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9" r:id="rId3"/>
    <p:sldId id="260" r:id="rId4"/>
    <p:sldId id="284" r:id="rId5"/>
    <p:sldId id="261" r:id="rId6"/>
    <p:sldId id="263" r:id="rId7"/>
    <p:sldId id="264" r:id="rId8"/>
    <p:sldId id="265" r:id="rId9"/>
    <p:sldId id="266" r:id="rId10"/>
    <p:sldId id="267" r:id="rId11"/>
    <p:sldId id="268" r:id="rId12"/>
    <p:sldId id="269" r:id="rId13"/>
    <p:sldId id="270" r:id="rId14"/>
    <p:sldId id="271" r:id="rId15"/>
    <p:sldId id="272" r:id="rId16"/>
    <p:sldId id="277" r:id="rId17"/>
    <p:sldId id="286" r:id="rId18"/>
    <p:sldId id="278" r:id="rId19"/>
    <p:sldId id="279" r:id="rId20"/>
    <p:sldId id="280" r:id="rId21"/>
    <p:sldId id="281"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2462C-6164-4BC6-ABF0-55A549247A6C}" type="datetimeFigureOut">
              <a:rPr lang="en-US" smtClean="0"/>
              <a:t>02-Aug-20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52013-55B6-47AF-A1D2-FF6FC2A5B85A}" type="slidenum">
              <a:rPr lang="en-US" smtClean="0"/>
              <a:t>‹#›</a:t>
            </a:fld>
            <a:endParaRPr lang="en-US"/>
          </a:p>
        </p:txBody>
      </p:sp>
    </p:spTree>
    <p:extLst>
      <p:ext uri="{BB962C8B-B14F-4D97-AF65-F5344CB8AC3E}">
        <p14:creationId xmlns:p14="http://schemas.microsoft.com/office/powerpoint/2010/main" val="84792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55D37-40F3-48F8-B5F8-39BCB23FA6EA}" type="slidenum">
              <a:rPr lang="en-US" smtClean="0"/>
              <a:t>6</a:t>
            </a:fld>
            <a:endParaRPr lang="en-US"/>
          </a:p>
        </p:txBody>
      </p:sp>
    </p:spTree>
    <p:extLst>
      <p:ext uri="{BB962C8B-B14F-4D97-AF65-F5344CB8AC3E}">
        <p14:creationId xmlns:p14="http://schemas.microsoft.com/office/powerpoint/2010/main" val="284674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এটা বিশ্বের</a:t>
            </a:r>
            <a:r>
              <a:rPr lang="bn-BD" baseline="0" dirty="0"/>
              <a:t> সর্ব বৃহৎ স্বর্নের খনি</a:t>
            </a:r>
            <a:endParaRPr lang="en-US" dirty="0"/>
          </a:p>
        </p:txBody>
      </p:sp>
      <p:sp>
        <p:nvSpPr>
          <p:cNvPr id="4" name="Slide Number Placeholder 3"/>
          <p:cNvSpPr>
            <a:spLocks noGrp="1"/>
          </p:cNvSpPr>
          <p:nvPr>
            <p:ph type="sldNum" sz="quarter" idx="10"/>
          </p:nvPr>
        </p:nvSpPr>
        <p:spPr/>
        <p:txBody>
          <a:bodyPr/>
          <a:lstStyle/>
          <a:p>
            <a:fld id="{1A035C31-69A6-4DEE-9230-524C8C7D974F}" type="slidenum">
              <a:rPr lang="en-US" smtClean="0"/>
              <a:t>10</a:t>
            </a:fld>
            <a:endParaRPr lang="en-US"/>
          </a:p>
        </p:txBody>
      </p:sp>
    </p:spTree>
    <p:extLst>
      <p:ext uri="{BB962C8B-B14F-4D97-AF65-F5344CB8AC3E}">
        <p14:creationId xmlns:p14="http://schemas.microsoft.com/office/powerpoint/2010/main" val="378955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D390415-DEFB-49E3-8653-C6DBDB201307}" type="datetimeFigureOut">
              <a:rPr lang="en-US" smtClean="0"/>
              <a:t>02-Aug-20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C343E-CAE0-47D9-B5F9-9918517F6F27}" type="slidenum">
              <a:rPr lang="en-US" smtClean="0"/>
              <a:t>‹#›</a:t>
            </a:fld>
            <a:endParaRPr lang="en-US"/>
          </a:p>
        </p:txBody>
      </p:sp>
    </p:spTree>
    <p:extLst>
      <p:ext uri="{BB962C8B-B14F-4D97-AF65-F5344CB8AC3E}">
        <p14:creationId xmlns:p14="http://schemas.microsoft.com/office/powerpoint/2010/main" val="148917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D390415-DEFB-49E3-8653-C6DBDB201307}" type="datetimeFigureOut">
              <a:rPr lang="en-US" smtClean="0"/>
              <a:t>02-Aug-20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C343E-CAE0-47D9-B5F9-9918517F6F27}" type="slidenum">
              <a:rPr lang="en-US" smtClean="0"/>
              <a:t>‹#›</a:t>
            </a:fld>
            <a:endParaRPr lang="en-US"/>
          </a:p>
        </p:txBody>
      </p:sp>
    </p:spTree>
    <p:extLst>
      <p:ext uri="{BB962C8B-B14F-4D97-AF65-F5344CB8AC3E}">
        <p14:creationId xmlns:p14="http://schemas.microsoft.com/office/powerpoint/2010/main" val="2016052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D390415-DEFB-49E3-8653-C6DBDB201307}" type="datetimeFigureOut">
              <a:rPr lang="en-US" smtClean="0"/>
              <a:t>02-Aug-20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C343E-CAE0-47D9-B5F9-9918517F6F27}" type="slidenum">
              <a:rPr lang="en-US" smtClean="0"/>
              <a:t>‹#›</a:t>
            </a:fld>
            <a:endParaRPr lang="en-US"/>
          </a:p>
        </p:txBody>
      </p:sp>
    </p:spTree>
    <p:extLst>
      <p:ext uri="{BB962C8B-B14F-4D97-AF65-F5344CB8AC3E}">
        <p14:creationId xmlns:p14="http://schemas.microsoft.com/office/powerpoint/2010/main" val="2125068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50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D390415-DEFB-49E3-8653-C6DBDB201307}" type="datetimeFigureOut">
              <a:rPr lang="en-US" smtClean="0"/>
              <a:t>02-Aug-20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C343E-CAE0-47D9-B5F9-9918517F6F27}" type="slidenum">
              <a:rPr lang="en-US" smtClean="0"/>
              <a:t>‹#›</a:t>
            </a:fld>
            <a:endParaRPr lang="en-US"/>
          </a:p>
        </p:txBody>
      </p:sp>
    </p:spTree>
    <p:extLst>
      <p:ext uri="{BB962C8B-B14F-4D97-AF65-F5344CB8AC3E}">
        <p14:creationId xmlns:p14="http://schemas.microsoft.com/office/powerpoint/2010/main" val="62269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D390415-DEFB-49E3-8653-C6DBDB201307}" type="datetimeFigureOut">
              <a:rPr lang="en-US" smtClean="0"/>
              <a:t>02-Aug-20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C343E-CAE0-47D9-B5F9-9918517F6F27}" type="slidenum">
              <a:rPr lang="en-US" smtClean="0"/>
              <a:t>‹#›</a:t>
            </a:fld>
            <a:endParaRPr lang="en-US"/>
          </a:p>
        </p:txBody>
      </p:sp>
    </p:spTree>
    <p:extLst>
      <p:ext uri="{BB962C8B-B14F-4D97-AF65-F5344CB8AC3E}">
        <p14:creationId xmlns:p14="http://schemas.microsoft.com/office/powerpoint/2010/main" val="257049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390415-DEFB-49E3-8653-C6DBDB201307}" type="datetimeFigureOut">
              <a:rPr lang="en-US" smtClean="0"/>
              <a:t>02-Aug-20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C343E-CAE0-47D9-B5F9-9918517F6F27}" type="slidenum">
              <a:rPr lang="en-US" smtClean="0"/>
              <a:t>‹#›</a:t>
            </a:fld>
            <a:endParaRPr lang="en-US"/>
          </a:p>
        </p:txBody>
      </p:sp>
    </p:spTree>
    <p:extLst>
      <p:ext uri="{BB962C8B-B14F-4D97-AF65-F5344CB8AC3E}">
        <p14:creationId xmlns:p14="http://schemas.microsoft.com/office/powerpoint/2010/main" val="335065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D390415-DEFB-49E3-8653-C6DBDB201307}" type="datetimeFigureOut">
              <a:rPr lang="en-US" smtClean="0"/>
              <a:t>02-Aug-20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08C343E-CAE0-47D9-B5F9-9918517F6F27}" type="slidenum">
              <a:rPr lang="en-US" smtClean="0"/>
              <a:t>‹#›</a:t>
            </a:fld>
            <a:endParaRPr lang="en-US"/>
          </a:p>
        </p:txBody>
      </p:sp>
    </p:spTree>
    <p:extLst>
      <p:ext uri="{BB962C8B-B14F-4D97-AF65-F5344CB8AC3E}">
        <p14:creationId xmlns:p14="http://schemas.microsoft.com/office/powerpoint/2010/main" val="278077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D390415-DEFB-49E3-8653-C6DBDB201307}" type="datetimeFigureOut">
              <a:rPr lang="en-US" smtClean="0"/>
              <a:t>02-Aug-20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08C343E-CAE0-47D9-B5F9-9918517F6F27}" type="slidenum">
              <a:rPr lang="en-US" smtClean="0"/>
              <a:t>‹#›</a:t>
            </a:fld>
            <a:endParaRPr lang="en-US"/>
          </a:p>
        </p:txBody>
      </p:sp>
    </p:spTree>
    <p:extLst>
      <p:ext uri="{BB962C8B-B14F-4D97-AF65-F5344CB8AC3E}">
        <p14:creationId xmlns:p14="http://schemas.microsoft.com/office/powerpoint/2010/main" val="256076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D390415-DEFB-49E3-8653-C6DBDB201307}" type="datetimeFigureOut">
              <a:rPr lang="en-US" smtClean="0"/>
              <a:t>02-Aug-20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08C343E-CAE0-47D9-B5F9-9918517F6F27}" type="slidenum">
              <a:rPr lang="en-US" smtClean="0"/>
              <a:t>‹#›</a:t>
            </a:fld>
            <a:endParaRPr lang="en-US"/>
          </a:p>
        </p:txBody>
      </p:sp>
    </p:spTree>
    <p:extLst>
      <p:ext uri="{BB962C8B-B14F-4D97-AF65-F5344CB8AC3E}">
        <p14:creationId xmlns:p14="http://schemas.microsoft.com/office/powerpoint/2010/main" val="4584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390415-DEFB-49E3-8653-C6DBDB201307}" type="datetimeFigureOut">
              <a:rPr lang="en-US" smtClean="0"/>
              <a:t>02-Aug-20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C343E-CAE0-47D9-B5F9-9918517F6F27}" type="slidenum">
              <a:rPr lang="en-US" smtClean="0"/>
              <a:t>‹#›</a:t>
            </a:fld>
            <a:endParaRPr lang="en-US"/>
          </a:p>
        </p:txBody>
      </p:sp>
    </p:spTree>
    <p:extLst>
      <p:ext uri="{BB962C8B-B14F-4D97-AF65-F5344CB8AC3E}">
        <p14:creationId xmlns:p14="http://schemas.microsoft.com/office/powerpoint/2010/main" val="72361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390415-DEFB-49E3-8653-C6DBDB201307}" type="datetimeFigureOut">
              <a:rPr lang="en-US" smtClean="0"/>
              <a:t>02-Aug-20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C343E-CAE0-47D9-B5F9-9918517F6F27}" type="slidenum">
              <a:rPr lang="en-US" smtClean="0"/>
              <a:t>‹#›</a:t>
            </a:fld>
            <a:endParaRPr lang="en-US"/>
          </a:p>
        </p:txBody>
      </p:sp>
    </p:spTree>
    <p:extLst>
      <p:ext uri="{BB962C8B-B14F-4D97-AF65-F5344CB8AC3E}">
        <p14:creationId xmlns:p14="http://schemas.microsoft.com/office/powerpoint/2010/main" val="220442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75156" y="112908"/>
            <a:ext cx="11991584" cy="6638795"/>
          </a:xfrm>
          <a:prstGeom prst="rect">
            <a:avLst/>
          </a:prstGeom>
          <a:noFill/>
          <a:ln w="2127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77763" y="307668"/>
            <a:ext cx="11594690" cy="6232832"/>
          </a:xfrm>
          <a:prstGeom prst="rect">
            <a:avLst/>
          </a:prstGeom>
          <a:no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45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71" y="371430"/>
            <a:ext cx="11416551" cy="6083157"/>
          </a:xfrm>
          <a:prstGeom prst="rect">
            <a:avLst/>
          </a:prstGeom>
        </p:spPr>
      </p:pic>
      <p:sp>
        <p:nvSpPr>
          <p:cNvPr id="8" name="TextBox 7"/>
          <p:cNvSpPr txBox="1"/>
          <p:nvPr/>
        </p:nvSpPr>
        <p:spPr>
          <a:xfrm>
            <a:off x="820270" y="492455"/>
            <a:ext cx="10313893" cy="1323439"/>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bn-BD"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মাল্টিমিডিয়া ক্লা</a:t>
            </a:r>
            <a:r>
              <a:rPr lang="bn-IN"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সে</a:t>
            </a:r>
            <a:r>
              <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r>
              <a:rPr lang="bn-BD"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স্বাগত</a:t>
            </a:r>
            <a:endPar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p:txBody>
      </p:sp>
    </p:spTree>
    <p:extLst>
      <p:ext uri="{BB962C8B-B14F-4D97-AF65-F5344CB8AC3E}">
        <p14:creationId xmlns:p14="http://schemas.microsoft.com/office/powerpoint/2010/main" val="1145759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88358" y="356166"/>
            <a:ext cx="7027240" cy="729209"/>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BD" sz="4000"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আরো কিছু শব্দার্থ শিখে নিই</a:t>
            </a:r>
            <a:endParaRPr lang="en-US" sz="4000" dirty="0">
              <a:solidFill>
                <a:prstClr val="black"/>
              </a:solidFill>
              <a:latin typeface="NikoshBAN" pitchFamily="2" charset="0"/>
              <a:cs typeface="NikoshBAN" pitchFamily="2" charset="0"/>
            </a:endParaRPr>
          </a:p>
        </p:txBody>
      </p:sp>
      <p:sp>
        <p:nvSpPr>
          <p:cNvPr id="9" name="Rounded Rectangle 8"/>
          <p:cNvSpPr/>
          <p:nvPr/>
        </p:nvSpPr>
        <p:spPr>
          <a:xfrm>
            <a:off x="1021733" y="1982687"/>
            <a:ext cx="2095687" cy="817423"/>
          </a:xfrm>
          <a:prstGeom prst="roundRect">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7200"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সিন্ধু</a:t>
            </a:r>
            <a:r>
              <a:rPr lang="en-US" sz="4000" b="1" dirty="0">
                <a:latin typeface="NikoshBAN" panose="02000000000000000000" pitchFamily="2" charset="0"/>
                <a:cs typeface="NikoshBAN" panose="02000000000000000000" pitchFamily="2" charset="0"/>
              </a:rPr>
              <a:t> </a:t>
            </a:r>
          </a:p>
        </p:txBody>
      </p:sp>
      <p:sp>
        <p:nvSpPr>
          <p:cNvPr id="10" name="Rounded Rectangle 9"/>
          <p:cNvSpPr/>
          <p:nvPr/>
        </p:nvSpPr>
        <p:spPr>
          <a:xfrm>
            <a:off x="8083644" y="1867259"/>
            <a:ext cx="2445533" cy="1087975"/>
          </a:xfrm>
          <a:prstGeom prst="round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dirty="0" err="1">
                <a:latin typeface="NikoshBAN" panose="02000000000000000000" pitchFamily="2" charset="0"/>
                <a:cs typeface="NikoshBAN" panose="02000000000000000000" pitchFamily="2" charset="0"/>
              </a:rPr>
              <a:t>সমুদ্র,সাগর</a:t>
            </a:r>
            <a:endParaRPr lang="en-US" sz="4000" b="1" dirty="0">
              <a:latin typeface="NikoshBAN" panose="02000000000000000000" pitchFamily="2" charset="0"/>
              <a:cs typeface="NikoshBAN" panose="02000000000000000000" pitchFamily="2" charset="0"/>
            </a:endParaRPr>
          </a:p>
        </p:txBody>
      </p:sp>
      <p:sp>
        <p:nvSpPr>
          <p:cNvPr id="12" name="Rounded Rectangle 11"/>
          <p:cNvSpPr/>
          <p:nvPr/>
        </p:nvSpPr>
        <p:spPr>
          <a:xfrm>
            <a:off x="1021733" y="4651574"/>
            <a:ext cx="2217592" cy="817423"/>
          </a:xfrm>
          <a:prstGeom prst="roundRect">
            <a:avLst/>
          </a:prstGeom>
          <a:solidFill>
            <a:schemeClr val="bg2">
              <a:lumMod val="90000"/>
            </a:schemeClr>
          </a:soli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5400" dirty="0">
                <a:latin typeface="NikoshBAN" panose="02000000000000000000" pitchFamily="2" charset="0"/>
                <a:cs typeface="NikoshBAN" panose="02000000000000000000" pitchFamily="2" charset="0"/>
              </a:rPr>
              <a:t> </a:t>
            </a:r>
            <a:r>
              <a:rPr lang="bn-BD" sz="4000" b="1" dirty="0">
                <a:latin typeface="NikoshBAN" panose="02000000000000000000" pitchFamily="2" charset="0"/>
                <a:cs typeface="NikoshBAN" panose="02000000000000000000" pitchFamily="2" charset="0"/>
              </a:rPr>
              <a:t>কেতন</a:t>
            </a:r>
            <a:endParaRPr lang="en-US" sz="4000" b="1" dirty="0">
              <a:latin typeface="NikoshBAN" panose="02000000000000000000" pitchFamily="2" charset="0"/>
              <a:cs typeface="NikoshBAN" panose="02000000000000000000" pitchFamily="2" charset="0"/>
            </a:endParaRPr>
          </a:p>
        </p:txBody>
      </p:sp>
      <p:sp>
        <p:nvSpPr>
          <p:cNvPr id="13" name="Rounded Rectangle 12"/>
          <p:cNvSpPr/>
          <p:nvPr/>
        </p:nvSpPr>
        <p:spPr>
          <a:xfrm>
            <a:off x="8083644" y="4651574"/>
            <a:ext cx="2510768" cy="956273"/>
          </a:xfrm>
          <a:prstGeom prst="roundRect">
            <a:avLst/>
          </a:prstGeom>
          <a:blipFill>
            <a:blip r:embed="rId3"/>
            <a:tile tx="0" ty="0" sx="100000" sy="100000" flip="none" algn="tl"/>
          </a:blip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000" b="1" dirty="0">
                <a:latin typeface="NikoshBAN" panose="02000000000000000000" pitchFamily="2" charset="0"/>
                <a:cs typeface="NikoshBAN" panose="02000000000000000000" pitchFamily="2" charset="0"/>
              </a:rPr>
              <a:t>পতাকা</a:t>
            </a:r>
            <a:endParaRPr lang="en-US" sz="4000" b="1"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6496" y="1455111"/>
            <a:ext cx="3118981" cy="2143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496" y="4021691"/>
            <a:ext cx="3118981" cy="20771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9090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74641" y="527730"/>
            <a:ext cx="4221480" cy="923330"/>
          </a:xfrm>
          <a:prstGeom prst="rect">
            <a:avLst/>
          </a:prstGeom>
          <a:noFill/>
        </p:spPr>
        <p:txBody>
          <a:bodyPr wrap="square" rtlCol="0">
            <a:spAutoFit/>
          </a:bodyPr>
          <a:lstStyle/>
          <a:p>
            <a:pPr algn="ctr"/>
            <a:r>
              <a:rPr lang="en-US" sz="5400" b="1" dirty="0" err="1">
                <a:latin typeface="NikoshBAN" panose="02000000000000000000" pitchFamily="2" charset="0"/>
                <a:cs typeface="NikoshBAN" panose="02000000000000000000" pitchFamily="2" charset="0"/>
              </a:rPr>
              <a:t>জোড়ায়</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কাজ</a:t>
            </a:r>
            <a:endParaRPr lang="en-US" sz="5400" b="1" dirty="0">
              <a:latin typeface="NikoshBAN" panose="02000000000000000000" pitchFamily="2" charset="0"/>
              <a:cs typeface="NikoshBAN" panose="02000000000000000000" pitchFamily="2" charset="0"/>
            </a:endParaRPr>
          </a:p>
        </p:txBody>
      </p:sp>
      <p:sp>
        <p:nvSpPr>
          <p:cNvPr id="3" name="TextBox 2"/>
          <p:cNvSpPr txBox="1"/>
          <p:nvPr/>
        </p:nvSpPr>
        <p:spPr>
          <a:xfrm>
            <a:off x="889939" y="4530654"/>
            <a:ext cx="10300447"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800" dirty="0" err="1">
                <a:ln>
                  <a:solidFill>
                    <a:schemeClr val="tx1"/>
                  </a:solidFill>
                </a:ln>
                <a:latin typeface="NikoshBAN" panose="02000000000000000000" pitchFamily="2" charset="0"/>
                <a:cs typeface="NikoshBAN" panose="02000000000000000000" pitchFamily="2" charset="0"/>
              </a:rPr>
              <a:t>দীপ্তিমান,সিন্ধু</a:t>
            </a:r>
            <a:r>
              <a:rPr lang="en-US" sz="4800" dirty="0">
                <a:ln>
                  <a:solidFill>
                    <a:schemeClr val="tx1"/>
                  </a:solidFill>
                </a:ln>
                <a:latin typeface="NikoshBAN" panose="02000000000000000000" pitchFamily="2" charset="0"/>
                <a:cs typeface="NikoshBAN" panose="02000000000000000000" pitchFamily="2" charset="0"/>
              </a:rPr>
              <a:t> ও </a:t>
            </a:r>
            <a:r>
              <a:rPr lang="en-US" sz="4800" dirty="0" err="1">
                <a:ln>
                  <a:solidFill>
                    <a:schemeClr val="tx1"/>
                  </a:solidFill>
                </a:ln>
                <a:latin typeface="NikoshBAN" panose="02000000000000000000" pitchFamily="2" charset="0"/>
                <a:cs typeface="NikoshBAN" panose="02000000000000000000" pitchFamily="2" charset="0"/>
              </a:rPr>
              <a:t>কেতন</a:t>
            </a:r>
            <a:r>
              <a:rPr lang="en-US" sz="4800" dirty="0">
                <a:ln>
                  <a:solidFill>
                    <a:schemeClr val="tx1"/>
                  </a:solidFill>
                </a:ln>
                <a:latin typeface="NikoshBAN" panose="02000000000000000000" pitchFamily="2" charset="0"/>
                <a:cs typeface="NikoshBAN" panose="02000000000000000000" pitchFamily="2" charset="0"/>
              </a:rPr>
              <a:t> </a:t>
            </a:r>
            <a:r>
              <a:rPr lang="en-US" sz="4800" dirty="0" err="1">
                <a:ln>
                  <a:solidFill>
                    <a:schemeClr val="tx1"/>
                  </a:solidFill>
                </a:ln>
                <a:latin typeface="NikoshBAN" panose="02000000000000000000" pitchFamily="2" charset="0"/>
                <a:cs typeface="NikoshBAN" panose="02000000000000000000" pitchFamily="2" charset="0"/>
              </a:rPr>
              <a:t>দিয়ে</a:t>
            </a:r>
            <a:r>
              <a:rPr lang="en-US" sz="4800" dirty="0">
                <a:ln>
                  <a:solidFill>
                    <a:schemeClr val="tx1"/>
                  </a:solidFill>
                </a:ln>
                <a:latin typeface="NikoshBAN" panose="02000000000000000000" pitchFamily="2" charset="0"/>
                <a:cs typeface="NikoshBAN" panose="02000000000000000000" pitchFamily="2" charset="0"/>
              </a:rPr>
              <a:t> </a:t>
            </a:r>
            <a:r>
              <a:rPr lang="en-US" sz="4800" dirty="0" err="1">
                <a:ln>
                  <a:solidFill>
                    <a:schemeClr val="tx1"/>
                  </a:solidFill>
                </a:ln>
                <a:latin typeface="NikoshBAN" panose="02000000000000000000" pitchFamily="2" charset="0"/>
                <a:cs typeface="NikoshBAN" panose="02000000000000000000" pitchFamily="2" charset="0"/>
              </a:rPr>
              <a:t>তিনটি</a:t>
            </a:r>
            <a:r>
              <a:rPr lang="en-US" sz="4800" dirty="0">
                <a:ln>
                  <a:solidFill>
                    <a:schemeClr val="tx1"/>
                  </a:solidFill>
                </a:ln>
                <a:latin typeface="NikoshBAN" panose="02000000000000000000" pitchFamily="2" charset="0"/>
                <a:cs typeface="NikoshBAN" panose="02000000000000000000" pitchFamily="2" charset="0"/>
              </a:rPr>
              <a:t> </a:t>
            </a:r>
            <a:r>
              <a:rPr lang="en-US" sz="4800" dirty="0" err="1">
                <a:ln>
                  <a:solidFill>
                    <a:schemeClr val="tx1"/>
                  </a:solidFill>
                </a:ln>
                <a:latin typeface="NikoshBAN" panose="02000000000000000000" pitchFamily="2" charset="0"/>
                <a:cs typeface="NikoshBAN" panose="02000000000000000000" pitchFamily="2" charset="0"/>
              </a:rPr>
              <a:t>বাক্য</a:t>
            </a:r>
            <a:r>
              <a:rPr lang="en-US" sz="4800" dirty="0">
                <a:ln>
                  <a:solidFill>
                    <a:schemeClr val="tx1"/>
                  </a:solidFill>
                </a:ln>
                <a:latin typeface="NikoshBAN" panose="02000000000000000000" pitchFamily="2" charset="0"/>
                <a:cs typeface="NikoshBAN" panose="02000000000000000000" pitchFamily="2" charset="0"/>
              </a:rPr>
              <a:t> </a:t>
            </a:r>
            <a:r>
              <a:rPr lang="en-US" sz="4800" dirty="0" err="1">
                <a:ln>
                  <a:solidFill>
                    <a:schemeClr val="tx1"/>
                  </a:solidFill>
                </a:ln>
                <a:latin typeface="NikoshBAN" panose="02000000000000000000" pitchFamily="2" charset="0"/>
                <a:cs typeface="NikoshBAN" panose="02000000000000000000" pitchFamily="2" charset="0"/>
              </a:rPr>
              <a:t>গঠন</a:t>
            </a:r>
            <a:r>
              <a:rPr lang="en-US" sz="4800" dirty="0">
                <a:ln>
                  <a:solidFill>
                    <a:schemeClr val="tx1"/>
                  </a:solidFill>
                </a:ln>
                <a:latin typeface="NikoshBAN" panose="02000000000000000000" pitchFamily="2" charset="0"/>
                <a:cs typeface="NikoshBAN" panose="02000000000000000000" pitchFamily="2" charset="0"/>
              </a:rPr>
              <a:t> </a:t>
            </a:r>
            <a:r>
              <a:rPr lang="en-US" sz="4800" dirty="0" err="1">
                <a:ln>
                  <a:solidFill>
                    <a:schemeClr val="tx1"/>
                  </a:solidFill>
                </a:ln>
                <a:latin typeface="NikoshBAN" panose="02000000000000000000" pitchFamily="2" charset="0"/>
                <a:cs typeface="NikoshBAN" panose="02000000000000000000" pitchFamily="2" charset="0"/>
              </a:rPr>
              <a:t>কর</a:t>
            </a:r>
            <a:r>
              <a:rPr lang="en-US" sz="4800" dirty="0">
                <a:ln>
                  <a:solidFill>
                    <a:schemeClr val="tx1"/>
                  </a:solidFill>
                </a:ln>
                <a:latin typeface="NikoshBAN" panose="02000000000000000000" pitchFamily="2" charset="0"/>
                <a:cs typeface="NikoshBAN" panose="02000000000000000000" pitchFamily="2"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1187" y="1506480"/>
            <a:ext cx="2568388" cy="22322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960048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8730" y="312332"/>
            <a:ext cx="5368645" cy="2062103"/>
          </a:xfrm>
          <a:prstGeom prst="rect">
            <a:avLst/>
          </a:prstGeom>
          <a:noFill/>
        </p:spPr>
        <p:txBody>
          <a:bodyPr wrap="square" rtlCol="0">
            <a:spAutoFit/>
          </a:bodyPr>
          <a:lstStyle/>
          <a:p>
            <a:r>
              <a:rPr lang="bn-BD" sz="3200" b="1" dirty="0">
                <a:latin typeface="NikoshBAN" panose="02000000000000000000" pitchFamily="2" charset="0"/>
                <a:cs typeface="NikoshBAN" panose="02000000000000000000" pitchFamily="2" charset="0"/>
              </a:rPr>
              <a:t>শতেকের সাথে শতেক হস্ত</a:t>
            </a:r>
          </a:p>
          <a:p>
            <a:r>
              <a:rPr lang="bn-BD" sz="3200" b="1" dirty="0">
                <a:latin typeface="NikoshBAN" panose="02000000000000000000" pitchFamily="2" charset="0"/>
                <a:cs typeface="NikoshBAN" panose="02000000000000000000" pitchFamily="2" charset="0"/>
              </a:rPr>
              <a:t>                মিলায়ে একত্রিত</a:t>
            </a:r>
          </a:p>
          <a:p>
            <a:r>
              <a:rPr lang="bn-BD" sz="3200" b="1" dirty="0">
                <a:latin typeface="NikoshBAN" panose="02000000000000000000" pitchFamily="2" charset="0"/>
                <a:cs typeface="NikoshBAN" panose="02000000000000000000" pitchFamily="2" charset="0"/>
              </a:rPr>
              <a:t>সব দেশে সব কালে কালে সবে</a:t>
            </a:r>
          </a:p>
          <a:p>
            <a:r>
              <a:rPr lang="bn-BD" sz="3200" b="1" dirty="0">
                <a:latin typeface="NikoshBAN" panose="02000000000000000000" pitchFamily="2" charset="0"/>
                <a:cs typeface="NikoshBAN" panose="02000000000000000000" pitchFamily="2" charset="0"/>
              </a:rPr>
              <a:t>                হয়েছে সমুন্নত।</a:t>
            </a:r>
          </a:p>
        </p:txBody>
      </p:sp>
      <p:sp>
        <p:nvSpPr>
          <p:cNvPr id="10" name="Rounded Rectangle 9"/>
          <p:cNvSpPr/>
          <p:nvPr/>
        </p:nvSpPr>
        <p:spPr>
          <a:xfrm>
            <a:off x="773535" y="554692"/>
            <a:ext cx="3211611" cy="790014"/>
          </a:xfrm>
          <a:prstGeom prst="roundRect">
            <a:avLst/>
          </a:prstGeom>
          <a:solidFill>
            <a:schemeClr val="accent1">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IN" sz="2400" b="1" dirty="0">
                <a:latin typeface="NikoshBAN" pitchFamily="2" charset="0"/>
                <a:cs typeface="NikoshBAN" pitchFamily="2" charset="0"/>
              </a:rPr>
              <a:t>কবিতার বিষয়বস্তু আলোচনা </a:t>
            </a:r>
            <a:endParaRPr lang="en-US" sz="2400" b="1"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754" y="3241909"/>
            <a:ext cx="4258272" cy="26933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803" y="3241909"/>
            <a:ext cx="4151147" cy="27225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26219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8)">
                                      <p:cBhvr>
                                        <p:cTn id="14" dur="2000"/>
                                        <p:tgtEl>
                                          <p:spTgt spid="3"/>
                                        </p:tgtEl>
                                      </p:cBhvr>
                                    </p:animEffect>
                                  </p:childTnLst>
                                </p:cTn>
                              </p:par>
                              <p:par>
                                <p:cTn id="15" presetID="21"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8)">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0149" y="497180"/>
            <a:ext cx="4413459" cy="2554545"/>
          </a:xfrm>
          <a:prstGeom prst="rect">
            <a:avLst/>
          </a:prstGeom>
          <a:noFill/>
        </p:spPr>
        <p:txBody>
          <a:bodyPr wrap="square" rtlCol="0">
            <a:spAutoFit/>
          </a:bodyPr>
          <a:lstStyle/>
          <a:p>
            <a:r>
              <a:rPr lang="bn-BD" sz="3200" b="1" dirty="0">
                <a:latin typeface="NikoshBAN" panose="02000000000000000000" pitchFamily="2" charset="0"/>
                <a:cs typeface="NikoshBAN" panose="02000000000000000000" pitchFamily="2" charset="0"/>
              </a:rPr>
              <a:t>বিপুলা পৃথিবী, প্রসারিত পথ,</a:t>
            </a:r>
          </a:p>
          <a:p>
            <a:r>
              <a:rPr lang="bn-BD" sz="3200" b="1" dirty="0">
                <a:latin typeface="NikoshBAN" panose="02000000000000000000" pitchFamily="2" charset="0"/>
                <a:cs typeface="NikoshBAN" panose="02000000000000000000" pitchFamily="2" charset="0"/>
              </a:rPr>
              <a:t>                যাত্রীরা সেই পথে,</a:t>
            </a:r>
          </a:p>
          <a:p>
            <a:r>
              <a:rPr lang="bn-BD" sz="3200" b="1" dirty="0">
                <a:latin typeface="NikoshBAN" panose="02000000000000000000" pitchFamily="2" charset="0"/>
                <a:cs typeface="NikoshBAN" panose="02000000000000000000" pitchFamily="2" charset="0"/>
              </a:rPr>
              <a:t>চলে কর্মের আহ্বানে কোন</a:t>
            </a:r>
          </a:p>
          <a:p>
            <a:r>
              <a:rPr lang="bn-BD" sz="3200" b="1" dirty="0">
                <a:latin typeface="NikoshBAN" panose="02000000000000000000" pitchFamily="2" charset="0"/>
                <a:cs typeface="NikoshBAN" panose="02000000000000000000" pitchFamily="2" charset="0"/>
              </a:rPr>
              <a:t>                অনন্ত কাল হতে</a:t>
            </a:r>
          </a:p>
          <a:p>
            <a:r>
              <a:rPr lang="bn-BD" sz="3200" b="1" dirty="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49" y="2323924"/>
            <a:ext cx="3260910" cy="2688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117" y="3063512"/>
            <a:ext cx="3114675" cy="2688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7738" y="3682080"/>
            <a:ext cx="3152415" cy="2688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236513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07621" y="547054"/>
            <a:ext cx="4410160" cy="2062103"/>
          </a:xfrm>
          <a:prstGeom prst="rect">
            <a:avLst/>
          </a:prstGeom>
          <a:noFill/>
        </p:spPr>
        <p:txBody>
          <a:bodyPr wrap="square" rtlCol="0">
            <a:spAutoFit/>
          </a:bodyPr>
          <a:lstStyle/>
          <a:p>
            <a:r>
              <a:rPr lang="bn-BD" sz="3200" b="1" dirty="0">
                <a:latin typeface="NikoshBAN" panose="02000000000000000000" pitchFamily="2" charset="0"/>
                <a:cs typeface="NikoshBAN" panose="02000000000000000000" pitchFamily="2" charset="0"/>
              </a:rPr>
              <a:t>মানব জীবন! শ্রেষ্ঠ,কঠোর</a:t>
            </a:r>
          </a:p>
          <a:p>
            <a:r>
              <a:rPr lang="bn-BD" sz="3200" b="1" dirty="0">
                <a:latin typeface="NikoshBAN" panose="02000000000000000000" pitchFamily="2" charset="0"/>
                <a:cs typeface="NikoshBAN" panose="02000000000000000000" pitchFamily="2" charset="0"/>
              </a:rPr>
              <a:t>কর্মে সে মহীয়ান,</a:t>
            </a:r>
          </a:p>
          <a:p>
            <a:r>
              <a:rPr lang="bn-BD" sz="3200" b="1" dirty="0">
                <a:latin typeface="NikoshBAN" panose="02000000000000000000" pitchFamily="2" charset="0"/>
                <a:cs typeface="NikoshBAN" panose="02000000000000000000" pitchFamily="2" charset="0"/>
              </a:rPr>
              <a:t>সংগ্রামে আর সাহসে প্রজ্ঞা</a:t>
            </a:r>
          </a:p>
          <a:p>
            <a:r>
              <a:rPr lang="bn-BD" sz="3200" b="1" dirty="0">
                <a:latin typeface="NikoshBAN" panose="02000000000000000000" pitchFamily="2" charset="0"/>
                <a:cs typeface="NikoshBAN" panose="02000000000000000000" pitchFamily="2" charset="0"/>
              </a:rPr>
              <a:t>আলোকে দিপ্তীমান।</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89" y="2461239"/>
            <a:ext cx="3241932" cy="2430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054" y="3082306"/>
            <a:ext cx="3269294" cy="2430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0219" y="3895284"/>
            <a:ext cx="3229409" cy="2430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037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10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0-#ppt_w/2"/>
                                          </p:val>
                                        </p:tav>
                                        <p:tav tm="100000">
                                          <p:val>
                                            <p:strVal val="#ppt_x"/>
                                          </p:val>
                                        </p:tav>
                                      </p:tavLst>
                                    </p:anim>
                                    <p:anim calcmode="lin" valueType="num">
                                      <p:cBhvr additive="base">
                                        <p:cTn id="8" dur="4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4162" y="421093"/>
            <a:ext cx="3912358" cy="2062103"/>
          </a:xfrm>
          <a:prstGeom prst="rect">
            <a:avLst/>
          </a:prstGeom>
        </p:spPr>
        <p:txBody>
          <a:bodyPr wrap="square">
            <a:spAutoFit/>
          </a:bodyPr>
          <a:lstStyle/>
          <a:p>
            <a:pPr algn="ctr"/>
            <a:r>
              <a:rPr lang="bn-BD" sz="3200" dirty="0">
                <a:ln>
                  <a:solidFill>
                    <a:schemeClr val="tx1"/>
                  </a:solidFill>
                </a:ln>
                <a:latin typeface="NikoshBAN" panose="02000000000000000000" pitchFamily="2" charset="0"/>
                <a:cs typeface="NikoshBAN" panose="02000000000000000000" pitchFamily="2" charset="0"/>
              </a:rPr>
              <a:t>পায়ের তলার মাটিতে,আকাশে,</a:t>
            </a:r>
          </a:p>
          <a:p>
            <a:pPr algn="ctr"/>
            <a:r>
              <a:rPr lang="bn-BD" sz="3200" dirty="0">
                <a:ln>
                  <a:solidFill>
                    <a:schemeClr val="tx1"/>
                  </a:solidFill>
                </a:ln>
                <a:latin typeface="NikoshBAN" panose="02000000000000000000" pitchFamily="2" charset="0"/>
                <a:cs typeface="NikoshBAN" panose="02000000000000000000" pitchFamily="2" charset="0"/>
              </a:rPr>
              <a:t>সমুখে,সিন্ধু জলে</a:t>
            </a:r>
          </a:p>
          <a:p>
            <a:pPr algn="ctr"/>
            <a:r>
              <a:rPr lang="bn-BD" sz="3200" dirty="0">
                <a:ln>
                  <a:solidFill>
                    <a:schemeClr val="tx1"/>
                  </a:solidFill>
                </a:ln>
                <a:latin typeface="NikoshBAN" panose="02000000000000000000" pitchFamily="2" charset="0"/>
                <a:cs typeface="NikoshBAN" panose="02000000000000000000" pitchFamily="2" charset="0"/>
              </a:rPr>
              <a:t>বিজয় কেতন উড়ায়ে মানুষ</a:t>
            </a:r>
          </a:p>
          <a:p>
            <a:pPr algn="ctr"/>
            <a:r>
              <a:rPr lang="bn-BD" sz="3200" dirty="0">
                <a:ln>
                  <a:solidFill>
                    <a:schemeClr val="tx1"/>
                  </a:solidFill>
                </a:ln>
                <a:latin typeface="NikoshBAN" panose="02000000000000000000" pitchFamily="2" charset="0"/>
                <a:cs typeface="NikoshBAN" panose="02000000000000000000" pitchFamily="2" charset="0"/>
              </a:rPr>
              <a:t>চলিয়াছে দলে দলে।</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173" y="2207345"/>
            <a:ext cx="3206989" cy="2642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679" y="3417579"/>
            <a:ext cx="3131278" cy="26429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928" y="3794096"/>
            <a:ext cx="3103652" cy="26429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262226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10608" y="173393"/>
            <a:ext cx="4899546" cy="1225834"/>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wrap="square" lIns="91410" tIns="45705" rIns="91410" bIns="45705">
            <a:spAutoFit/>
          </a:bodyPr>
          <a:lstStyle/>
          <a:p>
            <a:pPr algn="ctr"/>
            <a:r>
              <a:rPr lang="bn-BD" sz="6600" b="1" dirty="0">
                <a:ln w="1905"/>
                <a:solidFill>
                  <a:prstClr val="black"/>
                </a:solidFill>
                <a:effectLst>
                  <a:innerShdw blurRad="69850" dist="43180" dir="5400000">
                    <a:srgbClr val="000000">
                      <a:alpha val="65000"/>
                    </a:srgbClr>
                  </a:innerShdw>
                </a:effectLst>
                <a:latin typeface="NikoshBAN" pitchFamily="2" charset="0"/>
                <a:cs typeface="NikoshBAN" pitchFamily="2" charset="0"/>
              </a:rPr>
              <a:t>দলগত কাজ </a:t>
            </a:r>
            <a:r>
              <a:rPr lang="bn-IN" sz="6600" b="1" dirty="0">
                <a:ln w="1905"/>
                <a:solidFill>
                  <a:prstClr val="black"/>
                </a:solidFill>
                <a:effectLst>
                  <a:innerShdw blurRad="69850" dist="43180" dir="5400000">
                    <a:srgbClr val="000000">
                      <a:alpha val="65000"/>
                    </a:srgbClr>
                  </a:innerShdw>
                </a:effectLst>
                <a:latin typeface="NikoshBAN" pitchFamily="2" charset="0"/>
                <a:cs typeface="NikoshBAN" pitchFamily="2" charset="0"/>
              </a:rPr>
              <a:t> </a:t>
            </a:r>
            <a:endParaRPr lang="en-US" sz="6600" b="1" dirty="0">
              <a:ln w="1905"/>
              <a:solidFill>
                <a:prstClr val="black"/>
              </a:solidFill>
              <a:effectLst>
                <a:innerShdw blurRad="69850" dist="43180" dir="5400000">
                  <a:srgbClr val="000000">
                    <a:alpha val="65000"/>
                  </a:srgbClr>
                </a:innerShdw>
              </a:effectLst>
            </a:endParaRPr>
          </a:p>
        </p:txBody>
      </p:sp>
      <p:sp>
        <p:nvSpPr>
          <p:cNvPr id="25" name="TextBox 24"/>
          <p:cNvSpPr txBox="1"/>
          <p:nvPr/>
        </p:nvSpPr>
        <p:spPr>
          <a:xfrm>
            <a:off x="761993" y="3830479"/>
            <a:ext cx="10764982"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4000" dirty="0">
                <a:ln w="0"/>
                <a:solidFill>
                  <a:srgbClr val="C0000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800" b="1" dirty="0">
                <a:solidFill>
                  <a:srgbClr val="C00000"/>
                </a:solidFill>
                <a:latin typeface="NikoshBAN" pitchFamily="2" charset="0"/>
                <a:cs typeface="NikoshBAN" pitchFamily="2" charset="0"/>
              </a:rPr>
              <a:t>ক </a:t>
            </a:r>
            <a:r>
              <a:rPr lang="en-US" sz="4800" b="1" dirty="0" err="1">
                <a:solidFill>
                  <a:srgbClr val="C00000"/>
                </a:solidFill>
                <a:latin typeface="NikoshBAN" pitchFamily="2" charset="0"/>
                <a:cs typeface="NikoshBAN" pitchFamily="2" charset="0"/>
              </a:rPr>
              <a:t>দলঃ</a:t>
            </a:r>
            <a:r>
              <a:rPr lang="en-US" sz="4800" b="1" dirty="0">
                <a:solidFill>
                  <a:srgbClr val="C00000"/>
                </a:solidFill>
                <a:latin typeface="NikoshBAN" pitchFamily="2" charset="0"/>
                <a:cs typeface="NikoshBAN" pitchFamily="2" charset="0"/>
              </a:rPr>
              <a:t> </a:t>
            </a:r>
            <a:r>
              <a:rPr lang="en-US" sz="4800" b="1" dirty="0" err="1">
                <a:latin typeface="NikoshBAN" pitchFamily="2" charset="0"/>
                <a:cs typeface="NikoshBAN" pitchFamily="2" charset="0"/>
              </a:rPr>
              <a:t>কবি</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কেন</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সাম্যের</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কথা</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বলেছেন</a:t>
            </a:r>
            <a:r>
              <a:rPr lang="en-US" sz="4800" b="1" dirty="0">
                <a:latin typeface="NikoshBAN" pitchFamily="2" charset="0"/>
                <a:cs typeface="NikoshBAN" pitchFamily="2" charset="0"/>
              </a:rPr>
              <a:t>?</a:t>
            </a:r>
          </a:p>
          <a:p>
            <a:pPr algn="ctr"/>
            <a:r>
              <a:rPr lang="bn-BD" sz="4800" b="1" dirty="0">
                <a:solidFill>
                  <a:srgbClr val="C00000"/>
                </a:solidFill>
                <a:latin typeface="NikoshBAN" pitchFamily="2" charset="0"/>
                <a:cs typeface="NikoshBAN" pitchFamily="2" charset="0"/>
              </a:rPr>
              <a:t> </a:t>
            </a:r>
            <a:r>
              <a:rPr lang="en-US" sz="4800" b="1" dirty="0">
                <a:solidFill>
                  <a:srgbClr val="C00000"/>
                </a:solidFill>
                <a:latin typeface="NikoshBAN" pitchFamily="2" charset="0"/>
                <a:cs typeface="NikoshBAN" pitchFamily="2" charset="0"/>
              </a:rPr>
              <a:t>খ </a:t>
            </a:r>
            <a:r>
              <a:rPr lang="en-US" sz="4800" b="1" dirty="0" err="1">
                <a:solidFill>
                  <a:srgbClr val="C00000"/>
                </a:solidFill>
                <a:latin typeface="NikoshBAN" pitchFamily="2" charset="0"/>
                <a:cs typeface="NikoshBAN" pitchFamily="2" charset="0"/>
              </a:rPr>
              <a:t>দলঃ</a:t>
            </a:r>
            <a:r>
              <a:rPr lang="bn-BD" sz="4800" b="1" dirty="0">
                <a:solidFill>
                  <a:srgbClr val="C00000"/>
                </a:solidFill>
                <a:latin typeface="NikoshBAN" pitchFamily="2" charset="0"/>
                <a:cs typeface="NikoshBAN" pitchFamily="2" charset="0"/>
              </a:rPr>
              <a:t> </a:t>
            </a:r>
            <a:r>
              <a:rPr lang="bn-BD" sz="4800" b="1" dirty="0">
                <a:latin typeface="NikoshBAN" pitchFamily="2" charset="0"/>
                <a:cs typeface="NikoshBAN" pitchFamily="2" charset="0"/>
              </a:rPr>
              <a:t>‘শতেকের সাথে শতেক হস্ত মিলায়ে একত্রিত’</a:t>
            </a:r>
            <a:r>
              <a:rPr lang="en-US" sz="4800" b="1" dirty="0">
                <a:latin typeface="NikoshBAN" pitchFamily="2" charset="0"/>
                <a:cs typeface="NikoshBAN" pitchFamily="2" charset="0"/>
              </a:rPr>
              <a:t>       </a:t>
            </a:r>
            <a:r>
              <a:rPr lang="bn-BD" sz="4800" b="1" dirty="0">
                <a:latin typeface="NikoshBAN" pitchFamily="2" charset="0"/>
                <a:cs typeface="NikoshBAN" pitchFamily="2" charset="0"/>
              </a:rPr>
              <a:t>বলতে কবি কী বুঝিয়েছেন?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6112" y="1399227"/>
            <a:ext cx="2608979" cy="20297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712187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iterate type="wd">
                                    <p:tmPct val="10000"/>
                                  </p:iterate>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ppt_x"/>
                                          </p:val>
                                        </p:tav>
                                        <p:tav tm="100000">
                                          <p:val>
                                            <p:strVal val="#ppt_x"/>
                                          </p:val>
                                        </p:tav>
                                      </p:tavLst>
                                    </p:anim>
                                    <p:anim calcmode="lin" valueType="num">
                                      <p:cBhvr additive="base">
                                        <p:cTn id="1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1811" y="1295400"/>
            <a:ext cx="9237827"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marL="571500" indent="-571500">
              <a:buFont typeface="Wingdings" pitchFamily="2" charset="2"/>
              <a:buChar char="q"/>
            </a:pPr>
            <a:r>
              <a:rPr lang="bn-BD"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 সুফিয়া কামাল কিসের বিপক্ষে সবসময় সক্রিয় ছিলেন?</a:t>
            </a:r>
            <a:endPar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1422043" y="3307795"/>
            <a:ext cx="9254919"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marL="457200" indent="-457200">
              <a:buFont typeface="Wingdings" pitchFamily="2" charset="2"/>
              <a:buChar char="q"/>
            </a:pPr>
            <a:r>
              <a:rPr lang="bn-BD"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‘সাম্য’কবিতার মূল সুর কী?    </a:t>
            </a:r>
            <a:endPar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1422042" y="5290775"/>
            <a:ext cx="9254921"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marL="457200" indent="-457200">
              <a:buFont typeface="Wingdings" pitchFamily="2" charset="2"/>
              <a:buChar char="q"/>
            </a:pPr>
            <a:r>
              <a:rPr lang="bn-BD"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মানুষ দলে দলে এগিয়ে চলেছে কেন? </a:t>
            </a:r>
            <a:endPar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1414669" y="4299284"/>
            <a:ext cx="9265390"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indent="-457200">
              <a:buFont typeface="Wingdings" pitchFamily="2" charset="2"/>
              <a:buChar char="q"/>
            </a:pP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সংগ্রাম আর সাহসের মাধ্যমে কী অর্জিত হয়?</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1441813" y="2286890"/>
            <a:ext cx="9237827"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571500" indent="-571500">
              <a:buFont typeface="Wingdings" pitchFamily="2" charset="2"/>
              <a:buChar char="q"/>
            </a:pP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পৃথিবীর বহু দেশ উন্নত হয়েছে কীসের মাধ্যমে?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Up Ribbon 6"/>
          <p:cNvSpPr/>
          <p:nvPr/>
        </p:nvSpPr>
        <p:spPr>
          <a:xfrm>
            <a:off x="2886339" y="259977"/>
            <a:ext cx="5831836" cy="1212080"/>
          </a:xfrm>
          <a:prstGeom prst="ribbon2">
            <a:avLst/>
          </a:prstGeom>
          <a:noFill/>
          <a:ln w="28575">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0" tIns="45705" rIns="91410" bIns="45705">
            <a:spAutoFit/>
          </a:bodyPr>
          <a:lstStyle/>
          <a:p>
            <a:pPr algn="ctr">
              <a:defRPr/>
            </a:pPr>
            <a:r>
              <a:rPr lang="bn-BD" sz="6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মূল্যায়ন</a:t>
            </a:r>
            <a:endParaRPr lang="en-US" sz="6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w Cen MT"/>
            </a:endParaRPr>
          </a:p>
        </p:txBody>
      </p:sp>
    </p:spTree>
    <p:extLst>
      <p:ext uri="{BB962C8B-B14F-4D97-AF65-F5344CB8AC3E}">
        <p14:creationId xmlns:p14="http://schemas.microsoft.com/office/powerpoint/2010/main" val="4578619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3"/>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5"/>
                                        </p:tgtEl>
                                        <p:attrNameLst>
                                          <p:attrName>ppt_y</p:attrName>
                                        </p:attrNameLst>
                                      </p:cBhvr>
                                      <p:tavLst>
                                        <p:tav tm="0">
                                          <p:val>
                                            <p:strVal val="#ppt_y"/>
                                          </p:val>
                                        </p:tav>
                                        <p:tav tm="100000">
                                          <p:val>
                                            <p:strVal val="#ppt_y"/>
                                          </p:val>
                                        </p:tav>
                                      </p:tavLst>
                                    </p:anim>
                                    <p:anim calcmode="lin" valueType="num">
                                      <p:cBhvr>
                                        <p:cTn id="3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900" decel="100000" fill="hold"/>
                                        <p:tgtEl>
                                          <p:spTgt spid="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704515"/>
            <a:ext cx="7580276" cy="66294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600" b="1" dirty="0">
                <a:solidFill>
                  <a:prstClr val="black"/>
                </a:solidFill>
                <a:latin typeface="NikoshBAN" pitchFamily="2" charset="0"/>
                <a:cs typeface="NikoshBAN" pitchFamily="2" charset="0"/>
              </a:rPr>
              <a:t>১। কবি সুনির্মল বসু জন্মগ্রহণ করেন কত সালে? </a:t>
            </a:r>
            <a:endParaRPr lang="en-US" sz="3600" b="1" dirty="0">
              <a:solidFill>
                <a:prstClr val="black"/>
              </a:solidFill>
              <a:latin typeface="NikoshBAN" pitchFamily="2" charset="0"/>
              <a:cs typeface="NikoshBAN" pitchFamily="2" charset="0"/>
            </a:endParaRPr>
          </a:p>
        </p:txBody>
      </p:sp>
      <p:sp>
        <p:nvSpPr>
          <p:cNvPr id="3" name="Multiply 2"/>
          <p:cNvSpPr/>
          <p:nvPr/>
        </p:nvSpPr>
        <p:spPr>
          <a:xfrm>
            <a:off x="9677400" y="2647664"/>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Half Frame 3"/>
          <p:cNvSpPr/>
          <p:nvPr/>
        </p:nvSpPr>
        <p:spPr>
          <a:xfrm rot="14014148">
            <a:off x="9964802" y="3474855"/>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 name="Rounded Rectangle 4"/>
          <p:cNvSpPr/>
          <p:nvPr/>
        </p:nvSpPr>
        <p:spPr>
          <a:xfrm>
            <a:off x="2599807" y="2400014"/>
            <a:ext cx="2952144" cy="63902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600" dirty="0">
                <a:solidFill>
                  <a:prstClr val="black"/>
                </a:solidFill>
                <a:latin typeface="NikoshBAN" pitchFamily="2" charset="0"/>
                <a:cs typeface="NikoshBAN" pitchFamily="2" charset="0"/>
              </a:rPr>
              <a:t>(ক) ১৯</a:t>
            </a:r>
            <a:r>
              <a:rPr lang="en-US" sz="3600" dirty="0">
                <a:solidFill>
                  <a:prstClr val="black"/>
                </a:solidFill>
                <a:latin typeface="NikoshBAN" pitchFamily="2" charset="0"/>
                <a:cs typeface="NikoshBAN" pitchFamily="2" charset="0"/>
              </a:rPr>
              <a:t>08</a:t>
            </a:r>
            <a:r>
              <a:rPr lang="bn-BD" sz="3600" dirty="0">
                <a:solidFill>
                  <a:prstClr val="black"/>
                </a:solidFill>
                <a:latin typeface="NikoshBAN" pitchFamily="2" charset="0"/>
                <a:cs typeface="NikoshBAN" pitchFamily="2" charset="0"/>
              </a:rPr>
              <a:t> সালে </a:t>
            </a:r>
            <a:endParaRPr lang="en-US" sz="3600" dirty="0">
              <a:solidFill>
                <a:prstClr val="black"/>
              </a:solidFill>
              <a:latin typeface="NikoshBAN" pitchFamily="2" charset="0"/>
              <a:cs typeface="NikoshBAN" pitchFamily="2" charset="0"/>
            </a:endParaRPr>
          </a:p>
        </p:txBody>
      </p:sp>
      <p:sp>
        <p:nvSpPr>
          <p:cNvPr id="6" name="Rounded Rectangle 5"/>
          <p:cNvSpPr/>
          <p:nvPr/>
        </p:nvSpPr>
        <p:spPr>
          <a:xfrm>
            <a:off x="6624918" y="2417977"/>
            <a:ext cx="2893915" cy="63902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dirty="0">
                <a:solidFill>
                  <a:prstClr val="black"/>
                </a:solidFill>
                <a:latin typeface="NikoshBAN" pitchFamily="2" charset="0"/>
                <a:cs typeface="NikoshBAN" pitchFamily="2" charset="0"/>
              </a:rPr>
              <a:t>(খ) ১৯</a:t>
            </a:r>
            <a:r>
              <a:rPr lang="en-US" sz="3600" dirty="0">
                <a:solidFill>
                  <a:prstClr val="black"/>
                </a:solidFill>
                <a:latin typeface="NikoshBAN" pitchFamily="2" charset="0"/>
                <a:cs typeface="NikoshBAN" pitchFamily="2" charset="0"/>
              </a:rPr>
              <a:t>09</a:t>
            </a:r>
            <a:r>
              <a:rPr lang="bn-BD" sz="3600" dirty="0">
                <a:solidFill>
                  <a:prstClr val="black"/>
                </a:solidFill>
                <a:latin typeface="NikoshBAN" pitchFamily="2" charset="0"/>
                <a:cs typeface="NikoshBAN" pitchFamily="2" charset="0"/>
              </a:rPr>
              <a:t> সালে </a:t>
            </a:r>
            <a:endParaRPr lang="en-US" sz="3600" dirty="0">
              <a:solidFill>
                <a:prstClr val="black"/>
              </a:solidFill>
            </a:endParaRPr>
          </a:p>
        </p:txBody>
      </p:sp>
      <p:sp>
        <p:nvSpPr>
          <p:cNvPr id="7" name="Rounded Rectangle 6"/>
          <p:cNvSpPr/>
          <p:nvPr/>
        </p:nvSpPr>
        <p:spPr>
          <a:xfrm>
            <a:off x="2599807" y="3497294"/>
            <a:ext cx="2886697" cy="6743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600" dirty="0">
                <a:solidFill>
                  <a:prstClr val="black"/>
                </a:solidFill>
                <a:latin typeface="NikoshBAN" pitchFamily="2" charset="0"/>
                <a:cs typeface="NikoshBAN" pitchFamily="2" charset="0"/>
              </a:rPr>
              <a:t>(গ) ১৯</a:t>
            </a:r>
            <a:r>
              <a:rPr lang="en-US" sz="3600" dirty="0">
                <a:solidFill>
                  <a:prstClr val="black"/>
                </a:solidFill>
                <a:latin typeface="NikoshBAN" pitchFamily="2" charset="0"/>
                <a:cs typeface="NikoshBAN" pitchFamily="2" charset="0"/>
              </a:rPr>
              <a:t>10</a:t>
            </a:r>
            <a:r>
              <a:rPr lang="bn-BD" sz="3600" dirty="0">
                <a:solidFill>
                  <a:prstClr val="black"/>
                </a:solidFill>
                <a:latin typeface="NikoshBAN" pitchFamily="2" charset="0"/>
                <a:cs typeface="NikoshBAN" pitchFamily="2" charset="0"/>
              </a:rPr>
              <a:t> সালে </a:t>
            </a:r>
            <a:endParaRPr lang="en-US" sz="3600" dirty="0">
              <a:solidFill>
                <a:prstClr val="black"/>
              </a:solidFill>
              <a:latin typeface="NikoshBAN" pitchFamily="2" charset="0"/>
              <a:cs typeface="NikoshBAN" pitchFamily="2" charset="0"/>
            </a:endParaRPr>
          </a:p>
        </p:txBody>
      </p:sp>
      <p:sp>
        <p:nvSpPr>
          <p:cNvPr id="8" name="Rounded Rectangle 7"/>
          <p:cNvSpPr/>
          <p:nvPr/>
        </p:nvSpPr>
        <p:spPr>
          <a:xfrm>
            <a:off x="6663588" y="3533389"/>
            <a:ext cx="2917139" cy="6629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a:solidFill>
                  <a:prstClr val="black"/>
                </a:solidFill>
                <a:latin typeface="NikoshBAN" pitchFamily="2" charset="0"/>
                <a:cs typeface="NikoshBAN" pitchFamily="2" charset="0"/>
              </a:rPr>
              <a:t>(ঘ) ১৯</a:t>
            </a:r>
            <a:r>
              <a:rPr lang="en-US" sz="3600" dirty="0">
                <a:solidFill>
                  <a:prstClr val="black"/>
                </a:solidFill>
                <a:latin typeface="NikoshBAN" pitchFamily="2" charset="0"/>
                <a:cs typeface="NikoshBAN" pitchFamily="2" charset="0"/>
              </a:rPr>
              <a:t>11</a:t>
            </a:r>
            <a:r>
              <a:rPr lang="bn-BD" sz="3600" dirty="0">
                <a:solidFill>
                  <a:prstClr val="black"/>
                </a:solidFill>
                <a:latin typeface="NikoshBAN" pitchFamily="2" charset="0"/>
                <a:cs typeface="NikoshBAN" pitchFamily="2" charset="0"/>
              </a:rPr>
              <a:t> সালে </a:t>
            </a:r>
            <a:endParaRPr lang="en-US" sz="3600" dirty="0">
              <a:solidFill>
                <a:prstClr val="black"/>
              </a:solidFill>
              <a:latin typeface="NikoshBAN" pitchFamily="2" charset="0"/>
              <a:cs typeface="NikoshBAN" pitchFamily="2" charset="0"/>
            </a:endParaRPr>
          </a:p>
        </p:txBody>
      </p:sp>
      <p:sp>
        <p:nvSpPr>
          <p:cNvPr id="9" name="Rectangle 8"/>
          <p:cNvSpPr/>
          <p:nvPr/>
        </p:nvSpPr>
        <p:spPr>
          <a:xfrm>
            <a:off x="4138027" y="1125395"/>
            <a:ext cx="32004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a:solidFill>
                  <a:prstClr val="black"/>
                </a:solidFill>
                <a:latin typeface="NikoshBAN" pitchFamily="2" charset="0"/>
                <a:cs typeface="NikoshBAN" pitchFamily="2" charset="0"/>
              </a:rPr>
              <a:t>বহুনির্বাচনী প্রশ্ন</a:t>
            </a:r>
            <a:endParaRPr lang="en-US" sz="3200" dirty="0">
              <a:solidFill>
                <a:prstClr val="black"/>
              </a:solidFill>
              <a:latin typeface="NikoshBAN" pitchFamily="2" charset="0"/>
              <a:cs typeface="NikoshBAN" pitchFamily="2" charset="0"/>
            </a:endParaRPr>
          </a:p>
        </p:txBody>
      </p:sp>
      <p:sp>
        <p:nvSpPr>
          <p:cNvPr id="10" name="Multiply 9"/>
          <p:cNvSpPr/>
          <p:nvPr/>
        </p:nvSpPr>
        <p:spPr>
          <a:xfrm>
            <a:off x="5710518" y="2647664"/>
            <a:ext cx="457200" cy="5486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Multiply 10"/>
          <p:cNvSpPr/>
          <p:nvPr/>
        </p:nvSpPr>
        <p:spPr>
          <a:xfrm>
            <a:off x="5710518" y="3550634"/>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2233026" y="4289566"/>
            <a:ext cx="8710277" cy="60239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600" b="1" dirty="0">
                <a:solidFill>
                  <a:prstClr val="black"/>
                </a:solidFill>
                <a:latin typeface="NikoshBAN" pitchFamily="2" charset="0"/>
                <a:cs typeface="NikoshBAN" pitchFamily="2" charset="0"/>
              </a:rPr>
              <a:t>২।কর্মের আহ্বানে মানুষ কত দিন হতে চলছে?</a:t>
            </a:r>
            <a:endParaRPr lang="en-US" sz="3600" b="1" dirty="0">
              <a:solidFill>
                <a:schemeClr val="tx1"/>
              </a:solidFill>
              <a:latin typeface="NikoshBAN" pitchFamily="2" charset="0"/>
              <a:cs typeface="NikoshBAN" pitchFamily="2" charset="0"/>
            </a:endParaRPr>
          </a:p>
        </p:txBody>
      </p:sp>
      <p:sp>
        <p:nvSpPr>
          <p:cNvPr id="13" name="Multiply 12"/>
          <p:cNvSpPr/>
          <p:nvPr/>
        </p:nvSpPr>
        <p:spPr>
          <a:xfrm>
            <a:off x="9713876" y="5800405"/>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Half Frame 13"/>
          <p:cNvSpPr/>
          <p:nvPr/>
        </p:nvSpPr>
        <p:spPr>
          <a:xfrm rot="14014148">
            <a:off x="9873937" y="4898299"/>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5" name="Rounded Rectangle 14"/>
          <p:cNvSpPr/>
          <p:nvPr/>
        </p:nvSpPr>
        <p:spPr>
          <a:xfrm>
            <a:off x="2599807" y="4943289"/>
            <a:ext cx="2999509" cy="5867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600" dirty="0">
                <a:solidFill>
                  <a:prstClr val="black"/>
                </a:solidFill>
                <a:latin typeface="NikoshBAN" pitchFamily="2" charset="0"/>
                <a:cs typeface="NikoshBAN" pitchFamily="2" charset="0"/>
              </a:rPr>
              <a:t>(ক) সহস্রাব্দ কাল</a:t>
            </a:r>
            <a:endParaRPr lang="en-US" sz="3600" dirty="0">
              <a:solidFill>
                <a:prstClr val="black"/>
              </a:solidFill>
            </a:endParaRPr>
          </a:p>
        </p:txBody>
      </p:sp>
      <p:sp>
        <p:nvSpPr>
          <p:cNvPr id="16" name="Rounded Rectangle 15"/>
          <p:cNvSpPr/>
          <p:nvPr/>
        </p:nvSpPr>
        <p:spPr>
          <a:xfrm>
            <a:off x="6644438" y="5800405"/>
            <a:ext cx="3032962" cy="590482"/>
          </a:xfrm>
          <a:prstGeom prst="roundRect">
            <a:avLst/>
          </a:prstGeom>
          <a:solidFill>
            <a:srgbClr val="66FFFF"/>
          </a:solidFill>
        </p:spPr>
        <p:style>
          <a:lnRef idx="1">
            <a:schemeClr val="accent5"/>
          </a:lnRef>
          <a:fillRef idx="2">
            <a:schemeClr val="accent5"/>
          </a:fillRef>
          <a:effectRef idx="1">
            <a:schemeClr val="accent5"/>
          </a:effectRef>
          <a:fontRef idx="minor">
            <a:schemeClr val="dk1"/>
          </a:fontRef>
        </p:style>
        <p:txBody>
          <a:bodyPr rtlCol="0" anchor="ctr"/>
          <a:lstStyle/>
          <a:p>
            <a:r>
              <a:rPr lang="bn-BD" sz="3600" dirty="0">
                <a:solidFill>
                  <a:prstClr val="black"/>
                </a:solidFill>
                <a:latin typeface="NikoshBAN" panose="02000000000000000000" pitchFamily="2" charset="0"/>
                <a:cs typeface="NikoshBAN" panose="02000000000000000000" pitchFamily="2" charset="0"/>
              </a:rPr>
              <a:t>(ঘ)ঐতিহাসিক কাল</a:t>
            </a:r>
            <a:endParaRPr lang="en-US" sz="3200" dirty="0">
              <a:solidFill>
                <a:prstClr val="black"/>
              </a:solidFill>
              <a:latin typeface="NikoshBAN" panose="02000000000000000000" pitchFamily="2" charset="0"/>
              <a:cs typeface="NikoshBAN" panose="02000000000000000000" pitchFamily="2" charset="0"/>
            </a:endParaRPr>
          </a:p>
        </p:txBody>
      </p:sp>
      <p:sp>
        <p:nvSpPr>
          <p:cNvPr id="17" name="Rounded Rectangle 16"/>
          <p:cNvSpPr/>
          <p:nvPr/>
        </p:nvSpPr>
        <p:spPr>
          <a:xfrm>
            <a:off x="2588194" y="5781489"/>
            <a:ext cx="2999509" cy="586740"/>
          </a:xfrm>
          <a:prstGeom prst="roundRect">
            <a:avLst/>
          </a:prstGeom>
          <a:solidFill>
            <a:srgbClr val="FF99CC"/>
          </a:solidFill>
        </p:spPr>
        <p:style>
          <a:lnRef idx="1">
            <a:schemeClr val="accent6"/>
          </a:lnRef>
          <a:fillRef idx="2">
            <a:schemeClr val="accent6"/>
          </a:fillRef>
          <a:effectRef idx="1">
            <a:schemeClr val="accent6"/>
          </a:effectRef>
          <a:fontRef idx="minor">
            <a:schemeClr val="dk1"/>
          </a:fontRef>
        </p:style>
        <p:txBody>
          <a:bodyPr rtlCol="0" anchor="ctr"/>
          <a:lstStyle/>
          <a:p>
            <a:r>
              <a:rPr lang="bn-BD" sz="3600" dirty="0">
                <a:solidFill>
                  <a:prstClr val="black"/>
                </a:solidFill>
                <a:latin typeface="NikoshBAN" pitchFamily="2" charset="0"/>
                <a:cs typeface="NikoshBAN" pitchFamily="2" charset="0"/>
              </a:rPr>
              <a:t>(গ) শতাব্দী কাল</a:t>
            </a:r>
            <a:endParaRPr lang="en-US" sz="3600" dirty="0">
              <a:solidFill>
                <a:prstClr val="black"/>
              </a:solidFill>
            </a:endParaRPr>
          </a:p>
        </p:txBody>
      </p:sp>
      <p:sp>
        <p:nvSpPr>
          <p:cNvPr id="18" name="Rounded Rectangle 17"/>
          <p:cNvSpPr/>
          <p:nvPr/>
        </p:nvSpPr>
        <p:spPr>
          <a:xfrm>
            <a:off x="6624918" y="4940857"/>
            <a:ext cx="2955809" cy="616270"/>
          </a:xfrm>
          <a:prstGeom prst="round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bn-BD" sz="3600" dirty="0">
                <a:solidFill>
                  <a:prstClr val="black"/>
                </a:solidFill>
                <a:latin typeface="NikoshBAN" pitchFamily="2" charset="0"/>
                <a:cs typeface="NikoshBAN" pitchFamily="2" charset="0"/>
              </a:rPr>
              <a:t>(খ) অনন্তকাল</a:t>
            </a:r>
            <a:endParaRPr lang="en-US" sz="3600" dirty="0">
              <a:solidFill>
                <a:prstClr val="black"/>
              </a:solidFill>
              <a:latin typeface="NikoshBAN" pitchFamily="2" charset="0"/>
              <a:cs typeface="NikoshBAN" pitchFamily="2" charset="0"/>
            </a:endParaRPr>
          </a:p>
        </p:txBody>
      </p:sp>
      <p:sp>
        <p:nvSpPr>
          <p:cNvPr id="19" name="Multiply 18"/>
          <p:cNvSpPr/>
          <p:nvPr/>
        </p:nvSpPr>
        <p:spPr>
          <a:xfrm>
            <a:off x="5738227" y="4985199"/>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Multiply 19"/>
          <p:cNvSpPr/>
          <p:nvPr/>
        </p:nvSpPr>
        <p:spPr>
          <a:xfrm>
            <a:off x="5753896" y="5844186"/>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Up Ribbon 20"/>
          <p:cNvSpPr/>
          <p:nvPr/>
        </p:nvSpPr>
        <p:spPr>
          <a:xfrm>
            <a:off x="3718563" y="281512"/>
            <a:ext cx="4124171" cy="991695"/>
          </a:xfrm>
          <a:prstGeom prst="ribbon2">
            <a:avLst/>
          </a:prstGeom>
          <a:noFill/>
          <a:ln w="28575">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0" tIns="45705" rIns="91410" bIns="45705">
            <a:spAutoFit/>
          </a:bodyPr>
          <a:lstStyle/>
          <a:p>
            <a:pPr algn="ctr">
              <a:defRPr/>
            </a:pPr>
            <a:r>
              <a:rPr lang="bn-BD" sz="4800" b="1" kern="0" dirty="0">
                <a:solidFill>
                  <a:prstClr val="black"/>
                </a:solidFill>
                <a:effectLst>
                  <a:outerShdw blurRad="38100" dist="38100" dir="2700000" algn="tl">
                    <a:srgbClr val="000000">
                      <a:alpha val="43137"/>
                    </a:srgbClr>
                  </a:outerShdw>
                </a:effectLst>
                <a:latin typeface="NikoshBAN" pitchFamily="2" charset="0"/>
                <a:cs typeface="NikoshBAN" pitchFamily="2" charset="0"/>
              </a:rPr>
              <a:t>মূল্যায়ন</a:t>
            </a:r>
            <a:endParaRPr lang="en-US" sz="4800" kern="0" dirty="0">
              <a:solidFill>
                <a:prstClr val="black"/>
              </a:solidFill>
              <a:latin typeface="Tw Cen MT"/>
            </a:endParaRPr>
          </a:p>
        </p:txBody>
      </p:sp>
    </p:spTree>
    <p:extLst>
      <p:ext uri="{BB962C8B-B14F-4D97-AF65-F5344CB8AC3E}">
        <p14:creationId xmlns:p14="http://schemas.microsoft.com/office/powerpoint/2010/main" val="14962916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fltVal val="0"/>
                                          </p:val>
                                        </p:tav>
                                        <p:tav tm="100000">
                                          <p:val>
                                            <p:strVal val="#ppt_w"/>
                                          </p:val>
                                        </p:tav>
                                      </p:tavLst>
                                    </p:anim>
                                    <p:anim calcmode="lin" valueType="num">
                                      <p:cBhvr>
                                        <p:cTn id="64" dur="1000" fill="hold"/>
                                        <p:tgtEl>
                                          <p:spTgt spid="15"/>
                                        </p:tgtEl>
                                        <p:attrNameLst>
                                          <p:attrName>ppt_h</p:attrName>
                                        </p:attrNameLst>
                                      </p:cBhvr>
                                      <p:tavLst>
                                        <p:tav tm="0">
                                          <p:val>
                                            <p:fltVal val="0"/>
                                          </p:val>
                                        </p:tav>
                                        <p:tav tm="100000">
                                          <p:val>
                                            <p:strVal val="#ppt_h"/>
                                          </p:val>
                                        </p:tav>
                                      </p:tavLst>
                                    </p:anim>
                                    <p:anim calcmode="lin" valueType="num">
                                      <p:cBhvr>
                                        <p:cTn id="65" dur="1000" fill="hold"/>
                                        <p:tgtEl>
                                          <p:spTgt spid="15"/>
                                        </p:tgtEl>
                                        <p:attrNameLst>
                                          <p:attrName>style.rotation</p:attrName>
                                        </p:attrNameLst>
                                      </p:cBhvr>
                                      <p:tavLst>
                                        <p:tav tm="0">
                                          <p:val>
                                            <p:fltVal val="90"/>
                                          </p:val>
                                        </p:tav>
                                        <p:tav tm="100000">
                                          <p:val>
                                            <p:fltVal val="0"/>
                                          </p:val>
                                        </p:tav>
                                      </p:tavLst>
                                    </p:anim>
                                    <p:animEffect transition="in" filter="fade">
                                      <p:cBhvr>
                                        <p:cTn id="66" dur="10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1000" fill="hold"/>
                                        <p:tgtEl>
                                          <p:spTgt spid="18"/>
                                        </p:tgtEl>
                                        <p:attrNameLst>
                                          <p:attrName>ppt_w</p:attrName>
                                        </p:attrNameLst>
                                      </p:cBhvr>
                                      <p:tavLst>
                                        <p:tav tm="0">
                                          <p:val>
                                            <p:fltVal val="0"/>
                                          </p:val>
                                        </p:tav>
                                        <p:tav tm="100000">
                                          <p:val>
                                            <p:strVal val="#ppt_w"/>
                                          </p:val>
                                        </p:tav>
                                      </p:tavLst>
                                    </p:anim>
                                    <p:anim calcmode="lin" valueType="num">
                                      <p:cBhvr>
                                        <p:cTn id="72" dur="1000" fill="hold"/>
                                        <p:tgtEl>
                                          <p:spTgt spid="18"/>
                                        </p:tgtEl>
                                        <p:attrNameLst>
                                          <p:attrName>ppt_h</p:attrName>
                                        </p:attrNameLst>
                                      </p:cBhvr>
                                      <p:tavLst>
                                        <p:tav tm="0">
                                          <p:val>
                                            <p:fltVal val="0"/>
                                          </p:val>
                                        </p:tav>
                                        <p:tav tm="100000">
                                          <p:val>
                                            <p:strVal val="#ppt_h"/>
                                          </p:val>
                                        </p:tav>
                                      </p:tavLst>
                                    </p:anim>
                                    <p:anim calcmode="lin" valueType="num">
                                      <p:cBhvr>
                                        <p:cTn id="73" dur="1000" fill="hold"/>
                                        <p:tgtEl>
                                          <p:spTgt spid="18"/>
                                        </p:tgtEl>
                                        <p:attrNameLst>
                                          <p:attrName>style.rotation</p:attrName>
                                        </p:attrNameLst>
                                      </p:cBhvr>
                                      <p:tavLst>
                                        <p:tav tm="0">
                                          <p:val>
                                            <p:fltVal val="90"/>
                                          </p:val>
                                        </p:tav>
                                        <p:tav tm="100000">
                                          <p:val>
                                            <p:fltVal val="0"/>
                                          </p:val>
                                        </p:tav>
                                      </p:tavLst>
                                    </p:anim>
                                    <p:animEffect transition="in" filter="fade">
                                      <p:cBhvr>
                                        <p:cTn id="74" dur="10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ppt_w</p:attrName>
                                        </p:attrNameLst>
                                      </p:cBhvr>
                                      <p:tavLst>
                                        <p:tav tm="0">
                                          <p:val>
                                            <p:fltVal val="0"/>
                                          </p:val>
                                        </p:tav>
                                        <p:tav tm="100000">
                                          <p:val>
                                            <p:strVal val="#ppt_w"/>
                                          </p:val>
                                        </p:tav>
                                      </p:tavLst>
                                    </p:anim>
                                    <p:anim calcmode="lin" valueType="num">
                                      <p:cBhvr>
                                        <p:cTn id="80" dur="1000" fill="hold"/>
                                        <p:tgtEl>
                                          <p:spTgt spid="17"/>
                                        </p:tgtEl>
                                        <p:attrNameLst>
                                          <p:attrName>ppt_h</p:attrName>
                                        </p:attrNameLst>
                                      </p:cBhvr>
                                      <p:tavLst>
                                        <p:tav tm="0">
                                          <p:val>
                                            <p:fltVal val="0"/>
                                          </p:val>
                                        </p:tav>
                                        <p:tav tm="100000">
                                          <p:val>
                                            <p:strVal val="#ppt_h"/>
                                          </p:val>
                                        </p:tav>
                                      </p:tavLst>
                                    </p:anim>
                                    <p:anim calcmode="lin" valueType="num">
                                      <p:cBhvr>
                                        <p:cTn id="81" dur="1000" fill="hold"/>
                                        <p:tgtEl>
                                          <p:spTgt spid="17"/>
                                        </p:tgtEl>
                                        <p:attrNameLst>
                                          <p:attrName>style.rotation</p:attrName>
                                        </p:attrNameLst>
                                      </p:cBhvr>
                                      <p:tavLst>
                                        <p:tav tm="0">
                                          <p:val>
                                            <p:fltVal val="90"/>
                                          </p:val>
                                        </p:tav>
                                        <p:tav tm="100000">
                                          <p:val>
                                            <p:fltVal val="0"/>
                                          </p:val>
                                        </p:tav>
                                      </p:tavLst>
                                    </p:anim>
                                    <p:animEffect transition="in" filter="fade">
                                      <p:cBhvr>
                                        <p:cTn id="82" dur="10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1000" fill="hold"/>
                                        <p:tgtEl>
                                          <p:spTgt spid="16"/>
                                        </p:tgtEl>
                                        <p:attrNameLst>
                                          <p:attrName>ppt_w</p:attrName>
                                        </p:attrNameLst>
                                      </p:cBhvr>
                                      <p:tavLst>
                                        <p:tav tm="0">
                                          <p:val>
                                            <p:fltVal val="0"/>
                                          </p:val>
                                        </p:tav>
                                        <p:tav tm="100000">
                                          <p:val>
                                            <p:strVal val="#ppt_w"/>
                                          </p:val>
                                        </p:tav>
                                      </p:tavLst>
                                    </p:anim>
                                    <p:anim calcmode="lin" valueType="num">
                                      <p:cBhvr>
                                        <p:cTn id="88" dur="1000" fill="hold"/>
                                        <p:tgtEl>
                                          <p:spTgt spid="16"/>
                                        </p:tgtEl>
                                        <p:attrNameLst>
                                          <p:attrName>ppt_h</p:attrName>
                                        </p:attrNameLst>
                                      </p:cBhvr>
                                      <p:tavLst>
                                        <p:tav tm="0">
                                          <p:val>
                                            <p:fltVal val="0"/>
                                          </p:val>
                                        </p:tav>
                                        <p:tav tm="100000">
                                          <p:val>
                                            <p:strVal val="#ppt_h"/>
                                          </p:val>
                                        </p:tav>
                                      </p:tavLst>
                                    </p:anim>
                                    <p:anim calcmode="lin" valueType="num">
                                      <p:cBhvr>
                                        <p:cTn id="89" dur="1000" fill="hold"/>
                                        <p:tgtEl>
                                          <p:spTgt spid="16"/>
                                        </p:tgtEl>
                                        <p:attrNameLst>
                                          <p:attrName>style.rotation</p:attrName>
                                        </p:attrNameLst>
                                      </p:cBhvr>
                                      <p:tavLst>
                                        <p:tav tm="0">
                                          <p:val>
                                            <p:fltVal val="90"/>
                                          </p:val>
                                        </p:tav>
                                        <p:tav tm="100000">
                                          <p:val>
                                            <p:fltVal val="0"/>
                                          </p:val>
                                        </p:tav>
                                      </p:tavLst>
                                    </p:anim>
                                    <p:animEffect transition="in" filter="fade">
                                      <p:cBhvr>
                                        <p:cTn id="9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5"/>
                    </p:tgtEl>
                  </p:cond>
                </p:stCondLst>
                <p:endSync evt="end" delay="0">
                  <p:rtn val="all"/>
                </p:endSync>
                <p:childTnLst>
                  <p:par>
                    <p:cTn id="92" fill="hold">
                      <p:stCondLst>
                        <p:cond delay="0"/>
                      </p:stCondLst>
                      <p:childTnLst>
                        <p:par>
                          <p:cTn id="93" fill="hold">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500" fill="hold"/>
                                        <p:tgtEl>
                                          <p:spTgt spid="10"/>
                                        </p:tgtEl>
                                        <p:attrNameLst>
                                          <p:attrName>ppt_w</p:attrName>
                                        </p:attrNameLst>
                                      </p:cBhvr>
                                      <p:tavLst>
                                        <p:tav tm="0">
                                          <p:val>
                                            <p:fltVal val="0"/>
                                          </p:val>
                                        </p:tav>
                                        <p:tav tm="100000">
                                          <p:val>
                                            <p:strVal val="#ppt_w"/>
                                          </p:val>
                                        </p:tav>
                                      </p:tavLst>
                                    </p:anim>
                                    <p:anim calcmode="lin" valueType="num">
                                      <p:cBhvr>
                                        <p:cTn id="97"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5"/>
                  </p:tgtEl>
                </p:cond>
              </p:nextCondLst>
            </p:seq>
            <p:seq concurrent="1" nextAc="seek">
              <p:cTn id="98" restart="whenNotActive" fill="hold" evtFilter="cancelBubble" nodeType="interactiveSeq">
                <p:stCondLst>
                  <p:cond evt="onClick" delay="0">
                    <p:tgtEl>
                      <p:spTgt spid="6"/>
                    </p:tgtEl>
                  </p:cond>
                </p:stCondLst>
                <p:endSync evt="end" delay="0">
                  <p:rtn val="all"/>
                </p:endSync>
                <p:childTnLst>
                  <p:par>
                    <p:cTn id="99" fill="hold">
                      <p:stCondLst>
                        <p:cond delay="0"/>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p:cTn id="103" dur="500" fill="hold"/>
                                        <p:tgtEl>
                                          <p:spTgt spid="3"/>
                                        </p:tgtEl>
                                        <p:attrNameLst>
                                          <p:attrName>ppt_w</p:attrName>
                                        </p:attrNameLst>
                                      </p:cBhvr>
                                      <p:tavLst>
                                        <p:tav tm="0">
                                          <p:val>
                                            <p:fltVal val="0"/>
                                          </p:val>
                                        </p:tav>
                                        <p:tav tm="100000">
                                          <p:val>
                                            <p:strVal val="#ppt_w"/>
                                          </p:val>
                                        </p:tav>
                                      </p:tavLst>
                                    </p:anim>
                                    <p:anim calcmode="lin" valueType="num">
                                      <p:cBhvr>
                                        <p:cTn id="10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7"/>
                    </p:tgtEl>
                  </p:cond>
                </p:stCondLst>
                <p:endSync evt="end" delay="0">
                  <p:rtn val="all"/>
                </p:endSync>
                <p:childTnLst>
                  <p:par>
                    <p:cTn id="106" fill="hold">
                      <p:stCondLst>
                        <p:cond delay="0"/>
                      </p:stCondLst>
                      <p:childTnLst>
                        <p:par>
                          <p:cTn id="107" fill="hold">
                            <p:stCondLst>
                              <p:cond delay="0"/>
                            </p:stCondLst>
                            <p:childTnLst>
                              <p:par>
                                <p:cTn id="108" presetID="23" presetClass="entr" presetSubtype="16" fill="hold" grpId="0" nodeType="clickEffect">
                                  <p:stCondLst>
                                    <p:cond delay="0"/>
                                  </p:stCondLst>
                                  <p:childTnLst>
                                    <p:set>
                                      <p:cBhvr>
                                        <p:cTn id="109" dur="1" fill="hold">
                                          <p:stCondLst>
                                            <p:cond delay="0"/>
                                          </p:stCondLst>
                                        </p:cTn>
                                        <p:tgtEl>
                                          <p:spTgt spid="11"/>
                                        </p:tgtEl>
                                        <p:attrNameLst>
                                          <p:attrName>style.visibility</p:attrName>
                                        </p:attrNameLst>
                                      </p:cBhvr>
                                      <p:to>
                                        <p:strVal val="visible"/>
                                      </p:to>
                                    </p:set>
                                    <p:anim calcmode="lin" valueType="num">
                                      <p:cBhvr>
                                        <p:cTn id="110" dur="500" fill="hold"/>
                                        <p:tgtEl>
                                          <p:spTgt spid="11"/>
                                        </p:tgtEl>
                                        <p:attrNameLst>
                                          <p:attrName>ppt_w</p:attrName>
                                        </p:attrNameLst>
                                      </p:cBhvr>
                                      <p:tavLst>
                                        <p:tav tm="0">
                                          <p:val>
                                            <p:fltVal val="0"/>
                                          </p:val>
                                        </p:tav>
                                        <p:tav tm="100000">
                                          <p:val>
                                            <p:strVal val="#ppt_w"/>
                                          </p:val>
                                        </p:tav>
                                      </p:tavLst>
                                    </p:anim>
                                    <p:anim calcmode="lin" valueType="num">
                                      <p:cBhvr>
                                        <p:cTn id="111"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7"/>
                  </p:tgtEl>
                </p:cond>
              </p:nextCondLst>
            </p:seq>
            <p:seq concurrent="1" nextAc="seek">
              <p:cTn id="112" restart="whenNotActive" fill="hold" evtFilter="cancelBubble" nodeType="interactiveSeq">
                <p:stCondLst>
                  <p:cond evt="onClick" delay="0">
                    <p:tgtEl>
                      <p:spTgt spid="8"/>
                    </p:tgtEl>
                  </p:cond>
                </p:stCondLst>
                <p:endSync evt="end" delay="0">
                  <p:rtn val="all"/>
                </p:endSync>
                <p:childTnLst>
                  <p:par>
                    <p:cTn id="113" fill="hold">
                      <p:stCondLst>
                        <p:cond delay="0"/>
                      </p:stCondLst>
                      <p:childTnLst>
                        <p:par>
                          <p:cTn id="114" fill="hold">
                            <p:stCondLst>
                              <p:cond delay="0"/>
                            </p:stCondLst>
                            <p:childTnLst>
                              <p:par>
                                <p:cTn id="115" presetID="23" presetClass="entr" presetSubtype="16" fill="hold" grpId="0" nodeType="clickEffect">
                                  <p:stCondLst>
                                    <p:cond delay="0"/>
                                  </p:stCondLst>
                                  <p:childTnLst>
                                    <p:set>
                                      <p:cBhvr>
                                        <p:cTn id="116" dur="1" fill="hold">
                                          <p:stCondLst>
                                            <p:cond delay="0"/>
                                          </p:stCondLst>
                                        </p:cTn>
                                        <p:tgtEl>
                                          <p:spTgt spid="4"/>
                                        </p:tgtEl>
                                        <p:attrNameLst>
                                          <p:attrName>style.visibility</p:attrName>
                                        </p:attrNameLst>
                                      </p:cBhvr>
                                      <p:to>
                                        <p:strVal val="visible"/>
                                      </p:to>
                                    </p:set>
                                    <p:anim calcmode="lin" valueType="num">
                                      <p:cBhvr>
                                        <p:cTn id="117" dur="500" fill="hold"/>
                                        <p:tgtEl>
                                          <p:spTgt spid="4"/>
                                        </p:tgtEl>
                                        <p:attrNameLst>
                                          <p:attrName>ppt_w</p:attrName>
                                        </p:attrNameLst>
                                      </p:cBhvr>
                                      <p:tavLst>
                                        <p:tav tm="0">
                                          <p:val>
                                            <p:fltVal val="0"/>
                                          </p:val>
                                        </p:tav>
                                        <p:tav tm="100000">
                                          <p:val>
                                            <p:strVal val="#ppt_w"/>
                                          </p:val>
                                        </p:tav>
                                      </p:tavLst>
                                    </p:anim>
                                    <p:anim calcmode="lin" valueType="num">
                                      <p:cBhvr>
                                        <p:cTn id="11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8"/>
                  </p:tgtEl>
                </p:cond>
              </p:nextCondLst>
            </p:seq>
            <p:seq concurrent="1" nextAc="seek">
              <p:cTn id="119" restart="whenNotActive" fill="hold" evtFilter="cancelBubble" nodeType="interactiveSeq">
                <p:stCondLst>
                  <p:cond evt="onClick" delay="0">
                    <p:tgtEl>
                      <p:spTgt spid="15"/>
                    </p:tgtEl>
                  </p:cond>
                </p:stCondLst>
                <p:endSync evt="end" delay="0">
                  <p:rtn val="all"/>
                </p:endSync>
                <p:childTnLst>
                  <p:par>
                    <p:cTn id="120" fill="hold">
                      <p:stCondLst>
                        <p:cond delay="0"/>
                      </p:stCondLst>
                      <p:childTnLst>
                        <p:par>
                          <p:cTn id="121" fill="hold">
                            <p:stCondLst>
                              <p:cond delay="0"/>
                            </p:stCondLst>
                            <p:childTnLst>
                              <p:par>
                                <p:cTn id="122" presetID="23" presetClass="entr" presetSubtype="16" fill="hold" grpId="0" nodeType="clickEffect">
                                  <p:stCondLst>
                                    <p:cond delay="0"/>
                                  </p:stCondLst>
                                  <p:childTnLst>
                                    <p:set>
                                      <p:cBhvr>
                                        <p:cTn id="123" dur="1" fill="hold">
                                          <p:stCondLst>
                                            <p:cond delay="0"/>
                                          </p:stCondLst>
                                        </p:cTn>
                                        <p:tgtEl>
                                          <p:spTgt spid="19"/>
                                        </p:tgtEl>
                                        <p:attrNameLst>
                                          <p:attrName>style.visibility</p:attrName>
                                        </p:attrNameLst>
                                      </p:cBhvr>
                                      <p:to>
                                        <p:strVal val="visible"/>
                                      </p:to>
                                    </p:set>
                                    <p:anim calcmode="lin" valueType="num">
                                      <p:cBhvr>
                                        <p:cTn id="124" dur="500" fill="hold"/>
                                        <p:tgtEl>
                                          <p:spTgt spid="19"/>
                                        </p:tgtEl>
                                        <p:attrNameLst>
                                          <p:attrName>ppt_w</p:attrName>
                                        </p:attrNameLst>
                                      </p:cBhvr>
                                      <p:tavLst>
                                        <p:tav tm="0">
                                          <p:val>
                                            <p:fltVal val="0"/>
                                          </p:val>
                                        </p:tav>
                                        <p:tav tm="100000">
                                          <p:val>
                                            <p:strVal val="#ppt_w"/>
                                          </p:val>
                                        </p:tav>
                                      </p:tavLst>
                                    </p:anim>
                                    <p:anim calcmode="lin" valueType="num">
                                      <p:cBhvr>
                                        <p:cTn id="125"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5"/>
                  </p:tgtEl>
                </p:cond>
              </p:nextCondLst>
            </p:seq>
            <p:seq concurrent="1" nextAc="seek">
              <p:cTn id="126" restart="whenNotActive" fill="hold" evtFilter="cancelBubble" nodeType="interactiveSeq">
                <p:stCondLst>
                  <p:cond evt="onClick" delay="0">
                    <p:tgtEl>
                      <p:spTgt spid="16"/>
                    </p:tgtEl>
                  </p:cond>
                </p:stCondLst>
                <p:endSync evt="end" delay="0">
                  <p:rtn val="all"/>
                </p:endSync>
                <p:childTnLst>
                  <p:par>
                    <p:cTn id="127" fill="hold">
                      <p:stCondLst>
                        <p:cond delay="0"/>
                      </p:stCondLst>
                      <p:childTnLst>
                        <p:par>
                          <p:cTn id="128" fill="hold">
                            <p:stCondLst>
                              <p:cond delay="0"/>
                            </p:stCondLst>
                            <p:childTnLst>
                              <p:par>
                                <p:cTn id="129" presetID="23" presetClass="entr" presetSubtype="16" fill="hold" grpId="0" nodeType="clickEffect">
                                  <p:stCondLst>
                                    <p:cond delay="0"/>
                                  </p:stCondLst>
                                  <p:childTnLst>
                                    <p:set>
                                      <p:cBhvr>
                                        <p:cTn id="130" dur="1" fill="hold">
                                          <p:stCondLst>
                                            <p:cond delay="0"/>
                                          </p:stCondLst>
                                        </p:cTn>
                                        <p:tgtEl>
                                          <p:spTgt spid="13"/>
                                        </p:tgtEl>
                                        <p:attrNameLst>
                                          <p:attrName>style.visibility</p:attrName>
                                        </p:attrNameLst>
                                      </p:cBhvr>
                                      <p:to>
                                        <p:strVal val="visible"/>
                                      </p:to>
                                    </p:set>
                                    <p:anim calcmode="lin" valueType="num">
                                      <p:cBhvr>
                                        <p:cTn id="131" dur="500" fill="hold"/>
                                        <p:tgtEl>
                                          <p:spTgt spid="13"/>
                                        </p:tgtEl>
                                        <p:attrNameLst>
                                          <p:attrName>ppt_w</p:attrName>
                                        </p:attrNameLst>
                                      </p:cBhvr>
                                      <p:tavLst>
                                        <p:tav tm="0">
                                          <p:val>
                                            <p:fltVal val="0"/>
                                          </p:val>
                                        </p:tav>
                                        <p:tav tm="100000">
                                          <p:val>
                                            <p:strVal val="#ppt_w"/>
                                          </p:val>
                                        </p:tav>
                                      </p:tavLst>
                                    </p:anim>
                                    <p:anim calcmode="lin" valueType="num">
                                      <p:cBhvr>
                                        <p:cTn id="13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
                  </p:tgtEl>
                </p:cond>
              </p:nextCondLst>
            </p:seq>
            <p:seq concurrent="1" nextAc="seek">
              <p:cTn id="133" restart="whenNotActive" fill="hold" evtFilter="cancelBubble" nodeType="interactiveSeq">
                <p:stCondLst>
                  <p:cond evt="onClick" delay="0">
                    <p:tgtEl>
                      <p:spTgt spid="17"/>
                    </p:tgtEl>
                  </p:cond>
                </p:stCondLst>
                <p:endSync evt="end" delay="0">
                  <p:rtn val="all"/>
                </p:endSync>
                <p:childTnLst>
                  <p:par>
                    <p:cTn id="134" fill="hold">
                      <p:stCondLst>
                        <p:cond delay="0"/>
                      </p:stCondLst>
                      <p:childTnLst>
                        <p:par>
                          <p:cTn id="135" fill="hold">
                            <p:stCondLst>
                              <p:cond delay="0"/>
                            </p:stCondLst>
                            <p:childTnLst>
                              <p:par>
                                <p:cTn id="136" presetID="23" presetClass="entr" presetSubtype="16" fill="hold" grpId="0" nodeType="click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7"/>
                  </p:tgtEl>
                </p:cond>
              </p:nextCondLst>
            </p:seq>
            <p:seq concurrent="1" nextAc="seek">
              <p:cTn id="140" restart="whenNotActive" fill="hold" evtFilter="cancelBubble" nodeType="interactiveSeq">
                <p:stCondLst>
                  <p:cond evt="onClick" delay="0">
                    <p:tgtEl>
                      <p:spTgt spid="18"/>
                    </p:tgtEl>
                  </p:cond>
                </p:stCondLst>
                <p:endSync evt="end" delay="0">
                  <p:rtn val="all"/>
                </p:endSync>
                <p:childTnLst>
                  <p:par>
                    <p:cTn id="141" fill="hold">
                      <p:stCondLst>
                        <p:cond delay="0"/>
                      </p:stCondLst>
                      <p:childTnLst>
                        <p:par>
                          <p:cTn id="142" fill="hold">
                            <p:stCondLst>
                              <p:cond delay="0"/>
                            </p:stCondLst>
                            <p:childTnLst>
                              <p:par>
                                <p:cTn id="143" presetID="23" presetClass="entr" presetSubtype="16" fill="hold" grpId="0" nodeType="clickEffect">
                                  <p:stCondLst>
                                    <p:cond delay="0"/>
                                  </p:stCondLst>
                                  <p:childTnLst>
                                    <p:set>
                                      <p:cBhvr>
                                        <p:cTn id="144" dur="1" fill="hold">
                                          <p:stCondLst>
                                            <p:cond delay="0"/>
                                          </p:stCondLst>
                                        </p:cTn>
                                        <p:tgtEl>
                                          <p:spTgt spid="14"/>
                                        </p:tgtEl>
                                        <p:attrNameLst>
                                          <p:attrName>style.visibility</p:attrName>
                                        </p:attrNameLst>
                                      </p:cBhvr>
                                      <p:to>
                                        <p:strVal val="visible"/>
                                      </p:to>
                                    </p:set>
                                    <p:anim calcmode="lin" valueType="num">
                                      <p:cBhvr>
                                        <p:cTn id="145" dur="500" fill="hold"/>
                                        <p:tgtEl>
                                          <p:spTgt spid="14"/>
                                        </p:tgtEl>
                                        <p:attrNameLst>
                                          <p:attrName>ppt_w</p:attrName>
                                        </p:attrNameLst>
                                      </p:cBhvr>
                                      <p:tavLst>
                                        <p:tav tm="0">
                                          <p:val>
                                            <p:fltVal val="0"/>
                                          </p:val>
                                        </p:tav>
                                        <p:tav tm="100000">
                                          <p:val>
                                            <p:strVal val="#ppt_w"/>
                                          </p:val>
                                        </p:tav>
                                      </p:tavLst>
                                    </p:anim>
                                    <p:anim calcmode="lin" valueType="num">
                                      <p:cBhvr>
                                        <p:cTn id="146"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8"/>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animBg="1"/>
      <p:bldP spid="14" grpId="0" animBg="1"/>
      <p:bldP spid="15" grpId="0" animBg="1"/>
      <p:bldP spid="16" grpId="0" animBg="1"/>
      <p:bldP spid="17" grpId="0" animBg="1"/>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6720" y="1075056"/>
            <a:ext cx="8128734" cy="328675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৩</a:t>
            </a:r>
            <a:r>
              <a:rPr lang="bn-BD" sz="3200" b="1" dirty="0">
                <a:solidFill>
                  <a:prstClr val="black"/>
                </a:solidFill>
                <a:latin typeface="NikoshBAN" pitchFamily="2" charset="0"/>
                <a:cs typeface="NikoshBAN" pitchFamily="2" charset="0"/>
              </a:rPr>
              <a:t>। ফারাবিদের গ্রামে একটি স্কুল তৈরির জন্য গ্রামের সকল শ্রেণি-পেশার লোক একযোগে কাজ করল। উক্ত কবিতার আলোকে গ্রামের মানুষদের মাঝে লক্ষ করা যায়- </a:t>
            </a:r>
          </a:p>
          <a:p>
            <a:r>
              <a:rPr lang="bn-BD" sz="3200" b="1" dirty="0">
                <a:solidFill>
                  <a:prstClr val="black"/>
                </a:solidFill>
                <a:latin typeface="NikoshBAN" pitchFamily="2" charset="0"/>
                <a:cs typeface="NikoshBAN" pitchFamily="2" charset="0"/>
              </a:rPr>
              <a:t> </a:t>
            </a:r>
            <a:r>
              <a:rPr lang="en-US" sz="3200" b="1" dirty="0" err="1">
                <a:solidFill>
                  <a:prstClr val="black"/>
                </a:solidFill>
                <a:latin typeface="NikoshBAN" pitchFamily="2" charset="0"/>
                <a:cs typeface="NikoshBAN" pitchFamily="2" charset="0"/>
              </a:rPr>
              <a:t>i</a:t>
            </a:r>
            <a:r>
              <a:rPr lang="en-US" sz="3200" b="1" dirty="0">
                <a:solidFill>
                  <a:prstClr val="black"/>
                </a:solidFill>
                <a:latin typeface="NikoshBAN" pitchFamily="2" charset="0"/>
                <a:cs typeface="NikoshBAN" pitchFamily="2" charset="0"/>
              </a:rPr>
              <a:t>.</a:t>
            </a:r>
            <a:r>
              <a:rPr lang="bn-IN" sz="3200" b="1" dirty="0">
                <a:latin typeface="NikoshBAN" panose="02000000000000000000" pitchFamily="2" charset="0"/>
                <a:cs typeface="NikoshBAN" panose="02000000000000000000" pitchFamily="2" charset="0"/>
              </a:rPr>
              <a:t> </a:t>
            </a:r>
            <a:r>
              <a:rPr lang="bn-BD" sz="3200" b="1" dirty="0">
                <a:latin typeface="NikoshBAN" panose="02000000000000000000" pitchFamily="2" charset="0"/>
                <a:cs typeface="NikoshBAN" panose="02000000000000000000" pitchFamily="2" charset="0"/>
              </a:rPr>
              <a:t>সম্প্রীতি  </a:t>
            </a:r>
            <a:endParaRPr lang="bn-IN" sz="3200" b="1" dirty="0">
              <a:latin typeface="NikoshBAN" panose="02000000000000000000" pitchFamily="2" charset="0"/>
              <a:cs typeface="NikoshBAN" panose="02000000000000000000" pitchFamily="2" charset="0"/>
            </a:endParaRPr>
          </a:p>
          <a:p>
            <a:r>
              <a:rPr lang="bn-BD" sz="3200" b="1" dirty="0">
                <a:solidFill>
                  <a:prstClr val="black"/>
                </a:solidFill>
                <a:latin typeface="NikoshBAN" pitchFamily="2" charset="0"/>
                <a:cs typeface="NikoshBAN" pitchFamily="2" charset="0"/>
              </a:rPr>
              <a:t> </a:t>
            </a:r>
            <a:r>
              <a:rPr lang="en-US" sz="3200" b="1" dirty="0">
                <a:solidFill>
                  <a:prstClr val="black"/>
                </a:solidFill>
                <a:latin typeface="NikoshBAN" pitchFamily="2" charset="0"/>
                <a:cs typeface="NikoshBAN" pitchFamily="2" charset="0"/>
              </a:rPr>
              <a:t>ii. </a:t>
            </a:r>
            <a:r>
              <a:rPr lang="en-US" sz="3200" b="1" dirty="0" err="1">
                <a:solidFill>
                  <a:prstClr val="black"/>
                </a:solidFill>
                <a:latin typeface="NikoshBAN" pitchFamily="2" charset="0"/>
                <a:cs typeface="NikoshBAN" pitchFamily="2" charset="0"/>
              </a:rPr>
              <a:t>কর্মোদ্যম</a:t>
            </a:r>
            <a:r>
              <a:rPr lang="en-US" sz="3200" b="1" dirty="0">
                <a:solidFill>
                  <a:prstClr val="black"/>
                </a:solidFill>
                <a:latin typeface="NikoshBAN" pitchFamily="2" charset="0"/>
                <a:cs typeface="NikoshBAN" pitchFamily="2" charset="0"/>
              </a:rPr>
              <a:t> </a:t>
            </a:r>
          </a:p>
          <a:p>
            <a:r>
              <a:rPr lang="en-US" sz="3200" b="1" dirty="0">
                <a:solidFill>
                  <a:prstClr val="black"/>
                </a:solidFill>
                <a:latin typeface="NikoshBAN" pitchFamily="2" charset="0"/>
                <a:cs typeface="NikoshBAN" pitchFamily="2" charset="0"/>
              </a:rPr>
              <a:t>iii</a:t>
            </a:r>
            <a:r>
              <a:rPr lang="bn-BD" sz="3200" b="1" dirty="0">
                <a:solidFill>
                  <a:prstClr val="black"/>
                </a:solidFill>
                <a:latin typeface="NikoshBAN" pitchFamily="2" charset="0"/>
                <a:cs typeface="NikoshBAN" pitchFamily="2" charset="0"/>
              </a:rPr>
              <a:t>. একতা </a:t>
            </a:r>
            <a:endParaRPr lang="bn-IN" sz="3200" b="1" dirty="0">
              <a:latin typeface="NikoshBAN" panose="02000000000000000000" pitchFamily="2" charset="0"/>
              <a:cs typeface="NikoshBAN" panose="02000000000000000000" pitchFamily="2" charset="0"/>
            </a:endParaRPr>
          </a:p>
          <a:p>
            <a:r>
              <a:rPr lang="bn-BD" sz="3200" b="1" dirty="0">
                <a:solidFill>
                  <a:prstClr val="black"/>
                </a:solidFill>
                <a:latin typeface="NikoshBAN" pitchFamily="2" charset="0"/>
                <a:cs typeface="NikoshBAN" pitchFamily="2" charset="0"/>
              </a:rPr>
              <a:t>নিচের কোনটি সঠিক? </a:t>
            </a:r>
          </a:p>
        </p:txBody>
      </p:sp>
      <p:sp>
        <p:nvSpPr>
          <p:cNvPr id="3" name="Rounded Rectangle 2"/>
          <p:cNvSpPr/>
          <p:nvPr/>
        </p:nvSpPr>
        <p:spPr>
          <a:xfrm>
            <a:off x="2434082" y="4682830"/>
            <a:ext cx="22098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a:solidFill>
                  <a:prstClr val="black"/>
                </a:solidFill>
                <a:latin typeface="NikoshBAN" pitchFamily="2" charset="0"/>
                <a:cs typeface="NikoshBAN" pitchFamily="2" charset="0"/>
              </a:rPr>
              <a:t>(ক) </a:t>
            </a:r>
            <a:r>
              <a:rPr lang="en-US" sz="3200" dirty="0" err="1">
                <a:solidFill>
                  <a:prstClr val="black"/>
                </a:solidFill>
                <a:latin typeface="NikoshBAN" pitchFamily="2" charset="0"/>
                <a:cs typeface="NikoshBAN" pitchFamily="2" charset="0"/>
              </a:rPr>
              <a:t>i</a:t>
            </a:r>
            <a:r>
              <a:rPr lang="bn-BD" sz="3200" dirty="0">
                <a:solidFill>
                  <a:prstClr val="black"/>
                </a:solidFill>
                <a:latin typeface="NikoshBAN" pitchFamily="2" charset="0"/>
                <a:cs typeface="NikoshBAN" pitchFamily="2" charset="0"/>
              </a:rPr>
              <a:t>ও </a:t>
            </a:r>
            <a:r>
              <a:rPr lang="en-US" sz="3200" dirty="0">
                <a:solidFill>
                  <a:prstClr val="black"/>
                </a:solidFill>
                <a:latin typeface="NikoshBAN" pitchFamily="2" charset="0"/>
                <a:cs typeface="NikoshBAN" pitchFamily="2" charset="0"/>
              </a:rPr>
              <a:t>ii</a:t>
            </a:r>
            <a:endParaRPr lang="en-US" sz="3200" dirty="0">
              <a:solidFill>
                <a:prstClr val="black"/>
              </a:solidFill>
            </a:endParaRPr>
          </a:p>
        </p:txBody>
      </p:sp>
      <p:sp>
        <p:nvSpPr>
          <p:cNvPr id="4" name="Rounded Rectangle 3"/>
          <p:cNvSpPr/>
          <p:nvPr/>
        </p:nvSpPr>
        <p:spPr>
          <a:xfrm>
            <a:off x="7301007" y="4882936"/>
            <a:ext cx="236347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a:solidFill>
                  <a:prstClr val="black"/>
                </a:solidFill>
                <a:latin typeface="NikoshBAN" pitchFamily="2" charset="0"/>
                <a:cs typeface="NikoshBAN" pitchFamily="2" charset="0"/>
              </a:rPr>
              <a:t>(খ) </a:t>
            </a:r>
            <a:r>
              <a:rPr lang="en-US" sz="3200" dirty="0">
                <a:solidFill>
                  <a:prstClr val="black"/>
                </a:solidFill>
                <a:latin typeface="Times New Roman" panose="02020603050405020304" pitchFamily="18" charset="0"/>
                <a:cs typeface="Times New Roman" panose="02020603050405020304" pitchFamily="18" charset="0"/>
              </a:rPr>
              <a:t>ii</a:t>
            </a:r>
            <a:r>
              <a:rPr lang="en-US" sz="3200" dirty="0">
                <a:solidFill>
                  <a:prstClr val="black"/>
                </a:solidFill>
                <a:latin typeface="NikoshBAN" pitchFamily="2" charset="0"/>
                <a:cs typeface="NikoshBAN" pitchFamily="2" charset="0"/>
              </a:rPr>
              <a:t> </a:t>
            </a:r>
            <a:r>
              <a:rPr lang="bn-BD" sz="3200" dirty="0">
                <a:solidFill>
                  <a:prstClr val="black"/>
                </a:solidFill>
                <a:latin typeface="NikoshBAN" pitchFamily="2" charset="0"/>
                <a:cs typeface="NikoshBAN" pitchFamily="2" charset="0"/>
              </a:rPr>
              <a:t>ও </a:t>
            </a:r>
            <a:r>
              <a:rPr lang="en-US" sz="3200" dirty="0">
                <a:solidFill>
                  <a:prstClr val="black"/>
                </a:solidFill>
                <a:latin typeface="NikoshBAN" pitchFamily="2" charset="0"/>
                <a:cs typeface="NikoshBAN" pitchFamily="2" charset="0"/>
              </a:rPr>
              <a:t>iii. </a:t>
            </a:r>
            <a:endParaRPr lang="en-US" sz="3200" dirty="0">
              <a:solidFill>
                <a:prstClr val="black"/>
              </a:solidFill>
            </a:endParaRPr>
          </a:p>
        </p:txBody>
      </p:sp>
      <p:sp>
        <p:nvSpPr>
          <p:cNvPr id="5" name="Rounded Rectangle 4"/>
          <p:cNvSpPr/>
          <p:nvPr/>
        </p:nvSpPr>
        <p:spPr>
          <a:xfrm>
            <a:off x="2434082" y="5641874"/>
            <a:ext cx="2133600" cy="58402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200" dirty="0">
                <a:solidFill>
                  <a:prstClr val="black"/>
                </a:solidFill>
                <a:latin typeface="NikoshBAN" pitchFamily="2" charset="0"/>
                <a:cs typeface="NikoshBAN" pitchFamily="2" charset="0"/>
              </a:rPr>
              <a:t>(গ) </a:t>
            </a:r>
            <a:r>
              <a:rPr lang="en-US" sz="3200" dirty="0" err="1">
                <a:solidFill>
                  <a:prstClr val="black"/>
                </a:solidFill>
                <a:latin typeface="NikoshBAN" pitchFamily="2" charset="0"/>
                <a:cs typeface="NikoshBAN" pitchFamily="2" charset="0"/>
              </a:rPr>
              <a:t>i</a:t>
            </a:r>
            <a:r>
              <a:rPr lang="bn-BD" sz="3200" dirty="0">
                <a:solidFill>
                  <a:prstClr val="black"/>
                </a:solidFill>
                <a:latin typeface="NikoshBAN" pitchFamily="2" charset="0"/>
                <a:cs typeface="NikoshBAN" pitchFamily="2" charset="0"/>
              </a:rPr>
              <a:t> ও </a:t>
            </a:r>
            <a:r>
              <a:rPr lang="en-US" sz="3200" dirty="0">
                <a:solidFill>
                  <a:prstClr val="black"/>
                </a:solidFill>
                <a:latin typeface="NikoshBAN" pitchFamily="2" charset="0"/>
                <a:cs typeface="NikoshBAN" pitchFamily="2" charset="0"/>
              </a:rPr>
              <a:t>iii</a:t>
            </a:r>
            <a:endParaRPr lang="en-US" sz="3200" dirty="0">
              <a:solidFill>
                <a:prstClr val="black"/>
              </a:solidFill>
            </a:endParaRPr>
          </a:p>
        </p:txBody>
      </p:sp>
      <p:sp>
        <p:nvSpPr>
          <p:cNvPr id="6" name="Rounded Rectangle 5"/>
          <p:cNvSpPr/>
          <p:nvPr/>
        </p:nvSpPr>
        <p:spPr>
          <a:xfrm>
            <a:off x="7301007" y="5692496"/>
            <a:ext cx="236347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a:solidFill>
                  <a:prstClr val="black"/>
                </a:solidFill>
                <a:latin typeface="NikoshBAN" pitchFamily="2" charset="0"/>
                <a:cs typeface="NikoshBAN" pitchFamily="2" charset="0"/>
              </a:rPr>
              <a:t>(</a:t>
            </a:r>
            <a:r>
              <a:rPr lang="bn-BD" sz="3200" dirty="0">
                <a:solidFill>
                  <a:prstClr val="black"/>
                </a:solidFill>
                <a:latin typeface="NikoshBAN" pitchFamily="2" charset="0"/>
                <a:cs typeface="NikoshBAN" pitchFamily="2" charset="0"/>
              </a:rPr>
              <a:t>ঘ) </a:t>
            </a:r>
            <a:r>
              <a:rPr lang="en-US" sz="3200" dirty="0" err="1">
                <a:solidFill>
                  <a:prstClr val="black"/>
                </a:solidFill>
                <a:latin typeface="NikoshBAN" pitchFamily="2" charset="0"/>
                <a:cs typeface="NikoshBAN" pitchFamily="2" charset="0"/>
              </a:rPr>
              <a:t>i</a:t>
            </a:r>
            <a:r>
              <a:rPr lang="bn-BD" sz="3200" dirty="0">
                <a:solidFill>
                  <a:prstClr val="black"/>
                </a:solidFill>
                <a:latin typeface="NikoshBAN" pitchFamily="2" charset="0"/>
                <a:cs typeface="NikoshBAN" pitchFamily="2" charset="0"/>
              </a:rPr>
              <a:t> ,ii ও </a:t>
            </a:r>
            <a:r>
              <a:rPr lang="en-US" sz="3200" dirty="0">
                <a:solidFill>
                  <a:prstClr val="black"/>
                </a:solidFill>
                <a:latin typeface="NikoshBAN" pitchFamily="2" charset="0"/>
                <a:cs typeface="NikoshBAN" pitchFamily="2" charset="0"/>
              </a:rPr>
              <a:t>iii. </a:t>
            </a:r>
          </a:p>
        </p:txBody>
      </p:sp>
      <p:sp>
        <p:nvSpPr>
          <p:cNvPr id="7" name="Oval 6"/>
          <p:cNvSpPr/>
          <p:nvPr/>
        </p:nvSpPr>
        <p:spPr>
          <a:xfrm>
            <a:off x="4307987" y="313056"/>
            <a:ext cx="3886200" cy="762000"/>
          </a:xfrm>
          <a:prstGeom prst="ellipse">
            <a:avLst/>
          </a:prstGeom>
          <a:noFill/>
          <a:ln>
            <a:noFill/>
          </a:ln>
        </p:spPr>
        <p:style>
          <a:lnRef idx="1">
            <a:schemeClr val="accent5"/>
          </a:lnRef>
          <a:fillRef idx="2">
            <a:schemeClr val="accent5"/>
          </a:fillRef>
          <a:effectRef idx="1">
            <a:schemeClr val="accent5"/>
          </a:effectRef>
          <a:fontRef idx="minor">
            <a:schemeClr val="dk1"/>
          </a:fontRef>
        </p:style>
        <p:txBody>
          <a:bodyPr rtlCol="0" anchor="ctr">
            <a:scene3d>
              <a:camera prst="obliqueTopRight"/>
              <a:lightRig rig="threePt" dir="t"/>
            </a:scene3d>
          </a:bodyPr>
          <a:lstStyle/>
          <a:p>
            <a:pPr algn="ctr"/>
            <a:r>
              <a:rPr lang="bn-BD" sz="4400" dirty="0">
                <a:ln w="19050">
                  <a:solidFill>
                    <a:schemeClr val="tx1"/>
                  </a:solidFill>
                </a:ln>
                <a:solidFill>
                  <a:prstClr val="black"/>
                </a:solidFill>
                <a:latin typeface="NikoshBAN" pitchFamily="2" charset="0"/>
                <a:cs typeface="NikoshBAN" pitchFamily="2" charset="0"/>
              </a:rPr>
              <a:t>বহুনির্বাচনী প্রশ্ন </a:t>
            </a:r>
            <a:endParaRPr lang="en-US" sz="4400" dirty="0">
              <a:ln w="19050">
                <a:solidFill>
                  <a:schemeClr val="tx1"/>
                </a:solidFill>
              </a:ln>
              <a:solidFill>
                <a:prstClr val="black"/>
              </a:solidFill>
              <a:latin typeface="NikoshBAN" pitchFamily="2" charset="0"/>
              <a:cs typeface="NikoshBAN" pitchFamily="2" charset="0"/>
            </a:endParaRPr>
          </a:p>
        </p:txBody>
      </p:sp>
      <p:sp>
        <p:nvSpPr>
          <p:cNvPr id="8" name="Multiply 7"/>
          <p:cNvSpPr/>
          <p:nvPr/>
        </p:nvSpPr>
        <p:spPr>
          <a:xfrm>
            <a:off x="4843626" y="5705284"/>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Half Frame 8"/>
          <p:cNvSpPr/>
          <p:nvPr/>
        </p:nvSpPr>
        <p:spPr>
          <a:xfrm rot="14014148">
            <a:off x="10244886" y="5693914"/>
            <a:ext cx="257644" cy="47994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0" name="Multiply 9"/>
          <p:cNvSpPr/>
          <p:nvPr/>
        </p:nvSpPr>
        <p:spPr>
          <a:xfrm>
            <a:off x="10104132" y="4959136"/>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Multiply 10"/>
          <p:cNvSpPr/>
          <p:nvPr/>
        </p:nvSpPr>
        <p:spPr>
          <a:xfrm>
            <a:off x="4768886" y="4679575"/>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580826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 calcmode="lin" valueType="num">
                                      <p:cBhvr>
                                        <p:cTn id="40" dur="1000" fill="hold"/>
                                        <p:tgtEl>
                                          <p:spTgt spid="6"/>
                                        </p:tgtEl>
                                        <p:attrNameLst>
                                          <p:attrName>style.rotation</p:attrName>
                                        </p:attrNameLst>
                                      </p:cBhvr>
                                      <p:tavLst>
                                        <p:tav tm="0">
                                          <p:val>
                                            <p:fltVal val="90"/>
                                          </p:val>
                                        </p:tav>
                                        <p:tav tm="100000">
                                          <p:val>
                                            <p:fltVal val="0"/>
                                          </p:val>
                                        </p:tav>
                                      </p:tavLst>
                                    </p:anim>
                                    <p:animEffect transition="in" filter="fade">
                                      <p:cBhvr>
                                        <p:cTn id="4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
                  </p:tgtEl>
                </p:cond>
              </p:nextCondLst>
            </p:seq>
            <p:seq concurrent="1" nextAc="seek">
              <p:cTn id="49" restart="whenNotActive" fill="hold" evtFilter="cancelBubble" nodeType="interactiveSeq">
                <p:stCondLst>
                  <p:cond evt="onClick" delay="0">
                    <p:tgtEl>
                      <p:spTgt spid="5"/>
                    </p:tgtEl>
                  </p:cond>
                </p:stCondLst>
                <p:endSync evt="end" delay="0">
                  <p:rtn val="all"/>
                </p:endSync>
                <p:childTnLst>
                  <p:par>
                    <p:cTn id="50" fill="hold">
                      <p:stCondLst>
                        <p:cond delay="0"/>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4"/>
                    </p:tgtEl>
                  </p:cond>
                </p:stCondLst>
                <p:endSync evt="end" delay="0">
                  <p:rtn val="all"/>
                </p:endSync>
                <p:childTnLst>
                  <p:par>
                    <p:cTn id="57" fill="hold">
                      <p:stCondLst>
                        <p:cond delay="0"/>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
                  </p:tgtEl>
                </p:cond>
              </p:nextCondLst>
            </p:seq>
            <p:seq concurrent="1" nextAc="seek">
              <p:cTn id="63" restart="whenNotActive" fill="hold" evtFilter="cancelBubble" nodeType="interactiveSeq">
                <p:stCondLst>
                  <p:cond evt="onClick" delay="0">
                    <p:tgtEl>
                      <p:spTgt spid="6"/>
                    </p:tgtEl>
                  </p:cond>
                </p:stCondLst>
                <p:endSync evt="end" delay="0">
                  <p:rtn val="all"/>
                </p:endSync>
                <p:childTnLst>
                  <p:par>
                    <p:cTn id="64" fill="hold">
                      <p:stCondLst>
                        <p:cond delay="0"/>
                      </p:stCondLst>
                      <p:childTnLst>
                        <p:par>
                          <p:cTn id="65" fill="hold">
                            <p:stCondLst>
                              <p:cond delay="0"/>
                            </p:stCondLst>
                            <p:childTnLst>
                              <p:par>
                                <p:cTn id="66" presetID="23" presetClass="entr" presetSubtype="16"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ppt_w</p:attrName>
                                        </p:attrNameLst>
                                      </p:cBhvr>
                                      <p:tavLst>
                                        <p:tav tm="0">
                                          <p:val>
                                            <p:fltVal val="0"/>
                                          </p:val>
                                        </p:tav>
                                        <p:tav tm="100000">
                                          <p:val>
                                            <p:strVal val="#ppt_w"/>
                                          </p:val>
                                        </p:tav>
                                      </p:tavLst>
                                    </p:anim>
                                    <p:anim calcmode="lin" valueType="num">
                                      <p:cBhvr>
                                        <p:cTn id="69"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6"/>
                  </p:tgtEl>
                </p:cond>
              </p:nextCondLst>
            </p:seq>
          </p:childTnLst>
        </p:cTn>
      </p:par>
    </p:tnLst>
    <p:bldLst>
      <p:bldP spid="2" grpId="0"/>
      <p:bldP spid="3" grpId="0" animBg="1"/>
      <p:bldP spid="4" grpId="0" animBg="1"/>
      <p:bldP spid="5" grpId="0" animBg="1"/>
      <p:bldP spid="6"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862172" y="3088916"/>
            <a:ext cx="4849311" cy="28898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dirty="0">
                <a:latin typeface="NikoshBAN" pitchFamily="2" charset="0"/>
                <a:cs typeface="NikoshBAN" pitchFamily="2" charset="0"/>
              </a:rPr>
              <a:t> </a:t>
            </a:r>
            <a:r>
              <a:rPr lang="en-GB" altLang="en-US" sz="4400" b="1" dirty="0" err="1">
                <a:ln w="0"/>
              </a:rPr>
              <a:t>সাইফুল</a:t>
            </a:r>
            <a:r>
              <a:rPr lang="en-US" altLang="en-US" sz="4400" b="1" dirty="0">
                <a:ln w="0"/>
              </a:rPr>
              <a:t> </a:t>
            </a:r>
            <a:r>
              <a:rPr lang="en-GB" altLang="en-US" sz="4400" b="1" dirty="0" err="1">
                <a:ln w="0"/>
              </a:rPr>
              <a:t>ইসলাম</a:t>
            </a:r>
            <a:endParaRPr lang="zh-CN" altLang="en-US" sz="4400" dirty="0"/>
          </a:p>
          <a:p>
            <a:pPr algn="ctr"/>
            <a:r>
              <a:rPr lang="en-GB" altLang="en-US" sz="4400" b="1" dirty="0" err="1">
                <a:ln w="0"/>
              </a:rPr>
              <a:t>সহকারী</a:t>
            </a:r>
            <a:r>
              <a:rPr lang="en-US" altLang="en-US" sz="4400" b="1" dirty="0">
                <a:ln w="0"/>
              </a:rPr>
              <a:t> </a:t>
            </a:r>
            <a:r>
              <a:rPr lang="en-GB" altLang="en-US" sz="4400" b="1" dirty="0" err="1">
                <a:ln w="0"/>
              </a:rPr>
              <a:t>শিক্ষক</a:t>
            </a:r>
            <a:endParaRPr lang="bn-IN" altLang="en-US" sz="4400" b="1" dirty="0">
              <a:ln w="0"/>
            </a:endParaRPr>
          </a:p>
          <a:p>
            <a:pPr algn="ctr">
              <a:spcBef>
                <a:spcPts val="600"/>
              </a:spcBef>
            </a:pPr>
            <a:r>
              <a:rPr lang="en-GB" altLang="en-US" sz="4400" dirty="0" err="1">
                <a:ln w="0"/>
                <a:effectLst>
                  <a:outerShdw blurRad="38100" dist="38100" dir="2700000" algn="tl">
                    <a:srgbClr val="000000">
                      <a:alpha val="43137"/>
                    </a:srgbClr>
                  </a:outerShdw>
                </a:effectLst>
              </a:rPr>
              <a:t>সর্বলক্ষণা</a:t>
            </a:r>
            <a:r>
              <a:rPr lang="en-US" altLang="en-US" sz="4400" dirty="0">
                <a:ln w="0"/>
                <a:effectLst>
                  <a:outerShdw blurRad="38100" dist="38100" dir="2700000" algn="tl">
                    <a:srgbClr val="000000">
                      <a:alpha val="43137"/>
                    </a:srgbClr>
                  </a:outerShdw>
                </a:effectLst>
              </a:rPr>
              <a:t> </a:t>
            </a:r>
            <a:r>
              <a:rPr lang="en-GB" altLang="en-US" sz="4400" dirty="0" err="1">
                <a:ln w="0"/>
                <a:effectLst>
                  <a:outerShdw blurRad="38100" dist="38100" dir="2700000" algn="tl">
                    <a:srgbClr val="000000">
                      <a:alpha val="43137"/>
                    </a:srgbClr>
                  </a:outerShdw>
                </a:effectLst>
              </a:rPr>
              <a:t>আলিম</a:t>
            </a:r>
            <a:r>
              <a:rPr lang="en-US" altLang="en-US" sz="4400" dirty="0">
                <a:ln w="0"/>
                <a:effectLst>
                  <a:outerShdw blurRad="38100" dist="38100" dir="2700000" algn="tl">
                    <a:srgbClr val="000000">
                      <a:alpha val="43137"/>
                    </a:srgbClr>
                  </a:outerShdw>
                </a:effectLst>
              </a:rPr>
              <a:t> </a:t>
            </a:r>
            <a:r>
              <a:rPr lang="en-GB" altLang="en-US" sz="4400" dirty="0" err="1">
                <a:ln w="0"/>
                <a:effectLst>
                  <a:outerShdw blurRad="38100" dist="38100" dir="2700000" algn="tl">
                    <a:srgbClr val="000000">
                      <a:alpha val="43137"/>
                    </a:srgbClr>
                  </a:outerShdw>
                </a:effectLst>
              </a:rPr>
              <a:t>মাদ্রাসা</a:t>
            </a:r>
            <a:endParaRPr lang="en-US" sz="4400" dirty="0">
              <a:ln w="0"/>
              <a:effectLst>
                <a:outerShdw blurRad="38100" dist="38100" dir="2700000" algn="tl">
                  <a:srgbClr val="000000">
                    <a:alpha val="43137"/>
                  </a:srgbClr>
                </a:outerShdw>
              </a:effectLst>
            </a:endParaRPr>
          </a:p>
          <a:p>
            <a:pPr algn="ctr">
              <a:spcBef>
                <a:spcPts val="600"/>
              </a:spcBef>
            </a:pPr>
            <a:r>
              <a:rPr lang="en-GB" altLang="en-US" sz="4400" dirty="0" err="1">
                <a:ln w="0"/>
                <a:effectLst>
                  <a:outerShdw blurRad="38100" dist="38100" dir="2700000" algn="tl">
                    <a:srgbClr val="000000">
                      <a:alpha val="43137"/>
                    </a:srgbClr>
                  </a:outerShdw>
                </a:effectLst>
              </a:rPr>
              <a:t>মনোহ</a:t>
            </a:r>
            <a:r>
              <a:rPr lang="en-US" altLang="en-US" sz="4400" dirty="0">
                <a:ln w="0"/>
                <a:effectLst>
                  <a:outerShdw blurRad="38100" dist="38100" dir="2700000" algn="tl">
                    <a:srgbClr val="000000">
                      <a:alpha val="43137"/>
                    </a:srgbClr>
                  </a:outerShdw>
                </a:effectLst>
              </a:rPr>
              <a:t>র</a:t>
            </a:r>
            <a:r>
              <a:rPr lang="en-GB" altLang="en-US" sz="4400" dirty="0" err="1">
                <a:ln w="0"/>
                <a:effectLst>
                  <a:outerShdw blurRad="38100" dist="38100" dir="2700000" algn="tl">
                    <a:srgbClr val="000000">
                      <a:alpha val="43137"/>
                    </a:srgbClr>
                  </a:outerShdw>
                </a:effectLst>
              </a:rPr>
              <a:t>দী</a:t>
            </a:r>
            <a:r>
              <a:rPr lang="en-US" altLang="en-US" sz="4400" dirty="0">
                <a:ln w="0"/>
                <a:effectLst>
                  <a:outerShdw blurRad="38100" dist="38100" dir="2700000" algn="tl">
                    <a:srgbClr val="000000">
                      <a:alpha val="43137"/>
                    </a:srgbClr>
                  </a:outerShdw>
                </a:effectLst>
              </a:rPr>
              <a:t>,</a:t>
            </a:r>
            <a:r>
              <a:rPr lang="en-GB" altLang="en-US" sz="4400" dirty="0" err="1">
                <a:ln w="0"/>
                <a:effectLst>
                  <a:outerShdw blurRad="38100" dist="38100" dir="2700000" algn="tl">
                    <a:srgbClr val="000000">
                      <a:alpha val="43137"/>
                    </a:srgbClr>
                  </a:outerShdw>
                </a:effectLst>
              </a:rPr>
              <a:t>নরসিংদী</a:t>
            </a:r>
            <a:r>
              <a:rPr lang="en-US" altLang="en-US" sz="4400" dirty="0">
                <a:ln w="0"/>
                <a:effectLst>
                  <a:outerShdw blurRad="38100" dist="38100" dir="2700000" algn="tl">
                    <a:srgbClr val="000000">
                      <a:alpha val="43137"/>
                    </a:srgbClr>
                  </a:outerShdw>
                </a:effectLst>
              </a:rPr>
              <a:t>   </a:t>
            </a:r>
            <a:r>
              <a:rPr lang="en-US" sz="4400" dirty="0">
                <a:effectLst>
                  <a:outerShdw blurRad="38100" dist="38100" dir="2700000" algn="tl">
                    <a:srgbClr val="000000">
                      <a:alpha val="43137"/>
                    </a:srgbClr>
                  </a:outerShdw>
                </a:effectLst>
              </a:rPr>
              <a:t> </a:t>
            </a:r>
            <a:endParaRPr lang="en-US" sz="4400" dirty="0">
              <a:ln w="0"/>
              <a:effectLst>
                <a:outerShdw blurRad="38100" dist="38100" dir="2700000" algn="tl">
                  <a:srgbClr val="000000">
                    <a:alpha val="43137"/>
                  </a:srgbClr>
                </a:outerShdw>
              </a:effectLst>
            </a:endParaRPr>
          </a:p>
          <a:p>
            <a:pPr marL="342900" lvl="1" indent="0">
              <a:buFont typeface="Arial" panose="020B0604020202020204" pitchFamily="34" charset="0"/>
              <a:buNone/>
            </a:pPr>
            <a:endParaRPr lang="en-US" sz="2400" b="1" i="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2632" y="491506"/>
            <a:ext cx="2278038" cy="22845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Rectangle 8"/>
          <p:cNvSpPr/>
          <p:nvPr/>
        </p:nvSpPr>
        <p:spPr>
          <a:xfrm>
            <a:off x="7281446" y="3088916"/>
            <a:ext cx="4258101" cy="2554545"/>
          </a:xfrm>
          <a:prstGeom prst="rect">
            <a:avLst/>
          </a:prstGeom>
        </p:spPr>
        <p:txBody>
          <a:bodyPr wrap="square">
            <a:spAutoFit/>
          </a:bodyPr>
          <a:lstStyle/>
          <a:p>
            <a:pPr algn="ctr"/>
            <a:r>
              <a:rPr lang="bn-IN" sz="32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শ্রেণিঃসপ্তম </a:t>
            </a:r>
          </a:p>
          <a:p>
            <a:pPr algn="ctr"/>
            <a:r>
              <a:rPr lang="bn-IN" sz="32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বিষয়ঃবাংলা ১ম পত্র</a:t>
            </a:r>
            <a:endParaRPr lang="en-US" sz="32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32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কবিতা</a:t>
            </a:r>
            <a:r>
              <a:rPr lang="en-US" sz="32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bn-IN" sz="32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৫০ মিনিট </a:t>
            </a:r>
            <a:endParaRPr lang="en-US" sz="32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200" b="1" i="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a:t>
            </a:r>
            <a:r>
              <a:rPr lang="en-US" sz="32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09/০5/২০২০ </a:t>
            </a:r>
            <a:r>
              <a:rPr lang="en-US" sz="3200" b="1" i="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খ্রিঃ</a:t>
            </a:r>
            <a:r>
              <a:rPr lang="en-US" sz="32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10" name="Group 9"/>
          <p:cNvGrpSpPr/>
          <p:nvPr/>
        </p:nvGrpSpPr>
        <p:grpSpPr>
          <a:xfrm>
            <a:off x="5987329" y="1315797"/>
            <a:ext cx="162749" cy="4921027"/>
            <a:chOff x="6109646" y="1733827"/>
            <a:chExt cx="162749" cy="4921027"/>
          </a:xfrm>
        </p:grpSpPr>
        <p:grpSp>
          <p:nvGrpSpPr>
            <p:cNvPr id="11" name="Group 10"/>
            <p:cNvGrpSpPr/>
            <p:nvPr/>
          </p:nvGrpSpPr>
          <p:grpSpPr>
            <a:xfrm>
              <a:off x="6109646" y="1733827"/>
              <a:ext cx="152249" cy="4851367"/>
              <a:chOff x="5780586" y="1458737"/>
              <a:chExt cx="195003" cy="5285842"/>
            </a:xfrm>
          </p:grpSpPr>
          <p:cxnSp>
            <p:nvCxnSpPr>
              <p:cNvPr id="14" name="Straight Connector 13"/>
              <p:cNvCxnSpPr/>
              <p:nvPr/>
            </p:nvCxnSpPr>
            <p:spPr>
              <a:xfrm>
                <a:off x="5874911" y="1458737"/>
                <a:ext cx="0" cy="5285842"/>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5780586" y="2277009"/>
                <a:ext cx="0" cy="3731949"/>
              </a:xfrm>
              <a:prstGeom prst="line">
                <a:avLst/>
              </a:prstGeom>
              <a:ln w="28575">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a:xfrm>
                <a:off x="5975589" y="2250309"/>
                <a:ext cx="0" cy="3731949"/>
              </a:xfrm>
              <a:prstGeom prst="line">
                <a:avLst/>
              </a:prstGeom>
              <a:ln w="28575">
                <a:solidFill>
                  <a:schemeClr val="tx1"/>
                </a:solidFill>
              </a:ln>
            </p:spPr>
            <p:style>
              <a:lnRef idx="2">
                <a:schemeClr val="accent6"/>
              </a:lnRef>
              <a:fillRef idx="0">
                <a:schemeClr val="accent6"/>
              </a:fillRef>
              <a:effectRef idx="1">
                <a:schemeClr val="accent6"/>
              </a:effectRef>
              <a:fontRef idx="minor">
                <a:schemeClr val="tx1"/>
              </a:fontRef>
            </p:style>
          </p:cxnSp>
        </p:grpSp>
        <p:sp>
          <p:nvSpPr>
            <p:cNvPr id="12" name="Oval 11"/>
            <p:cNvSpPr/>
            <p:nvPr/>
          </p:nvSpPr>
          <p:spPr>
            <a:xfrm>
              <a:off x="6120146" y="1733827"/>
              <a:ext cx="152249" cy="125895"/>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b="1" u="sng" dirty="0">
                <a:solidFill>
                  <a:schemeClr val="tx1"/>
                </a:solidFill>
                <a:latin typeface="NikoshBAN" panose="02000000000000000000" pitchFamily="2" charset="0"/>
                <a:cs typeface="NikoshBAN" panose="02000000000000000000" pitchFamily="2" charset="0"/>
              </a:endParaRPr>
            </a:p>
          </p:txBody>
        </p:sp>
        <p:sp>
          <p:nvSpPr>
            <p:cNvPr id="13" name="Oval 12"/>
            <p:cNvSpPr/>
            <p:nvPr/>
          </p:nvSpPr>
          <p:spPr>
            <a:xfrm>
              <a:off x="6117673" y="6528959"/>
              <a:ext cx="152249" cy="125895"/>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b="1" u="sng" dirty="0">
                <a:solidFill>
                  <a:schemeClr val="tx1"/>
                </a:solidFill>
                <a:latin typeface="NikoshBAN" panose="02000000000000000000" pitchFamily="2" charset="0"/>
                <a:cs typeface="NikoshBAN" panose="02000000000000000000" pitchFamily="2" charset="0"/>
              </a:endParaRPr>
            </a:p>
          </p:txBody>
        </p:sp>
      </p:grpSp>
      <p:sp>
        <p:nvSpPr>
          <p:cNvPr id="2" name="Rectangle 1"/>
          <p:cNvSpPr/>
          <p:nvPr/>
        </p:nvSpPr>
        <p:spPr>
          <a:xfrm>
            <a:off x="5210543" y="437471"/>
            <a:ext cx="1858069" cy="830997"/>
          </a:xfrm>
          <a:prstGeom prst="rect">
            <a:avLst/>
          </a:prstGeom>
        </p:spPr>
        <p:txBody>
          <a:bodyPr wrap="square">
            <a:spAutoFit/>
          </a:bodyPr>
          <a:lstStyle/>
          <a:p>
            <a:pPr algn="ctr">
              <a:lnSpc>
                <a:spcPct val="100000"/>
              </a:lnSpc>
              <a:spcBef>
                <a:spcPts val="0"/>
              </a:spcBef>
              <a:defRPr/>
            </a:pPr>
            <a:r>
              <a:rPr lang="bn-IN" sz="4800" b="1" kern="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 </a:t>
            </a:r>
            <a:endParaRPr lang="en-GB" sz="4800" b="1" kern="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3"/>
          <a:stretch>
            <a:fillRect/>
          </a:stretch>
        </p:blipFill>
        <p:spPr>
          <a:xfrm>
            <a:off x="1371600" y="362243"/>
            <a:ext cx="2133600" cy="2667000"/>
          </a:xfrm>
          <a:prstGeom prst="rect">
            <a:avLst/>
          </a:prstGeom>
        </p:spPr>
      </p:pic>
    </p:spTree>
    <p:extLst>
      <p:ext uri="{BB962C8B-B14F-4D97-AF65-F5344CB8AC3E}">
        <p14:creationId xmlns:p14="http://schemas.microsoft.com/office/powerpoint/2010/main" val="637498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51598" y="478568"/>
            <a:ext cx="5281084" cy="932229"/>
          </a:xfrm>
          <a:prstGeom prst="roundRect">
            <a:avLst>
              <a:gd name="adj" fmla="val 1971"/>
            </a:avLst>
          </a:prstGeom>
          <a:noFill/>
          <a:ln>
            <a:noFill/>
          </a:ln>
        </p:spPr>
        <p:style>
          <a:lnRef idx="1">
            <a:schemeClr val="accent5"/>
          </a:lnRef>
          <a:fillRef idx="2">
            <a:schemeClr val="accent5"/>
          </a:fillRef>
          <a:effectRef idx="1">
            <a:schemeClr val="accent5"/>
          </a:effectRef>
          <a:fontRef idx="minor">
            <a:schemeClr val="dk1"/>
          </a:fontRef>
        </p:style>
        <p:txBody>
          <a:bodyPr wrap="square" lIns="91410" tIns="45705" rIns="91410" bIns="45705">
            <a:spAutoFit/>
          </a:bodyPr>
          <a:lstStyle/>
          <a:p>
            <a:pPr algn="ctr"/>
            <a:r>
              <a:rPr lang="bn-BD" sz="5400" b="1" dirty="0">
                <a:ln w="1905"/>
                <a:solidFill>
                  <a:prstClr val="black"/>
                </a:solidFill>
                <a:effectLst>
                  <a:innerShdw blurRad="69850" dist="43180" dir="5400000">
                    <a:srgbClr val="000000">
                      <a:alpha val="65000"/>
                    </a:srgbClr>
                  </a:innerShdw>
                </a:effectLst>
                <a:latin typeface="NikoshBAN" pitchFamily="2" charset="0"/>
                <a:cs typeface="NikoshBAN" pitchFamily="2" charset="0"/>
              </a:rPr>
              <a:t>মূল বক্তব্য</a:t>
            </a:r>
            <a:endParaRPr lang="en-US" sz="5400" b="1" dirty="0">
              <a:ln w="1905"/>
              <a:solidFill>
                <a:prstClr val="black"/>
              </a:solidFill>
              <a:effectLst>
                <a:innerShdw blurRad="69850" dist="43180" dir="5400000">
                  <a:srgbClr val="000000">
                    <a:alpha val="65000"/>
                  </a:srgbClr>
                </a:innerShdw>
              </a:effectLst>
              <a:latin typeface="NikoshBAN" pitchFamily="2" charset="0"/>
              <a:cs typeface="NikoshBAN" pitchFamily="2" charset="0"/>
            </a:endParaRPr>
          </a:p>
        </p:txBody>
      </p:sp>
      <p:sp>
        <p:nvSpPr>
          <p:cNvPr id="3" name="TextBox 2"/>
          <p:cNvSpPr txBox="1"/>
          <p:nvPr/>
        </p:nvSpPr>
        <p:spPr>
          <a:xfrm>
            <a:off x="497381" y="1713155"/>
            <a:ext cx="11362324" cy="4524315"/>
          </a:xfrm>
          <a:prstGeom prst="rect">
            <a:avLst/>
          </a:prstGeom>
          <a:noFill/>
        </p:spPr>
        <p:txBody>
          <a:bodyPr wrap="square" rtlCol="0">
            <a:spAutoFit/>
          </a:bodyPr>
          <a:lstStyle/>
          <a:p>
            <a:r>
              <a:rPr lang="bn-BD" sz="3600" b="1" dirty="0">
                <a:latin typeface="NikoshBAN" panose="02000000000000000000" pitchFamily="2" charset="0"/>
                <a:cs typeface="NikoshBAN" panose="02000000000000000000" pitchFamily="2" charset="0"/>
              </a:rPr>
              <a:t>সমাজের কল্যানে বড়ো কাজ করতে হলে সকলের সন্মিলিত অংশগ্রহন প্রয়োজন। অন্যথায় সে কাজ ব্যর্থতায় পর্যবসিত হবে। সকলের মিলিত প্রচেষ্টার মধ্য দিয়ে পৃথিবীর বহু দেশ আজ উন্নত হয়েছে। পৃথিবীর অনেক মহৎ কাজই সফলতা পেয়েছে সমাজের সকলের ঐক্যবদ্ধ প্রসাসের মধ্য দিয়ে। অনন্তকাল ধরে মানুষ নিষ্ঠা,শ্রম আর সংগ্রামের মধ্য দিয়ে নিজেদের শ্রেষ্ঠত্ব প্রমাণ করেছে। তাই সামগ্রিক উন্নয়নের জন্য ধর্ম,বর্ণ,গোত্র ও শ্রেণিভেদে সমাজের সকলের মাঝে পারষ্পরিক সৌহার্দ ও সম্প্রীতির বন্ধন তৈরি করতে হবে।</a:t>
            </a:r>
          </a:p>
          <a:p>
            <a:r>
              <a:rPr lang="bn-BD" sz="3600" b="1" dirty="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418615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24554" y="423981"/>
            <a:ext cx="5281084" cy="1025455"/>
          </a:xfrm>
          <a:prstGeom prst="roundRect">
            <a:avLst>
              <a:gd name="adj" fmla="val 1971"/>
            </a:avLst>
          </a:prstGeom>
          <a:noFill/>
          <a:ln>
            <a:noFill/>
          </a:ln>
        </p:spPr>
        <p:style>
          <a:lnRef idx="1">
            <a:schemeClr val="accent5"/>
          </a:lnRef>
          <a:fillRef idx="2">
            <a:schemeClr val="accent5"/>
          </a:fillRef>
          <a:effectRef idx="1">
            <a:schemeClr val="accent5"/>
          </a:effectRef>
          <a:fontRef idx="minor">
            <a:schemeClr val="dk1"/>
          </a:fontRef>
        </p:style>
        <p:txBody>
          <a:bodyPr wrap="square" lIns="91410" tIns="45705" rIns="91410" bIns="45705">
            <a:spAutoFit/>
          </a:bodyPr>
          <a:lstStyle/>
          <a:p>
            <a:pPr algn="ctr"/>
            <a:r>
              <a:rPr lang="bn-BD" sz="6000" b="1" dirty="0">
                <a:ln w="1905"/>
                <a:solidFill>
                  <a:prstClr val="black"/>
                </a:solidFill>
                <a:effectLst>
                  <a:innerShdw blurRad="69850" dist="43180" dir="5400000">
                    <a:srgbClr val="000000">
                      <a:alpha val="65000"/>
                    </a:srgbClr>
                  </a:innerShdw>
                </a:effectLst>
                <a:latin typeface="NikoshBAN" pitchFamily="2" charset="0"/>
                <a:cs typeface="NikoshBAN" pitchFamily="2" charset="0"/>
              </a:rPr>
              <a:t>বাড়ির কাজ</a:t>
            </a:r>
            <a:endParaRPr lang="en-US" sz="6000" b="1" dirty="0">
              <a:ln w="1905"/>
              <a:solidFill>
                <a:prstClr val="black"/>
              </a:solidFill>
              <a:effectLst>
                <a:innerShdw blurRad="69850" dist="43180" dir="5400000">
                  <a:srgbClr val="000000">
                    <a:alpha val="65000"/>
                  </a:srgbClr>
                </a:innerShdw>
              </a:effectLst>
              <a:latin typeface="NikoshBAN" pitchFamily="2" charset="0"/>
              <a:cs typeface="NikoshBAN" pitchFamily="2" charset="0"/>
            </a:endParaRPr>
          </a:p>
        </p:txBody>
      </p:sp>
      <p:sp>
        <p:nvSpPr>
          <p:cNvPr id="5" name="Rectangle 4"/>
          <p:cNvSpPr/>
          <p:nvPr/>
        </p:nvSpPr>
        <p:spPr>
          <a:xfrm>
            <a:off x="1496292" y="4380790"/>
            <a:ext cx="9090750" cy="1569630"/>
          </a:xfrm>
          <a:prstGeom prst="rect">
            <a:avLst/>
          </a:prstGeom>
        </p:spPr>
        <p:style>
          <a:lnRef idx="1">
            <a:schemeClr val="accent6"/>
          </a:lnRef>
          <a:fillRef idx="2">
            <a:schemeClr val="accent6"/>
          </a:fillRef>
          <a:effectRef idx="1">
            <a:schemeClr val="accent6"/>
          </a:effectRef>
          <a:fontRef idx="minor">
            <a:schemeClr val="dk1"/>
          </a:fontRef>
        </p:style>
        <p:txBody>
          <a:bodyPr wrap="square" lIns="91410" tIns="45705" rIns="91410" bIns="45705">
            <a:spAutoFit/>
          </a:bodyPr>
          <a:lstStyle/>
          <a:p>
            <a:pPr algn="ctr"/>
            <a:r>
              <a:rPr lang="bn-BD" sz="4800" b="1" dirty="0">
                <a:ln w="1905"/>
                <a:solidFill>
                  <a:prstClr val="black"/>
                </a:solidFill>
                <a:effectLst>
                  <a:innerShdw blurRad="69850" dist="43180" dir="5400000">
                    <a:srgbClr val="000000">
                      <a:alpha val="65000"/>
                    </a:srgbClr>
                  </a:innerShdw>
                </a:effectLst>
                <a:latin typeface="NikoshBAN" pitchFamily="2" charset="0"/>
                <a:cs typeface="NikoshBAN" pitchFamily="2" charset="0"/>
              </a:rPr>
              <a:t>মানুষে মানুষে ঐক্য গড়ে তোলার প্রয়োজনীয়তা দশটি বাক্যে লিখে নিয়ে আসবে।</a:t>
            </a:r>
            <a:endParaRPr lang="en-US" sz="4800" b="1" dirty="0">
              <a:ln w="1905"/>
              <a:solidFill>
                <a:prstClr val="black"/>
              </a:solidFill>
              <a:effectLst>
                <a:innerShdw blurRad="69850" dist="43180" dir="5400000">
                  <a:srgbClr val="000000">
                    <a:alpha val="65000"/>
                  </a:srgbClr>
                </a:innerShdw>
              </a:effectLst>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6942" y="1449436"/>
            <a:ext cx="2450123" cy="21174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6889598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21" presetClass="entr" presetSubtype="8"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8)">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93141" y="407991"/>
            <a:ext cx="6287470" cy="1460509"/>
          </a:xfrm>
          <a:prstGeom prst="roundRect">
            <a:avLst>
              <a:gd name="adj" fmla="val 1971"/>
            </a:avLst>
          </a:prstGeom>
          <a:noFill/>
          <a:ln>
            <a:noFill/>
          </a:ln>
        </p:spPr>
        <p:style>
          <a:lnRef idx="1">
            <a:schemeClr val="accent5"/>
          </a:lnRef>
          <a:fillRef idx="2">
            <a:schemeClr val="accent5"/>
          </a:fillRef>
          <a:effectRef idx="1">
            <a:schemeClr val="accent5"/>
          </a:effectRef>
          <a:fontRef idx="minor">
            <a:schemeClr val="dk1"/>
          </a:fontRef>
        </p:style>
        <p:txBody>
          <a:bodyPr wrap="square" lIns="91410" tIns="45705" rIns="91410" bIns="45705">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sz="88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সবাইকে</a:t>
            </a:r>
            <a:r>
              <a:rPr lang="en-US"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sz="88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ধন্যবাদ</a:t>
            </a:r>
            <a:endParaRPr lang="en-US"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7741" y="1667435"/>
            <a:ext cx="7893425" cy="4518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16763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877867" y="329318"/>
            <a:ext cx="8686800" cy="685800"/>
          </a:xfrm>
          <a:prstGeom prst="roundRect">
            <a:avLst/>
          </a:prstGeom>
          <a:noFill/>
          <a:ln w="38100">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4400" b="1" dirty="0" err="1">
                <a:solidFill>
                  <a:schemeClr val="tx1"/>
                </a:solidFill>
                <a:latin typeface="NikoshBAN" pitchFamily="2" charset="0"/>
                <a:cs typeface="NikoshBAN" pitchFamily="2" charset="0"/>
              </a:rPr>
              <a:t>তোমরা</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ভিডি</a:t>
            </a:r>
            <a:r>
              <a:rPr lang="bn-BD" sz="4400" b="1" dirty="0">
                <a:solidFill>
                  <a:schemeClr val="tx1"/>
                </a:solidFill>
                <a:latin typeface="NikoshBAN" pitchFamily="2" charset="0"/>
                <a:cs typeface="NikoshBAN" pitchFamily="2" charset="0"/>
              </a:rPr>
              <a:t>য়ো</a:t>
            </a:r>
            <a:r>
              <a:rPr lang="en-US" sz="4400" b="1" dirty="0" err="1">
                <a:solidFill>
                  <a:schemeClr val="tx1"/>
                </a:solidFill>
                <a:latin typeface="NikoshBAN" pitchFamily="2" charset="0"/>
                <a:cs typeface="NikoshBAN" pitchFamily="2" charset="0"/>
              </a:rPr>
              <a:t>টি</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মনোযোগ</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সহকারে</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দেখো</a:t>
            </a:r>
            <a:r>
              <a:rPr lang="en-US" sz="4400" b="1" dirty="0">
                <a:solidFill>
                  <a:schemeClr val="tx1"/>
                </a:solidFill>
                <a:latin typeface="NikoshBAN" pitchFamily="2" charset="0"/>
                <a:cs typeface="NikoshBAN" pitchFamily="2" charset="0"/>
              </a:rPr>
              <a:t> </a:t>
            </a:r>
          </a:p>
        </p:txBody>
      </p:sp>
      <p:sp>
        <p:nvSpPr>
          <p:cNvPr id="8" name="Rectangle 7"/>
          <p:cNvSpPr/>
          <p:nvPr/>
        </p:nvSpPr>
        <p:spPr>
          <a:xfrm>
            <a:off x="1533155" y="5645616"/>
            <a:ext cx="9376225"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bn-BD" sz="3600" b="1" dirty="0">
                <a:latin typeface="NikoshBAN" panose="02000000000000000000" pitchFamily="2" charset="0"/>
                <a:cs typeface="NikoshBAN" panose="02000000000000000000" pitchFamily="2" charset="0"/>
              </a:rPr>
              <a:t>ভিডিয়োটির সাথে তোমাদের পাঠের কোন বিষয়ের মিল রয়েছে? </a:t>
            </a:r>
            <a:endParaRPr lang="en-US" sz="3600" b="1" dirty="0">
              <a:latin typeface="NikoshBAN" panose="02000000000000000000" pitchFamily="2" charset="0"/>
              <a:cs typeface="NikoshBAN" panose="02000000000000000000" pitchFamily="2" charset="0"/>
            </a:endParaRPr>
          </a:p>
        </p:txBody>
      </p:sp>
      <p:pic>
        <p:nvPicPr>
          <p:cNvPr id="3" name="samm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01037" y="1194668"/>
            <a:ext cx="7440460" cy="4185259"/>
          </a:xfrm>
          <a:prstGeom prst="rect">
            <a:avLst/>
          </a:prstGeom>
        </p:spPr>
      </p:pic>
    </p:spTree>
    <p:extLst>
      <p:ext uri="{BB962C8B-B14F-4D97-AF65-F5344CB8AC3E}">
        <p14:creationId xmlns:p14="http://schemas.microsoft.com/office/powerpoint/2010/main" val="29038115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childTnLst>
        </p:cTn>
      </p:par>
    </p:tnLst>
    <p:bldLst>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492624" y="1600200"/>
            <a:ext cx="9314322" cy="4800600"/>
          </a:xfrm>
          <a:prstGeom prst="horizontalScroll">
            <a:avLst/>
          </a:prstGeom>
          <a:no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endParaRPr lang="bn-BD" sz="3200" dirty="0">
              <a:ln>
                <a:solidFill>
                  <a:schemeClr val="tx1"/>
                </a:solidFill>
              </a:ln>
              <a:solidFill>
                <a:schemeClr val="tx1"/>
              </a:solidFill>
              <a:latin typeface="NikoshBAN" panose="02000000000000000000" pitchFamily="2" charset="0"/>
              <a:cs typeface="NikoshBAN" panose="02000000000000000000" pitchFamily="2" charset="0"/>
            </a:endParaRPr>
          </a:p>
        </p:txBody>
      </p:sp>
      <p:sp>
        <p:nvSpPr>
          <p:cNvPr id="3" name="Oval 2"/>
          <p:cNvSpPr/>
          <p:nvPr/>
        </p:nvSpPr>
        <p:spPr>
          <a:xfrm>
            <a:off x="4455452" y="714859"/>
            <a:ext cx="3733800" cy="885341"/>
          </a:xfrm>
          <a:prstGeom prst="ellipse">
            <a:avLst/>
          </a:prstGeom>
          <a:solidFill>
            <a:schemeClr val="accent5">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শিখনফল</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32-Point Star 1">
            <a:extLst>
              <a:ext uri="{FF2B5EF4-FFF2-40B4-BE49-F238E27FC236}">
                <a16:creationId xmlns:a16="http://schemas.microsoft.com/office/drawing/2014/main" id="{C44471AC-0422-48E9-8B21-A66B10FE3F85}"/>
              </a:ext>
            </a:extLst>
          </p:cNvPr>
          <p:cNvSpPr/>
          <p:nvPr/>
        </p:nvSpPr>
        <p:spPr>
          <a:xfrm>
            <a:off x="4230145" y="547929"/>
            <a:ext cx="4108211" cy="1219200"/>
          </a:xfrm>
          <a:prstGeom prst="star32">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59107" y="2554694"/>
            <a:ext cx="8431306" cy="3724096"/>
          </a:xfrm>
          <a:prstGeom prst="rect">
            <a:avLst/>
          </a:prstGeom>
        </p:spPr>
        <p:txBody>
          <a:bodyPr wrap="square">
            <a:spAutoFit/>
          </a:bodyPr>
          <a:lstStyle/>
          <a:p>
            <a:r>
              <a:rPr lang="bn-IN"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এই পাঠ শেষে শিক্ষার্থীরা --</a:t>
            </a:r>
            <a:r>
              <a:rPr lang="bn-BD"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p>
          <a:p>
            <a:pPr marL="457200" indent="-457200">
              <a:buFont typeface="Wingdings" pitchFamily="2" charset="2"/>
              <a:buChar char="v"/>
            </a:pPr>
            <a:r>
              <a:rPr lang="bn-BD" sz="3200" dirty="0">
                <a:ln>
                  <a:solidFill>
                    <a:schemeClr val="tx1"/>
                  </a:solidFill>
                </a:ln>
                <a:latin typeface="NikoshBAN" panose="02000000000000000000" pitchFamily="2" charset="0"/>
                <a:cs typeface="NikoshBAN" panose="02000000000000000000" pitchFamily="2" charset="0"/>
              </a:rPr>
              <a:t>কবি পরিচিতি বলতে পারবে; </a:t>
            </a:r>
          </a:p>
          <a:p>
            <a:pPr marL="457200" indent="-457200">
              <a:buFont typeface="Wingdings" pitchFamily="2" charset="2"/>
              <a:buChar char="v"/>
            </a:pPr>
            <a:r>
              <a:rPr lang="bn-BD" sz="3200" dirty="0">
                <a:ln>
                  <a:solidFill>
                    <a:schemeClr val="tx1"/>
                  </a:solidFill>
                </a:ln>
                <a:latin typeface="NikoshBAN" panose="02000000000000000000" pitchFamily="2" charset="0"/>
                <a:cs typeface="NikoshBAN" panose="02000000000000000000" pitchFamily="2" charset="0"/>
              </a:rPr>
              <a:t>কবিতাটি প্রমিত উচ্চারণে আবৃত্তি করতে পারবে;</a:t>
            </a:r>
          </a:p>
          <a:p>
            <a:pPr marL="457200" indent="-457200">
              <a:buFont typeface="Wingdings" pitchFamily="2" charset="2"/>
              <a:buChar char="v"/>
            </a:pPr>
            <a:r>
              <a:rPr lang="bn-BD" sz="3200" dirty="0">
                <a:ln>
                  <a:solidFill>
                    <a:schemeClr val="tx1"/>
                  </a:solidFill>
                </a:ln>
                <a:latin typeface="NikoshBAN" panose="02000000000000000000" pitchFamily="2" charset="0"/>
                <a:cs typeface="NikoshBAN" panose="02000000000000000000" pitchFamily="2" charset="0"/>
              </a:rPr>
              <a:t>নতুন শব্দগুলো বাক্যে প্রয়োগ করতে পারবে;</a:t>
            </a:r>
          </a:p>
          <a:p>
            <a:pPr marL="457200" indent="-457200">
              <a:buFont typeface="Wingdings" pitchFamily="2" charset="2"/>
              <a:buChar char="v"/>
            </a:pPr>
            <a:r>
              <a:rPr lang="bn-BD" sz="3200" dirty="0">
                <a:ln>
                  <a:solidFill>
                    <a:schemeClr val="tx1"/>
                  </a:solidFill>
                </a:ln>
                <a:latin typeface="NikoshBAN" panose="02000000000000000000" pitchFamily="2" charset="0"/>
                <a:cs typeface="NikoshBAN" panose="02000000000000000000" pitchFamily="2" charset="0"/>
              </a:rPr>
              <a:t>কর্মের মাধ্যমে কীভাবে জীবন মহীয়ান হয়ে ওঠে তার সরূপ বিশ্লেষণ করতে পারবে। </a:t>
            </a:r>
          </a:p>
          <a:p>
            <a:pPr marL="457200" indent="-457200">
              <a:buFont typeface="Wingdings" pitchFamily="2" charset="2"/>
              <a:buChar char="v"/>
            </a:pPr>
            <a:endParaRPr lang="bn-BD" sz="3200" dirty="0">
              <a:ln>
                <a:solidFill>
                  <a:schemeClr val="tx1"/>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281503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5231" y="3538178"/>
            <a:ext cx="2930768" cy="249942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356338" y="767861"/>
            <a:ext cx="7092462" cy="1107996"/>
          </a:xfrm>
          <a:prstGeom prst="rect">
            <a:avLst/>
          </a:prstGeom>
          <a:noFill/>
        </p:spPr>
        <p:txBody>
          <a:bodyPr wrap="square" rtlCol="0">
            <a:spAutoFit/>
          </a:bodyPr>
          <a:lstStyle/>
          <a:p>
            <a:r>
              <a:rPr lang="en-US" sz="6600" dirty="0" err="1">
                <a:ln>
                  <a:solidFill>
                    <a:schemeClr val="tx1"/>
                  </a:solidFill>
                </a:ln>
                <a:latin typeface="NikoshBAN" pitchFamily="2" charset="0"/>
                <a:cs typeface="NikoshBAN" pitchFamily="2" charset="0"/>
              </a:rPr>
              <a:t>আজকের</a:t>
            </a:r>
            <a:r>
              <a:rPr lang="en-US" sz="6600" dirty="0">
                <a:ln>
                  <a:solidFill>
                    <a:schemeClr val="tx1"/>
                  </a:solidFill>
                </a:ln>
                <a:latin typeface="NikoshBAN" pitchFamily="2" charset="0"/>
                <a:cs typeface="NikoshBAN" pitchFamily="2" charset="0"/>
              </a:rPr>
              <a:t> </a:t>
            </a:r>
            <a:r>
              <a:rPr lang="en-US" sz="6600" dirty="0" err="1">
                <a:ln>
                  <a:solidFill>
                    <a:schemeClr val="tx1"/>
                  </a:solidFill>
                </a:ln>
                <a:latin typeface="NikoshBAN" pitchFamily="2" charset="0"/>
                <a:cs typeface="NikoshBAN" pitchFamily="2" charset="0"/>
              </a:rPr>
              <a:t>পাঠ</a:t>
            </a:r>
            <a:r>
              <a:rPr lang="bn-BD" sz="6600" dirty="0">
                <a:ln>
                  <a:solidFill>
                    <a:schemeClr val="tx1"/>
                  </a:solidFill>
                </a:ln>
                <a:latin typeface="NikoshBAN" pitchFamily="2" charset="0"/>
                <a:cs typeface="NikoshBAN" pitchFamily="2" charset="0"/>
              </a:rPr>
              <a:t>...</a:t>
            </a:r>
            <a:endParaRPr lang="en-US" sz="6600" dirty="0">
              <a:ln>
                <a:solidFill>
                  <a:schemeClr val="tx1"/>
                </a:solidFill>
              </a:ln>
              <a:latin typeface="NikoshBAN" pitchFamily="2" charset="0"/>
              <a:cs typeface="NikoshBAN" pitchFamily="2" charset="0"/>
            </a:endParaRPr>
          </a:p>
        </p:txBody>
      </p:sp>
      <p:sp>
        <p:nvSpPr>
          <p:cNvPr id="4" name="TextBox 3"/>
          <p:cNvSpPr txBox="1"/>
          <p:nvPr/>
        </p:nvSpPr>
        <p:spPr>
          <a:xfrm>
            <a:off x="4108592" y="1599186"/>
            <a:ext cx="5380893" cy="1938992"/>
          </a:xfrm>
          <a:prstGeom prst="rect">
            <a:avLst/>
          </a:prstGeom>
          <a:noFill/>
        </p:spPr>
        <p:txBody>
          <a:bodyPr wrap="square" rtlCol="0">
            <a:spAutoFit/>
          </a:bodyPr>
          <a:lstStyle/>
          <a:p>
            <a:r>
              <a:rPr lang="en-US" sz="6000" dirty="0" err="1">
                <a:ln>
                  <a:solidFill>
                    <a:schemeClr val="tx1"/>
                  </a:solidFill>
                </a:ln>
                <a:latin typeface="NikoshBAN" pitchFamily="2" charset="0"/>
                <a:cs typeface="NikoshBAN" pitchFamily="2" charset="0"/>
              </a:rPr>
              <a:t>সাম্য</a:t>
            </a:r>
            <a:r>
              <a:rPr lang="en-US" sz="6000" dirty="0">
                <a:ln>
                  <a:solidFill>
                    <a:schemeClr val="tx1"/>
                  </a:solidFill>
                </a:ln>
                <a:latin typeface="NikoshBAN" pitchFamily="2" charset="0"/>
                <a:cs typeface="NikoshBAN" pitchFamily="2" charset="0"/>
              </a:rPr>
              <a:t> </a:t>
            </a:r>
            <a:endParaRPr lang="bn-BD" sz="6000" dirty="0">
              <a:ln>
                <a:solidFill>
                  <a:schemeClr val="tx1"/>
                </a:solidFill>
              </a:ln>
              <a:latin typeface="NikoshBAN" pitchFamily="2" charset="0"/>
              <a:cs typeface="NikoshBAN" pitchFamily="2" charset="0"/>
            </a:endParaRPr>
          </a:p>
          <a:p>
            <a:r>
              <a:rPr lang="bn-BD" sz="6000" dirty="0">
                <a:ln>
                  <a:solidFill>
                    <a:schemeClr val="tx1"/>
                  </a:solidFill>
                </a:ln>
                <a:latin typeface="NikoshBAN" pitchFamily="2" charset="0"/>
                <a:cs typeface="NikoshBAN" pitchFamily="2" charset="0"/>
              </a:rPr>
              <a:t>   সুফিয়া কামাল</a:t>
            </a:r>
            <a:endParaRPr lang="en-US" sz="6000" dirty="0">
              <a:ln>
                <a:solidFill>
                  <a:schemeClr val="tx1"/>
                </a:solidFill>
              </a:ln>
              <a:latin typeface="NikoshBAN" pitchFamily="2" charset="0"/>
              <a:cs typeface="NikoshBAN" pitchFamily="2" charset="0"/>
            </a:endParaRPr>
          </a:p>
        </p:txBody>
      </p:sp>
    </p:spTree>
    <p:extLst>
      <p:ext uri="{BB962C8B-B14F-4D97-AF65-F5344CB8AC3E}">
        <p14:creationId xmlns:p14="http://schemas.microsoft.com/office/powerpoint/2010/main" val="42145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iterate type="lt">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881521" y="473543"/>
            <a:ext cx="3159553" cy="783193"/>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000" b="1" dirty="0" err="1">
                <a:latin typeface="NikoshBAN" panose="02000000000000000000" pitchFamily="2" charset="0"/>
                <a:cs typeface="NikoshBAN" panose="02000000000000000000" pitchFamily="2" charset="0"/>
              </a:rPr>
              <a:t>কবি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পরিচিতি</a:t>
            </a:r>
            <a:r>
              <a:rPr lang="en-US" sz="4000" b="1" dirty="0">
                <a:latin typeface="NikoshBAN" panose="02000000000000000000" pitchFamily="2" charset="0"/>
                <a:cs typeface="NikoshBAN" panose="02000000000000000000" pitchFamily="2" charset="0"/>
              </a:rPr>
              <a:t>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609" y="2959441"/>
            <a:ext cx="1438253" cy="13242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8" name="Freeform 27"/>
          <p:cNvSpPr/>
          <p:nvPr/>
        </p:nvSpPr>
        <p:spPr>
          <a:xfrm rot="16270049">
            <a:off x="5925785" y="2534477"/>
            <a:ext cx="271899" cy="534247"/>
          </a:xfrm>
          <a:custGeom>
            <a:avLst/>
            <a:gdLst>
              <a:gd name="connsiteX0" fmla="*/ 0 w 242836"/>
              <a:gd name="connsiteY0" fmla="*/ 106849 h 534247"/>
              <a:gd name="connsiteX1" fmla="*/ 121418 w 242836"/>
              <a:gd name="connsiteY1" fmla="*/ 106849 h 534247"/>
              <a:gd name="connsiteX2" fmla="*/ 121418 w 242836"/>
              <a:gd name="connsiteY2" fmla="*/ 0 h 534247"/>
              <a:gd name="connsiteX3" fmla="*/ 242836 w 242836"/>
              <a:gd name="connsiteY3" fmla="*/ 267124 h 534247"/>
              <a:gd name="connsiteX4" fmla="*/ 121418 w 242836"/>
              <a:gd name="connsiteY4" fmla="*/ 534247 h 534247"/>
              <a:gd name="connsiteX5" fmla="*/ 121418 w 242836"/>
              <a:gd name="connsiteY5" fmla="*/ 427398 h 534247"/>
              <a:gd name="connsiteX6" fmla="*/ 0 w 242836"/>
              <a:gd name="connsiteY6" fmla="*/ 427398 h 534247"/>
              <a:gd name="connsiteX7" fmla="*/ 0 w 242836"/>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36" h="534247">
                <a:moveTo>
                  <a:pt x="0" y="106849"/>
                </a:moveTo>
                <a:lnTo>
                  <a:pt x="121418" y="106849"/>
                </a:lnTo>
                <a:lnTo>
                  <a:pt x="121418" y="0"/>
                </a:lnTo>
                <a:lnTo>
                  <a:pt x="242836" y="267124"/>
                </a:lnTo>
                <a:lnTo>
                  <a:pt x="121418" y="534247"/>
                </a:lnTo>
                <a:lnTo>
                  <a:pt x="121418" y="427398"/>
                </a:lnTo>
                <a:lnTo>
                  <a:pt x="0" y="427398"/>
                </a:lnTo>
                <a:lnTo>
                  <a:pt x="0" y="106849"/>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8" rIns="72851"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29" name="Freeform 28"/>
          <p:cNvSpPr/>
          <p:nvPr/>
        </p:nvSpPr>
        <p:spPr>
          <a:xfrm>
            <a:off x="4925541" y="349174"/>
            <a:ext cx="2286000" cy="2286000"/>
          </a:xfrm>
          <a:custGeom>
            <a:avLst/>
            <a:gdLst>
              <a:gd name="connsiteX0" fmla="*/ 0 w 2128895"/>
              <a:gd name="connsiteY0" fmla="*/ 1051563 h 2103126"/>
              <a:gd name="connsiteX1" fmla="*/ 1064448 w 2128895"/>
              <a:gd name="connsiteY1" fmla="*/ 0 h 2103126"/>
              <a:gd name="connsiteX2" fmla="*/ 2128896 w 2128895"/>
              <a:gd name="connsiteY2" fmla="*/ 1051563 h 2103126"/>
              <a:gd name="connsiteX3" fmla="*/ 1064448 w 2128895"/>
              <a:gd name="connsiteY3" fmla="*/ 2103126 h 2103126"/>
              <a:gd name="connsiteX4" fmla="*/ 0 w 2128895"/>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895" h="2103126">
                <a:moveTo>
                  <a:pt x="0" y="1051563"/>
                </a:moveTo>
                <a:cubicBezTo>
                  <a:pt x="0" y="470801"/>
                  <a:pt x="476570" y="0"/>
                  <a:pt x="1064448" y="0"/>
                </a:cubicBezTo>
                <a:cubicBezTo>
                  <a:pt x="1652326" y="0"/>
                  <a:pt x="2128896" y="470801"/>
                  <a:pt x="2128896" y="1051563"/>
                </a:cubicBezTo>
                <a:cubicBezTo>
                  <a:pt x="2128896" y="1632325"/>
                  <a:pt x="1652326" y="2103126"/>
                  <a:pt x="1064448" y="2103126"/>
                </a:cubicBezTo>
                <a:cubicBezTo>
                  <a:pt x="476570" y="2103126"/>
                  <a:pt x="0" y="1632325"/>
                  <a:pt x="0" y="1051563"/>
                </a:cubicBezTo>
                <a:close/>
              </a:path>
            </a:pathLst>
          </a:cu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52409" tIns="348636" rIns="352409" bIns="348636" numCol="1" spcCol="1270" anchor="ctr" anchorCtr="0">
            <a:noAutofit/>
          </a:bodyPr>
          <a:lstStyle/>
          <a:p>
            <a:pPr lvl="0" algn="ctr" defTabSz="1422400">
              <a:lnSpc>
                <a:spcPct val="90000"/>
              </a:lnSpc>
              <a:spcBef>
                <a:spcPct val="0"/>
              </a:spcBef>
              <a:spcAft>
                <a:spcPts val="0"/>
              </a:spcAft>
            </a:pPr>
            <a:endParaRPr lang="en-US" sz="4000" b="1" dirty="0">
              <a:solidFill>
                <a:schemeClr val="tx1"/>
              </a:solidFill>
              <a:latin typeface="NikoshBAN" panose="02000000000000000000" pitchFamily="2" charset="0"/>
              <a:cs typeface="NikoshBAN" panose="02000000000000000000" pitchFamily="2" charset="0"/>
            </a:endParaRPr>
          </a:p>
          <a:p>
            <a:pPr lvl="0" algn="ctr" defTabSz="1422400">
              <a:lnSpc>
                <a:spcPct val="90000"/>
              </a:lnSpc>
              <a:spcBef>
                <a:spcPct val="0"/>
              </a:spcBef>
              <a:spcAft>
                <a:spcPts val="0"/>
              </a:spcAft>
            </a:pPr>
            <a:r>
              <a:rPr lang="en-US" sz="4000" b="1" dirty="0">
                <a:solidFill>
                  <a:schemeClr val="tx1"/>
                </a:solidFill>
                <a:latin typeface="NikoshBAN" panose="02000000000000000000" pitchFamily="2" charset="0"/>
                <a:cs typeface="NikoshBAN" panose="02000000000000000000" pitchFamily="2" charset="0"/>
              </a:rPr>
              <a:t>  </a:t>
            </a:r>
            <a:r>
              <a:rPr lang="en-US" sz="4000" b="1" dirty="0" err="1">
                <a:ln>
                  <a:solidFill>
                    <a:schemeClr val="tx1"/>
                  </a:solidFill>
                </a:ln>
                <a:solidFill>
                  <a:schemeClr val="tx1"/>
                </a:solidFill>
                <a:latin typeface="NikoshBAN" panose="02000000000000000000" pitchFamily="2" charset="0"/>
                <a:cs typeface="NikoshBAN" panose="02000000000000000000" pitchFamily="2" charset="0"/>
              </a:rPr>
              <a:t>জন্মঃ</a:t>
            </a:r>
            <a:r>
              <a:rPr lang="en-US" sz="4000" b="1" dirty="0">
                <a:ln>
                  <a:solidFill>
                    <a:schemeClr val="tx1"/>
                  </a:solidFill>
                </a:ln>
                <a:solidFill>
                  <a:schemeClr val="tx1"/>
                </a:solidFill>
                <a:latin typeface="NikoshBAN" panose="02000000000000000000" pitchFamily="2" charset="0"/>
                <a:cs typeface="NikoshBAN" panose="02000000000000000000" pitchFamily="2" charset="0"/>
              </a:rPr>
              <a:t>  </a:t>
            </a:r>
            <a:r>
              <a:rPr lang="en-US" sz="3600" b="1" dirty="0">
                <a:ln>
                  <a:solidFill>
                    <a:schemeClr val="tx1"/>
                  </a:solidFill>
                </a:ln>
                <a:solidFill>
                  <a:schemeClr val="tx1"/>
                </a:solidFill>
                <a:latin typeface="NikoshBAN" panose="02000000000000000000" pitchFamily="2" charset="0"/>
                <a:cs typeface="NikoshBAN" panose="02000000000000000000" pitchFamily="2" charset="0"/>
              </a:rPr>
              <a:t> </a:t>
            </a:r>
          </a:p>
          <a:p>
            <a:pPr lvl="0" algn="ctr" defTabSz="1422400">
              <a:lnSpc>
                <a:spcPct val="90000"/>
              </a:lnSpc>
              <a:spcBef>
                <a:spcPct val="0"/>
              </a:spcBef>
              <a:spcAft>
                <a:spcPts val="0"/>
              </a:spcAft>
            </a:pPr>
            <a:r>
              <a:rPr lang="en-US" sz="2800" b="1" dirty="0">
                <a:solidFill>
                  <a:schemeClr val="tx1"/>
                </a:solidFill>
                <a:latin typeface="NikoshBAN" panose="02000000000000000000" pitchFamily="2" charset="0"/>
                <a:cs typeface="NikoshBAN" panose="02000000000000000000" pitchFamily="2" charset="0"/>
              </a:rPr>
              <a:t>১৯১১ </a:t>
            </a:r>
            <a:r>
              <a:rPr lang="en-US" sz="2800" b="1" dirty="0" err="1">
                <a:solidFill>
                  <a:schemeClr val="tx1"/>
                </a:solidFill>
                <a:latin typeface="NikoshBAN" panose="02000000000000000000" pitchFamily="2" charset="0"/>
                <a:cs typeface="NikoshBAN" panose="02000000000000000000" pitchFamily="2" charset="0"/>
              </a:rPr>
              <a:t>সালে</a:t>
            </a:r>
            <a:r>
              <a:rPr lang="en-US" sz="2800" b="1" dirty="0">
                <a:solidFill>
                  <a:schemeClr val="tx1"/>
                </a:solidFill>
                <a:latin typeface="NikoshBAN" panose="02000000000000000000" pitchFamily="2" charset="0"/>
                <a:cs typeface="NikoshBAN" panose="02000000000000000000" pitchFamily="2" charset="0"/>
              </a:rPr>
              <a:t> </a:t>
            </a:r>
          </a:p>
          <a:p>
            <a:pPr lvl="0" algn="ctr" defTabSz="1422400">
              <a:lnSpc>
                <a:spcPct val="90000"/>
              </a:lnSpc>
              <a:spcBef>
                <a:spcPct val="0"/>
              </a:spcBef>
              <a:spcAft>
                <a:spcPts val="0"/>
              </a:spcAft>
            </a:pPr>
            <a:r>
              <a:rPr lang="en-US" sz="2800" b="1" dirty="0" err="1">
                <a:solidFill>
                  <a:schemeClr val="tx1"/>
                </a:solidFill>
                <a:latin typeface="NikoshBAN" panose="02000000000000000000" pitchFamily="2" charset="0"/>
                <a:cs typeface="NikoshBAN" panose="02000000000000000000" pitchFamily="2" charset="0"/>
              </a:rPr>
              <a:t>বরিশাল</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জেলার</a:t>
            </a:r>
            <a:r>
              <a:rPr lang="en-US" sz="2800" b="1" dirty="0">
                <a:solidFill>
                  <a:schemeClr val="tx1"/>
                </a:solidFill>
                <a:latin typeface="NikoshBAN" panose="02000000000000000000" pitchFamily="2" charset="0"/>
                <a:cs typeface="NikoshBAN" panose="02000000000000000000" pitchFamily="2" charset="0"/>
              </a:rPr>
              <a:t> </a:t>
            </a:r>
          </a:p>
          <a:p>
            <a:pPr lvl="0" algn="ctr" defTabSz="1422400">
              <a:lnSpc>
                <a:spcPct val="90000"/>
              </a:lnSpc>
              <a:spcBef>
                <a:spcPct val="0"/>
              </a:spcBef>
              <a:spcAft>
                <a:spcPts val="0"/>
              </a:spcAft>
            </a:pP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শায়েস্তাবাদ</a:t>
            </a:r>
            <a:endParaRPr lang="en-US" sz="2800" b="1" dirty="0">
              <a:solidFill>
                <a:schemeClr val="tx1"/>
              </a:solidFill>
              <a:latin typeface="NikoshBAN" panose="02000000000000000000" pitchFamily="2" charset="0"/>
              <a:cs typeface="NikoshBAN" panose="02000000000000000000" pitchFamily="2" charset="0"/>
            </a:endParaRPr>
          </a:p>
          <a:p>
            <a:pPr lvl="0" algn="ctr" defTabSz="1422400">
              <a:lnSpc>
                <a:spcPct val="90000"/>
              </a:lnSpc>
              <a:spcBef>
                <a:spcPct val="0"/>
              </a:spcBef>
              <a:spcAft>
                <a:spcPts val="0"/>
              </a:spcAft>
            </a:pP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গ্রামে</a:t>
            </a:r>
            <a:r>
              <a:rPr lang="en-US" sz="2800" b="1" dirty="0">
                <a:solidFill>
                  <a:schemeClr val="tx1"/>
                </a:solidFill>
                <a:latin typeface="NikoshBAN" panose="02000000000000000000" pitchFamily="2" charset="0"/>
                <a:cs typeface="NikoshBAN" panose="02000000000000000000" pitchFamily="2" charset="0"/>
              </a:rPr>
              <a:t>।</a:t>
            </a:r>
          </a:p>
          <a:p>
            <a:pPr lvl="0" algn="ctr" defTabSz="1422400">
              <a:lnSpc>
                <a:spcPct val="90000"/>
              </a:lnSpc>
              <a:spcBef>
                <a:spcPct val="0"/>
              </a:spcBef>
              <a:spcAft>
                <a:spcPts val="0"/>
              </a:spcAft>
            </a:pPr>
            <a:endParaRPr lang="en-US" sz="2800" dirty="0">
              <a:solidFill>
                <a:schemeClr val="tx1"/>
              </a:solidFill>
              <a:latin typeface="NikoshBAN" panose="02000000000000000000" pitchFamily="2" charset="0"/>
              <a:cs typeface="NikoshBAN" panose="02000000000000000000" pitchFamily="2" charset="0"/>
            </a:endParaRPr>
          </a:p>
        </p:txBody>
      </p:sp>
      <p:sp>
        <p:nvSpPr>
          <p:cNvPr id="30" name="Freeform 29"/>
          <p:cNvSpPr/>
          <p:nvPr/>
        </p:nvSpPr>
        <p:spPr>
          <a:xfrm rot="20615882">
            <a:off x="6800674" y="3134581"/>
            <a:ext cx="325917" cy="537253"/>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sp>
        <p:nvSpPr>
          <p:cNvPr id="31" name="Freeform 30"/>
          <p:cNvSpPr/>
          <p:nvPr/>
        </p:nvSpPr>
        <p:spPr>
          <a:xfrm>
            <a:off x="6977852" y="1611570"/>
            <a:ext cx="2286000" cy="2286000"/>
          </a:xfrm>
          <a:custGeom>
            <a:avLst/>
            <a:gdLst>
              <a:gd name="connsiteX0" fmla="*/ 0 w 2153141"/>
              <a:gd name="connsiteY0" fmla="*/ 1051563 h 2103126"/>
              <a:gd name="connsiteX1" fmla="*/ 1076571 w 2153141"/>
              <a:gd name="connsiteY1" fmla="*/ 0 h 2103126"/>
              <a:gd name="connsiteX2" fmla="*/ 2153142 w 2153141"/>
              <a:gd name="connsiteY2" fmla="*/ 1051563 h 2103126"/>
              <a:gd name="connsiteX3" fmla="*/ 1076571 w 2153141"/>
              <a:gd name="connsiteY3" fmla="*/ 2103126 h 2103126"/>
              <a:gd name="connsiteX4" fmla="*/ 0 w 2153141"/>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41" h="2103126">
                <a:moveTo>
                  <a:pt x="0" y="1051563"/>
                </a:moveTo>
                <a:cubicBezTo>
                  <a:pt x="0" y="470801"/>
                  <a:pt x="481997" y="0"/>
                  <a:pt x="1076571" y="0"/>
                </a:cubicBezTo>
                <a:cubicBezTo>
                  <a:pt x="1671145" y="0"/>
                  <a:pt x="2153142" y="470801"/>
                  <a:pt x="2153142" y="1051563"/>
                </a:cubicBezTo>
                <a:cubicBezTo>
                  <a:pt x="2153142" y="1632325"/>
                  <a:pt x="1671145" y="2103126"/>
                  <a:pt x="1076571" y="2103126"/>
                </a:cubicBezTo>
                <a:cubicBezTo>
                  <a:pt x="481997" y="2103126"/>
                  <a:pt x="0" y="1632325"/>
                  <a:pt x="0" y="1051563"/>
                </a:cubicBez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55960" tIns="348636" rIns="355960" bIns="348636" numCol="1" spcCol="1270" anchor="ctr" anchorCtr="0">
            <a:noAutofit/>
          </a:bodyPr>
          <a:lstStyle/>
          <a:p>
            <a:pPr lvl="0" algn="ctr" defTabSz="1422400">
              <a:lnSpc>
                <a:spcPct val="70000"/>
              </a:lnSpc>
              <a:spcBef>
                <a:spcPct val="0"/>
              </a:spcBef>
              <a:spcAft>
                <a:spcPts val="0"/>
              </a:spcAft>
            </a:pPr>
            <a:r>
              <a:rPr lang="bn-BD" sz="3600" dirty="0">
                <a:ln>
                  <a:solidFill>
                    <a:schemeClr val="tx1"/>
                  </a:solidFill>
                </a:ln>
                <a:solidFill>
                  <a:schemeClr val="tx1"/>
                </a:solidFill>
                <a:latin typeface="NikoshBAN" panose="02000000000000000000" pitchFamily="2" charset="0"/>
                <a:cs typeface="NikoshBAN" panose="02000000000000000000" pitchFamily="2" charset="0"/>
              </a:rPr>
              <a:t>বিশেষ</a:t>
            </a:r>
          </a:p>
          <a:p>
            <a:pPr lvl="0" algn="ctr" defTabSz="1422400">
              <a:lnSpc>
                <a:spcPct val="70000"/>
              </a:lnSpc>
              <a:spcBef>
                <a:spcPct val="0"/>
              </a:spcBef>
              <a:spcAft>
                <a:spcPts val="0"/>
              </a:spcAft>
            </a:pPr>
            <a:r>
              <a:rPr lang="bn-BD" sz="3600" dirty="0">
                <a:ln>
                  <a:solidFill>
                    <a:schemeClr val="tx1"/>
                  </a:solidFill>
                </a:ln>
                <a:solidFill>
                  <a:schemeClr val="tx1"/>
                </a:solidFill>
                <a:latin typeface="NikoshBAN" panose="02000000000000000000" pitchFamily="2" charset="0"/>
                <a:cs typeface="NikoshBAN" panose="02000000000000000000" pitchFamily="2" charset="0"/>
              </a:rPr>
              <a:t> পরিচিতিঃ </a:t>
            </a:r>
          </a:p>
          <a:p>
            <a:pPr lvl="0" algn="ctr" defTabSz="1422400">
              <a:lnSpc>
                <a:spcPct val="70000"/>
              </a:lnSpc>
              <a:spcBef>
                <a:spcPct val="0"/>
              </a:spcBef>
              <a:spcAft>
                <a:spcPts val="0"/>
              </a:spcAft>
            </a:pPr>
            <a:r>
              <a:rPr lang="bn-BD" sz="3600" b="1" dirty="0">
                <a:solidFill>
                  <a:schemeClr val="tx1"/>
                </a:solidFill>
                <a:latin typeface="NikoshBAN" panose="02000000000000000000" pitchFamily="2" charset="0"/>
                <a:cs typeface="NikoshBAN" panose="02000000000000000000" pitchFamily="2" charset="0"/>
              </a:rPr>
              <a:t>সফল সংগঠক ও</a:t>
            </a:r>
          </a:p>
          <a:p>
            <a:pPr lvl="0" algn="ctr" defTabSz="1422400">
              <a:lnSpc>
                <a:spcPct val="70000"/>
              </a:lnSpc>
              <a:spcBef>
                <a:spcPct val="0"/>
              </a:spcBef>
              <a:spcAft>
                <a:spcPts val="0"/>
              </a:spcAft>
            </a:pPr>
            <a:r>
              <a:rPr lang="bn-BD" sz="3600" b="1" dirty="0">
                <a:solidFill>
                  <a:schemeClr val="tx1"/>
                </a:solidFill>
                <a:latin typeface="NikoshBAN" panose="02000000000000000000" pitchFamily="2" charset="0"/>
                <a:cs typeface="NikoshBAN" panose="02000000000000000000" pitchFamily="2" charset="0"/>
              </a:rPr>
              <a:t>নারীনেত্রী</a:t>
            </a:r>
          </a:p>
        </p:txBody>
      </p:sp>
      <p:sp>
        <p:nvSpPr>
          <p:cNvPr id="32" name="Freeform 31"/>
          <p:cNvSpPr/>
          <p:nvPr/>
        </p:nvSpPr>
        <p:spPr>
          <a:xfrm rot="2825820">
            <a:off x="6565376" y="3956562"/>
            <a:ext cx="322200" cy="534247"/>
          </a:xfrm>
          <a:custGeom>
            <a:avLst/>
            <a:gdLst>
              <a:gd name="connsiteX0" fmla="*/ 0 w 432980"/>
              <a:gd name="connsiteY0" fmla="*/ 106849 h 534247"/>
              <a:gd name="connsiteX1" fmla="*/ 216490 w 432980"/>
              <a:gd name="connsiteY1" fmla="*/ 106849 h 534247"/>
              <a:gd name="connsiteX2" fmla="*/ 216490 w 432980"/>
              <a:gd name="connsiteY2" fmla="*/ 0 h 534247"/>
              <a:gd name="connsiteX3" fmla="*/ 432980 w 432980"/>
              <a:gd name="connsiteY3" fmla="*/ 267124 h 534247"/>
              <a:gd name="connsiteX4" fmla="*/ 216490 w 432980"/>
              <a:gd name="connsiteY4" fmla="*/ 534247 h 534247"/>
              <a:gd name="connsiteX5" fmla="*/ 216490 w 432980"/>
              <a:gd name="connsiteY5" fmla="*/ 427398 h 534247"/>
              <a:gd name="connsiteX6" fmla="*/ 0 w 432980"/>
              <a:gd name="connsiteY6" fmla="*/ 427398 h 534247"/>
              <a:gd name="connsiteX7" fmla="*/ 0 w 432980"/>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980" h="534247">
                <a:moveTo>
                  <a:pt x="0" y="106849"/>
                </a:moveTo>
                <a:lnTo>
                  <a:pt x="216490" y="106849"/>
                </a:lnTo>
                <a:lnTo>
                  <a:pt x="216490" y="0"/>
                </a:lnTo>
                <a:lnTo>
                  <a:pt x="432980" y="267124"/>
                </a:lnTo>
                <a:lnTo>
                  <a:pt x="216490" y="534247"/>
                </a:lnTo>
                <a:lnTo>
                  <a:pt x="216490" y="427398"/>
                </a:lnTo>
                <a:lnTo>
                  <a:pt x="0" y="427398"/>
                </a:lnTo>
                <a:lnTo>
                  <a:pt x="0" y="106849"/>
                </a:lnTo>
                <a:close/>
              </a:path>
            </a:pathLst>
          </a:custGeom>
          <a:solidFill>
            <a:srgbClr val="92D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6848" rIns="129893"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33" name="Freeform 32"/>
          <p:cNvSpPr/>
          <p:nvPr/>
        </p:nvSpPr>
        <p:spPr>
          <a:xfrm>
            <a:off x="6835460" y="3976353"/>
            <a:ext cx="2286000" cy="2286000"/>
          </a:xfrm>
          <a:custGeom>
            <a:avLst/>
            <a:gdLst>
              <a:gd name="connsiteX0" fmla="*/ 0 w 2050377"/>
              <a:gd name="connsiteY0" fmla="*/ 1051563 h 2103126"/>
              <a:gd name="connsiteX1" fmla="*/ 1025189 w 2050377"/>
              <a:gd name="connsiteY1" fmla="*/ 0 h 2103126"/>
              <a:gd name="connsiteX2" fmla="*/ 2050378 w 2050377"/>
              <a:gd name="connsiteY2" fmla="*/ 1051563 h 2103126"/>
              <a:gd name="connsiteX3" fmla="*/ 1025189 w 2050377"/>
              <a:gd name="connsiteY3" fmla="*/ 2103126 h 2103126"/>
              <a:gd name="connsiteX4" fmla="*/ 0 w 2050377"/>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377" h="2103126">
                <a:moveTo>
                  <a:pt x="0" y="1051563"/>
                </a:moveTo>
                <a:cubicBezTo>
                  <a:pt x="0" y="470801"/>
                  <a:pt x="458993" y="0"/>
                  <a:pt x="1025189" y="0"/>
                </a:cubicBezTo>
                <a:cubicBezTo>
                  <a:pt x="1591385" y="0"/>
                  <a:pt x="2050378" y="470801"/>
                  <a:pt x="2050378" y="1051563"/>
                </a:cubicBezTo>
                <a:cubicBezTo>
                  <a:pt x="2050378" y="1632325"/>
                  <a:pt x="1591385" y="2103126"/>
                  <a:pt x="1025189" y="2103126"/>
                </a:cubicBezTo>
                <a:cubicBezTo>
                  <a:pt x="458993" y="2103126"/>
                  <a:pt x="0" y="1632325"/>
                  <a:pt x="0" y="1051563"/>
                </a:cubicBez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40911" tIns="1005840" rIns="340911" bIns="731520" numCol="1" spcCol="1270" anchor="ctr" anchorCtr="0">
            <a:noAutofit/>
          </a:bodyPr>
          <a:lstStyle/>
          <a:p>
            <a:pPr lvl="0" algn="ctr" defTabSz="1422400">
              <a:spcBef>
                <a:spcPct val="0"/>
              </a:spcBef>
            </a:pPr>
            <a:r>
              <a:rPr lang="bn-BD" sz="4000" b="1" dirty="0">
                <a:solidFill>
                  <a:schemeClr val="tx1"/>
                </a:solidFill>
                <a:latin typeface="NikoshBAN" panose="02000000000000000000" pitchFamily="2" charset="0"/>
                <a:cs typeface="NikoshBAN" panose="02000000000000000000" pitchFamily="2" charset="0"/>
              </a:rPr>
              <a:t>  </a:t>
            </a:r>
            <a:r>
              <a:rPr lang="bn-BD" sz="4000" b="1" dirty="0">
                <a:ln>
                  <a:solidFill>
                    <a:schemeClr val="tx1"/>
                  </a:solidFill>
                </a:ln>
                <a:solidFill>
                  <a:schemeClr val="tx1"/>
                </a:solidFill>
                <a:latin typeface="NikoshBAN" panose="02000000000000000000" pitchFamily="2" charset="0"/>
                <a:cs typeface="NikoshBAN" panose="02000000000000000000" pitchFamily="2" charset="0"/>
              </a:rPr>
              <a:t>পুরস্কারঃ </a:t>
            </a:r>
            <a:r>
              <a:rPr lang="bn-BD" sz="4000" dirty="0">
                <a:ln>
                  <a:solidFill>
                    <a:schemeClr val="tx1"/>
                  </a:solidFill>
                </a:ln>
                <a:solidFill>
                  <a:schemeClr val="tx1"/>
                </a:solidFill>
                <a:latin typeface="NikoshBAN" panose="02000000000000000000" pitchFamily="2" charset="0"/>
                <a:cs typeface="NikoshBAN" panose="02000000000000000000" pitchFamily="2" charset="0"/>
              </a:rPr>
              <a:t> </a:t>
            </a:r>
          </a:p>
          <a:p>
            <a:pPr lvl="0" algn="ctr" defTabSz="1422400">
              <a:spcBef>
                <a:spcPct val="0"/>
              </a:spcBef>
            </a:pPr>
            <a:r>
              <a:rPr lang="bn-BD" sz="3200" b="1" dirty="0">
                <a:solidFill>
                  <a:schemeClr val="tx1"/>
                </a:solidFill>
                <a:latin typeface="NikoshBAN" panose="02000000000000000000" pitchFamily="2" charset="0"/>
                <a:cs typeface="NikoshBAN" panose="02000000000000000000" pitchFamily="2" charset="0"/>
              </a:rPr>
              <a:t>বাংলা একাডেমি,</a:t>
            </a:r>
          </a:p>
          <a:p>
            <a:pPr lvl="0" algn="ctr" defTabSz="1422400">
              <a:spcBef>
                <a:spcPct val="0"/>
              </a:spcBef>
            </a:pPr>
            <a:r>
              <a:rPr lang="bn-BD" sz="3200" b="1" dirty="0">
                <a:solidFill>
                  <a:schemeClr val="tx1"/>
                </a:solidFill>
                <a:latin typeface="NikoshBAN" panose="02000000000000000000" pitchFamily="2" charset="0"/>
                <a:cs typeface="NikoshBAN" panose="02000000000000000000" pitchFamily="2" charset="0"/>
              </a:rPr>
              <a:t>একুশে পদক,</a:t>
            </a:r>
          </a:p>
          <a:p>
            <a:pPr lvl="0" algn="ctr" defTabSz="1422400">
              <a:spcBef>
                <a:spcPct val="0"/>
              </a:spcBef>
            </a:pPr>
            <a:endParaRPr lang="bn-BD" sz="3200" dirty="0">
              <a:solidFill>
                <a:schemeClr val="tx1"/>
              </a:solidFill>
              <a:latin typeface="NikoshBAN" panose="02000000000000000000" pitchFamily="2" charset="0"/>
              <a:cs typeface="NikoshBAN" panose="02000000000000000000" pitchFamily="2" charset="0"/>
            </a:endParaRPr>
          </a:p>
        </p:txBody>
      </p:sp>
      <p:sp>
        <p:nvSpPr>
          <p:cNvPr id="34" name="Freeform 33"/>
          <p:cNvSpPr/>
          <p:nvPr/>
        </p:nvSpPr>
        <p:spPr>
          <a:xfrm>
            <a:off x="3071896" y="3976353"/>
            <a:ext cx="2286000" cy="2286000"/>
          </a:xfrm>
          <a:custGeom>
            <a:avLst/>
            <a:gdLst>
              <a:gd name="connsiteX0" fmla="*/ 0 w 2008643"/>
              <a:gd name="connsiteY0" fmla="*/ 1051563 h 2103126"/>
              <a:gd name="connsiteX1" fmla="*/ 1004322 w 2008643"/>
              <a:gd name="connsiteY1" fmla="*/ 0 h 2103126"/>
              <a:gd name="connsiteX2" fmla="*/ 2008644 w 2008643"/>
              <a:gd name="connsiteY2" fmla="*/ 1051563 h 2103126"/>
              <a:gd name="connsiteX3" fmla="*/ 1004322 w 2008643"/>
              <a:gd name="connsiteY3" fmla="*/ 2103126 h 2103126"/>
              <a:gd name="connsiteX4" fmla="*/ 0 w 2008643"/>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43" h="2103126">
                <a:moveTo>
                  <a:pt x="0" y="1051563"/>
                </a:moveTo>
                <a:cubicBezTo>
                  <a:pt x="0" y="470801"/>
                  <a:pt x="449650" y="0"/>
                  <a:pt x="1004322" y="0"/>
                </a:cubicBezTo>
                <a:cubicBezTo>
                  <a:pt x="1558994" y="0"/>
                  <a:pt x="2008644" y="470801"/>
                  <a:pt x="2008644" y="1051563"/>
                </a:cubicBezTo>
                <a:cubicBezTo>
                  <a:pt x="2008644" y="1632325"/>
                  <a:pt x="1558994" y="2103126"/>
                  <a:pt x="1004322" y="2103126"/>
                </a:cubicBezTo>
                <a:cubicBezTo>
                  <a:pt x="449650" y="2103126"/>
                  <a:pt x="0" y="1632325"/>
                  <a:pt x="0" y="1051563"/>
                </a:cubicBez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34799" tIns="348636" rIns="334799" bIns="348636" numCol="1" spcCol="1270" anchor="ctr" anchorCtr="0">
            <a:noAutofit/>
          </a:bodyPr>
          <a:lstStyle/>
          <a:p>
            <a:pPr lvl="0" algn="just" defTabSz="1422400">
              <a:lnSpc>
                <a:spcPct val="90000"/>
              </a:lnSpc>
              <a:spcBef>
                <a:spcPct val="0"/>
              </a:spcBef>
              <a:spcAft>
                <a:spcPts val="0"/>
              </a:spcAft>
            </a:pPr>
            <a:r>
              <a:rPr lang="bn-BD" sz="4000" b="1" dirty="0">
                <a:solidFill>
                  <a:schemeClr val="tx1"/>
                </a:solidFill>
                <a:latin typeface="NikoshBAN" panose="02000000000000000000" pitchFamily="2" charset="0"/>
                <a:cs typeface="NikoshBAN" panose="02000000000000000000" pitchFamily="2" charset="0"/>
              </a:rPr>
              <a:t>   </a:t>
            </a:r>
            <a:r>
              <a:rPr lang="bn-BD" sz="4000" b="1" dirty="0">
                <a:ln>
                  <a:solidFill>
                    <a:schemeClr val="tx1"/>
                  </a:solidFill>
                </a:ln>
                <a:solidFill>
                  <a:schemeClr val="tx1"/>
                </a:solidFill>
                <a:latin typeface="NikoshBAN" panose="02000000000000000000" pitchFamily="2" charset="0"/>
                <a:cs typeface="NikoshBAN" panose="02000000000000000000" pitchFamily="2" charset="0"/>
              </a:rPr>
              <a:t>রচনাঃ</a:t>
            </a:r>
          </a:p>
          <a:p>
            <a:pPr lvl="0" algn="ctr" defTabSz="1422400">
              <a:lnSpc>
                <a:spcPct val="90000"/>
              </a:lnSpc>
              <a:spcBef>
                <a:spcPct val="0"/>
              </a:spcBef>
              <a:spcAft>
                <a:spcPts val="0"/>
              </a:spcAft>
            </a:pPr>
            <a:r>
              <a:rPr lang="bn-BD" sz="3200" b="1" dirty="0">
                <a:solidFill>
                  <a:schemeClr val="tx1"/>
                </a:solidFill>
                <a:latin typeface="NikoshBAN" panose="02000000000000000000" pitchFamily="2" charset="0"/>
                <a:cs typeface="NikoshBAN" panose="02000000000000000000" pitchFamily="2" charset="0"/>
              </a:rPr>
              <a:t>সাঁঝের মায়া,মায়া</a:t>
            </a:r>
          </a:p>
          <a:p>
            <a:pPr lvl="0" algn="ctr" defTabSz="1422400">
              <a:lnSpc>
                <a:spcPct val="90000"/>
              </a:lnSpc>
              <a:spcBef>
                <a:spcPct val="0"/>
              </a:spcBef>
              <a:spcAft>
                <a:spcPts val="0"/>
              </a:spcAft>
            </a:pPr>
            <a:r>
              <a:rPr lang="bn-BD" sz="3200" b="1" dirty="0">
                <a:solidFill>
                  <a:schemeClr val="tx1"/>
                </a:solidFill>
                <a:latin typeface="NikoshBAN" panose="02000000000000000000" pitchFamily="2" charset="0"/>
                <a:cs typeface="NikoshBAN" panose="02000000000000000000" pitchFamily="2" charset="0"/>
              </a:rPr>
              <a:t>কাজল,কেয়ার</a:t>
            </a:r>
          </a:p>
          <a:p>
            <a:pPr lvl="0" algn="ctr" defTabSz="1422400">
              <a:lnSpc>
                <a:spcPct val="90000"/>
              </a:lnSpc>
              <a:spcBef>
                <a:spcPct val="0"/>
              </a:spcBef>
              <a:spcAft>
                <a:spcPts val="0"/>
              </a:spcAft>
            </a:pPr>
            <a:r>
              <a:rPr lang="bn-BD" sz="3200" b="1" dirty="0">
                <a:solidFill>
                  <a:schemeClr val="tx1"/>
                </a:solidFill>
                <a:latin typeface="NikoshBAN" panose="02000000000000000000" pitchFamily="2" charset="0"/>
                <a:cs typeface="NikoshBAN" panose="02000000000000000000" pitchFamily="2" charset="0"/>
              </a:rPr>
              <a:t>কাঁটা। </a:t>
            </a:r>
          </a:p>
        </p:txBody>
      </p:sp>
      <p:sp>
        <p:nvSpPr>
          <p:cNvPr id="35" name="Freeform 34"/>
          <p:cNvSpPr/>
          <p:nvPr/>
        </p:nvSpPr>
        <p:spPr>
          <a:xfrm rot="1080000">
            <a:off x="5000011" y="3086475"/>
            <a:ext cx="330021" cy="534248"/>
          </a:xfrm>
          <a:custGeom>
            <a:avLst/>
            <a:gdLst>
              <a:gd name="connsiteX0" fmla="*/ 0 w 294272"/>
              <a:gd name="connsiteY0" fmla="*/ 106849 h 534247"/>
              <a:gd name="connsiteX1" fmla="*/ 147136 w 294272"/>
              <a:gd name="connsiteY1" fmla="*/ 106849 h 534247"/>
              <a:gd name="connsiteX2" fmla="*/ 147136 w 294272"/>
              <a:gd name="connsiteY2" fmla="*/ 0 h 534247"/>
              <a:gd name="connsiteX3" fmla="*/ 294272 w 294272"/>
              <a:gd name="connsiteY3" fmla="*/ 267124 h 534247"/>
              <a:gd name="connsiteX4" fmla="*/ 147136 w 294272"/>
              <a:gd name="connsiteY4" fmla="*/ 534247 h 534247"/>
              <a:gd name="connsiteX5" fmla="*/ 147136 w 294272"/>
              <a:gd name="connsiteY5" fmla="*/ 427398 h 534247"/>
              <a:gd name="connsiteX6" fmla="*/ 0 w 294272"/>
              <a:gd name="connsiteY6" fmla="*/ 427398 h 534247"/>
              <a:gd name="connsiteX7" fmla="*/ 0 w 294272"/>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272" h="534247">
                <a:moveTo>
                  <a:pt x="294272" y="427398"/>
                </a:moveTo>
                <a:lnTo>
                  <a:pt x="147136" y="427398"/>
                </a:lnTo>
                <a:lnTo>
                  <a:pt x="147136" y="534247"/>
                </a:lnTo>
                <a:lnTo>
                  <a:pt x="0" y="267123"/>
                </a:lnTo>
                <a:lnTo>
                  <a:pt x="147136" y="0"/>
                </a:lnTo>
                <a:lnTo>
                  <a:pt x="147136" y="106849"/>
                </a:lnTo>
                <a:lnTo>
                  <a:pt x="294272" y="106849"/>
                </a:lnTo>
                <a:lnTo>
                  <a:pt x="294272" y="427398"/>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88282" tIns="106849" rIns="0"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36" name="Freeform 35"/>
          <p:cNvSpPr/>
          <p:nvPr/>
        </p:nvSpPr>
        <p:spPr>
          <a:xfrm>
            <a:off x="2810790" y="1637831"/>
            <a:ext cx="2286000" cy="2286000"/>
          </a:xfrm>
          <a:custGeom>
            <a:avLst/>
            <a:gdLst>
              <a:gd name="connsiteX0" fmla="*/ 0 w 2008894"/>
              <a:gd name="connsiteY0" fmla="*/ 1051563 h 2103126"/>
              <a:gd name="connsiteX1" fmla="*/ 1004447 w 2008894"/>
              <a:gd name="connsiteY1" fmla="*/ 0 h 2103126"/>
              <a:gd name="connsiteX2" fmla="*/ 2008894 w 2008894"/>
              <a:gd name="connsiteY2" fmla="*/ 1051563 h 2103126"/>
              <a:gd name="connsiteX3" fmla="*/ 1004447 w 2008894"/>
              <a:gd name="connsiteY3" fmla="*/ 2103126 h 2103126"/>
              <a:gd name="connsiteX4" fmla="*/ 0 w 2008894"/>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894" h="2103126">
                <a:moveTo>
                  <a:pt x="0" y="1051563"/>
                </a:moveTo>
                <a:cubicBezTo>
                  <a:pt x="0" y="470801"/>
                  <a:pt x="449706" y="0"/>
                  <a:pt x="1004447" y="0"/>
                </a:cubicBezTo>
                <a:cubicBezTo>
                  <a:pt x="1559188" y="0"/>
                  <a:pt x="2008894" y="470801"/>
                  <a:pt x="2008894" y="1051563"/>
                </a:cubicBezTo>
                <a:cubicBezTo>
                  <a:pt x="2008894" y="1632325"/>
                  <a:pt x="1559188" y="2103126"/>
                  <a:pt x="1004447" y="2103126"/>
                </a:cubicBezTo>
                <a:cubicBezTo>
                  <a:pt x="449706" y="2103126"/>
                  <a:pt x="0" y="1632325"/>
                  <a:pt x="0" y="1051563"/>
                </a:cubicBez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34836" tIns="348636" rIns="334836" bIns="348636" numCol="1" spcCol="1270" anchor="ctr" anchorCtr="0">
            <a:noAutofit/>
          </a:bodyPr>
          <a:lstStyle/>
          <a:p>
            <a:pPr lvl="0" algn="ctr" defTabSz="1422400">
              <a:lnSpc>
                <a:spcPct val="70000"/>
              </a:lnSpc>
              <a:spcBef>
                <a:spcPct val="0"/>
              </a:spcBef>
              <a:spcAft>
                <a:spcPts val="0"/>
              </a:spcAft>
            </a:pPr>
            <a:r>
              <a:rPr lang="bn-BD" sz="4000" dirty="0">
                <a:solidFill>
                  <a:schemeClr val="tx1"/>
                </a:solidFill>
                <a:latin typeface="NikoshBAN" panose="02000000000000000000" pitchFamily="2" charset="0"/>
                <a:cs typeface="NikoshBAN" panose="02000000000000000000" pitchFamily="2" charset="0"/>
              </a:rPr>
              <a:t> </a:t>
            </a:r>
            <a:r>
              <a:rPr lang="bn-BD" sz="4000" dirty="0">
                <a:ln>
                  <a:solidFill>
                    <a:schemeClr val="tx1"/>
                  </a:solidFill>
                </a:ln>
                <a:solidFill>
                  <a:schemeClr val="tx1"/>
                </a:solidFill>
                <a:latin typeface="NikoshBAN" panose="02000000000000000000" pitchFamily="2" charset="0"/>
                <a:cs typeface="NikoshBAN" panose="02000000000000000000" pitchFamily="2" charset="0"/>
              </a:rPr>
              <a:t>মৃত্যুঃ</a:t>
            </a:r>
          </a:p>
          <a:p>
            <a:pPr lvl="0" algn="ctr" defTabSz="1422400">
              <a:lnSpc>
                <a:spcPct val="70000"/>
              </a:lnSpc>
              <a:spcBef>
                <a:spcPct val="0"/>
              </a:spcBef>
              <a:spcAft>
                <a:spcPts val="0"/>
              </a:spcAft>
            </a:pPr>
            <a:r>
              <a:rPr lang="bn-BD" sz="3200" b="1" dirty="0">
                <a:solidFill>
                  <a:schemeClr val="tx1"/>
                </a:solidFill>
                <a:latin typeface="NikoshBAN" panose="02000000000000000000" pitchFamily="2" charset="0"/>
                <a:cs typeface="NikoshBAN" panose="02000000000000000000" pitchFamily="2" charset="0"/>
              </a:rPr>
              <a:t>১৯৯৯ সালে </a:t>
            </a:r>
          </a:p>
          <a:p>
            <a:pPr lvl="0" algn="ctr" defTabSz="1422400">
              <a:lnSpc>
                <a:spcPct val="70000"/>
              </a:lnSpc>
              <a:spcBef>
                <a:spcPct val="0"/>
              </a:spcBef>
              <a:spcAft>
                <a:spcPts val="0"/>
              </a:spcAft>
            </a:pPr>
            <a:r>
              <a:rPr lang="bn-BD" sz="3200" b="1" dirty="0">
                <a:solidFill>
                  <a:schemeClr val="tx1"/>
                </a:solidFill>
                <a:latin typeface="NikoshBAN" panose="02000000000000000000" pitchFamily="2" charset="0"/>
                <a:cs typeface="NikoshBAN" panose="02000000000000000000" pitchFamily="2" charset="0"/>
              </a:rPr>
              <a:t>২০ নভেম্বর</a:t>
            </a:r>
          </a:p>
          <a:p>
            <a:pPr lvl="0" algn="ctr" defTabSz="1422400">
              <a:lnSpc>
                <a:spcPct val="70000"/>
              </a:lnSpc>
              <a:spcBef>
                <a:spcPct val="0"/>
              </a:spcBef>
              <a:spcAft>
                <a:spcPts val="0"/>
              </a:spcAft>
            </a:pPr>
            <a:r>
              <a:rPr lang="bn-BD" sz="3200" b="1" dirty="0">
                <a:solidFill>
                  <a:schemeClr val="tx1"/>
                </a:solidFill>
                <a:latin typeface="NikoshBAN" panose="02000000000000000000" pitchFamily="2" charset="0"/>
                <a:cs typeface="NikoshBAN" panose="02000000000000000000" pitchFamily="2" charset="0"/>
              </a:rPr>
              <a:t>ঢাকায় </a:t>
            </a:r>
          </a:p>
        </p:txBody>
      </p:sp>
      <p:sp>
        <p:nvSpPr>
          <p:cNvPr id="37" name="TextBox 36"/>
          <p:cNvSpPr txBox="1"/>
          <p:nvPr/>
        </p:nvSpPr>
        <p:spPr>
          <a:xfrm>
            <a:off x="5140805" y="4372711"/>
            <a:ext cx="1739839" cy="523220"/>
          </a:xfrm>
          <a:prstGeom prst="rect">
            <a:avLst/>
          </a:prstGeom>
          <a:noFill/>
        </p:spPr>
        <p:txBody>
          <a:bodyPr wrap="square" rtlCol="0">
            <a:spAutoFit/>
          </a:bodyPr>
          <a:lstStyle/>
          <a:p>
            <a:pPr algn="ctr"/>
            <a:r>
              <a:rPr lang="bn-BD" sz="2800" b="1" dirty="0">
                <a:latin typeface="NikoshBAN" panose="02000000000000000000" pitchFamily="2" charset="0"/>
                <a:cs typeface="NikoshBAN" panose="02000000000000000000" pitchFamily="2" charset="0"/>
              </a:rPr>
              <a:t>সুফিয়া কামাল</a:t>
            </a:r>
            <a:endParaRPr lang="en-US" sz="2800" b="1" dirty="0">
              <a:latin typeface="NikoshBAN" panose="02000000000000000000" pitchFamily="2" charset="0"/>
              <a:cs typeface="NikoshBAN" panose="02000000000000000000" pitchFamily="2" charset="0"/>
            </a:endParaRPr>
          </a:p>
        </p:txBody>
      </p:sp>
      <p:sp>
        <p:nvSpPr>
          <p:cNvPr id="40" name="Freeform 39"/>
          <p:cNvSpPr/>
          <p:nvPr/>
        </p:nvSpPr>
        <p:spPr>
          <a:xfrm rot="18852977">
            <a:off x="5215487" y="3963353"/>
            <a:ext cx="320187" cy="534248"/>
          </a:xfrm>
          <a:custGeom>
            <a:avLst/>
            <a:gdLst>
              <a:gd name="connsiteX0" fmla="*/ 0 w 376971"/>
              <a:gd name="connsiteY0" fmla="*/ 106849 h 534247"/>
              <a:gd name="connsiteX1" fmla="*/ 188486 w 376971"/>
              <a:gd name="connsiteY1" fmla="*/ 106849 h 534247"/>
              <a:gd name="connsiteX2" fmla="*/ 188486 w 376971"/>
              <a:gd name="connsiteY2" fmla="*/ 0 h 534247"/>
              <a:gd name="connsiteX3" fmla="*/ 376971 w 376971"/>
              <a:gd name="connsiteY3" fmla="*/ 267124 h 534247"/>
              <a:gd name="connsiteX4" fmla="*/ 188486 w 376971"/>
              <a:gd name="connsiteY4" fmla="*/ 534247 h 534247"/>
              <a:gd name="connsiteX5" fmla="*/ 188486 w 376971"/>
              <a:gd name="connsiteY5" fmla="*/ 427398 h 534247"/>
              <a:gd name="connsiteX6" fmla="*/ 0 w 376971"/>
              <a:gd name="connsiteY6" fmla="*/ 427398 h 534247"/>
              <a:gd name="connsiteX7" fmla="*/ 0 w 376971"/>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971" h="534247">
                <a:moveTo>
                  <a:pt x="376971" y="427398"/>
                </a:moveTo>
                <a:lnTo>
                  <a:pt x="188485" y="427398"/>
                </a:lnTo>
                <a:lnTo>
                  <a:pt x="188485" y="534247"/>
                </a:lnTo>
                <a:lnTo>
                  <a:pt x="0" y="267123"/>
                </a:lnTo>
                <a:lnTo>
                  <a:pt x="188485" y="0"/>
                </a:lnTo>
                <a:lnTo>
                  <a:pt x="188485" y="106849"/>
                </a:lnTo>
                <a:lnTo>
                  <a:pt x="376971" y="106849"/>
                </a:lnTo>
                <a:lnTo>
                  <a:pt x="376971" y="427398"/>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3091" tIns="106849" rIns="0" bIns="106849" numCol="1" spcCol="1270" anchor="ctr" anchorCtr="0">
            <a:noAutofit/>
          </a:bodyPr>
          <a:lstStyle/>
          <a:p>
            <a:pPr lvl="0" algn="ctr" defTabSz="977900">
              <a:lnSpc>
                <a:spcPct val="90000"/>
              </a:lnSpc>
              <a:spcBef>
                <a:spcPct val="0"/>
              </a:spcBef>
              <a:spcAft>
                <a:spcPct val="35000"/>
              </a:spcAft>
            </a:pPr>
            <a:endParaRPr lang="en-US" sz="2200" kern="1200"/>
          </a:p>
        </p:txBody>
      </p:sp>
    </p:spTree>
    <p:extLst>
      <p:ext uri="{BB962C8B-B14F-4D97-AF65-F5344CB8AC3E}">
        <p14:creationId xmlns:p14="http://schemas.microsoft.com/office/powerpoint/2010/main" val="50767305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
                                            <p:txEl>
                                              <p:pRg st="1" end="1"/>
                                            </p:txEl>
                                          </p:spTgt>
                                        </p:tgtEl>
                                        <p:attrNameLst>
                                          <p:attrName>style.visibility</p:attrName>
                                        </p:attrNameLst>
                                      </p:cBhvr>
                                      <p:to>
                                        <p:strVal val="visible"/>
                                      </p:to>
                                    </p:set>
                                    <p:anim calcmode="lin" valueType="num">
                                      <p:cBhvr additive="base">
                                        <p:cTn id="27"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xEl>
                                              <p:pRg st="2" end="2"/>
                                            </p:txEl>
                                          </p:spTgt>
                                        </p:tgtEl>
                                        <p:attrNameLst>
                                          <p:attrName>style.visibility</p:attrName>
                                        </p:attrNameLst>
                                      </p:cBhvr>
                                      <p:to>
                                        <p:strVal val="visible"/>
                                      </p:to>
                                    </p:set>
                                    <p:anim calcmode="lin" valueType="num">
                                      <p:cBhvr additive="base">
                                        <p:cTn id="31"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9">
                                            <p:txEl>
                                              <p:pRg st="3" end="3"/>
                                            </p:txEl>
                                          </p:spTgt>
                                        </p:tgtEl>
                                        <p:attrNameLst>
                                          <p:attrName>style.visibility</p:attrName>
                                        </p:attrNameLst>
                                      </p:cBhvr>
                                      <p:to>
                                        <p:strVal val="visible"/>
                                      </p:to>
                                    </p:set>
                                    <p:anim calcmode="lin" valueType="num">
                                      <p:cBhvr>
                                        <p:cTn id="37" dur="500" fill="hold"/>
                                        <p:tgtEl>
                                          <p:spTgt spid="29">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29">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29">
                                            <p:txEl>
                                              <p:pRg st="3" end="3"/>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29">
                                            <p:txEl>
                                              <p:pRg st="4" end="4"/>
                                            </p:txEl>
                                          </p:spTgt>
                                        </p:tgtEl>
                                        <p:attrNameLst>
                                          <p:attrName>style.visibility</p:attrName>
                                        </p:attrNameLst>
                                      </p:cBhvr>
                                      <p:to>
                                        <p:strVal val="visible"/>
                                      </p:to>
                                    </p:set>
                                    <p:anim calcmode="lin" valueType="num">
                                      <p:cBhvr>
                                        <p:cTn id="42" dur="500" fill="hold"/>
                                        <p:tgtEl>
                                          <p:spTgt spid="29">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29">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29">
                                            <p:txEl>
                                              <p:pRg st="4" end="4"/>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29">
                                            <p:txEl>
                                              <p:pRg st="5" end="5"/>
                                            </p:txEl>
                                          </p:spTgt>
                                        </p:tgtEl>
                                        <p:attrNameLst>
                                          <p:attrName>style.visibility</p:attrName>
                                        </p:attrNameLst>
                                      </p:cBhvr>
                                      <p:to>
                                        <p:strVal val="visible"/>
                                      </p:to>
                                    </p:set>
                                    <p:anim calcmode="lin" valueType="num">
                                      <p:cBhvr>
                                        <p:cTn id="47" dur="500" fill="hold"/>
                                        <p:tgtEl>
                                          <p:spTgt spid="29">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29">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2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ppt_x"/>
                                          </p:val>
                                        </p:tav>
                                        <p:tav tm="100000">
                                          <p:val>
                                            <p:strVal val="#ppt_x"/>
                                          </p:val>
                                        </p:tav>
                                      </p:tavLst>
                                    </p:anim>
                                    <p:anim calcmode="lin" valueType="num">
                                      <p:cBhvr additive="base">
                                        <p:cTn id="59" dur="500" fill="hold"/>
                                        <p:tgtEl>
                                          <p:spTgt spid="31"/>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1">
                                            <p:txEl>
                                              <p:pRg st="0" end="0"/>
                                            </p:txEl>
                                          </p:spTgt>
                                        </p:tgtEl>
                                        <p:attrNameLst>
                                          <p:attrName>style.visibility</p:attrName>
                                        </p:attrNameLst>
                                      </p:cBhvr>
                                      <p:to>
                                        <p:strVal val="visible"/>
                                      </p:to>
                                    </p:set>
                                    <p:anim calcmode="lin" valueType="num">
                                      <p:cBhvr additive="base">
                                        <p:cTn id="62"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31">
                                            <p:txEl>
                                              <p:pRg st="1" end="1"/>
                                            </p:txEl>
                                          </p:spTgt>
                                        </p:tgtEl>
                                        <p:attrNameLst>
                                          <p:attrName>style.visibility</p:attrName>
                                        </p:attrNameLst>
                                      </p:cBhvr>
                                      <p:to>
                                        <p:strVal val="visible"/>
                                      </p:to>
                                    </p:set>
                                    <p:anim calcmode="lin" valueType="num">
                                      <p:cBhvr additive="base">
                                        <p:cTn id="66"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1">
                                            <p:txEl>
                                              <p:pRg st="2" end="2"/>
                                            </p:txEl>
                                          </p:spTgt>
                                        </p:tgtEl>
                                        <p:attrNameLst>
                                          <p:attrName>style.visibility</p:attrName>
                                        </p:attrNameLst>
                                      </p:cBhvr>
                                      <p:to>
                                        <p:strVal val="visible"/>
                                      </p:to>
                                    </p:set>
                                    <p:animEffect transition="in" filter="barn(inVertical)">
                                      <p:cBhvr>
                                        <p:cTn id="72" dur="500"/>
                                        <p:tgtEl>
                                          <p:spTgt spid="31">
                                            <p:txEl>
                                              <p:pRg st="2" end="2"/>
                                            </p:txEl>
                                          </p:spTgt>
                                        </p:tgtEl>
                                      </p:cBhvr>
                                    </p:animEffect>
                                  </p:childTnLst>
                                </p:cTn>
                              </p:par>
                              <p:par>
                                <p:cTn id="73" presetID="16" presetClass="entr" presetSubtype="21" fill="hold" nodeType="withEffect">
                                  <p:stCondLst>
                                    <p:cond delay="0"/>
                                  </p:stCondLst>
                                  <p:childTnLst>
                                    <p:set>
                                      <p:cBhvr>
                                        <p:cTn id="74" dur="1" fill="hold">
                                          <p:stCondLst>
                                            <p:cond delay="0"/>
                                          </p:stCondLst>
                                        </p:cTn>
                                        <p:tgtEl>
                                          <p:spTgt spid="31">
                                            <p:txEl>
                                              <p:pRg st="3" end="3"/>
                                            </p:txEl>
                                          </p:spTgt>
                                        </p:tgtEl>
                                        <p:attrNameLst>
                                          <p:attrName>style.visibility</p:attrName>
                                        </p:attrNameLst>
                                      </p:cBhvr>
                                      <p:to>
                                        <p:strVal val="visible"/>
                                      </p:to>
                                    </p:set>
                                    <p:animEffect transition="in" filter="barn(inVertical)">
                                      <p:cBhvr>
                                        <p:cTn id="75" dur="500"/>
                                        <p:tgtEl>
                                          <p:spTgt spid="31">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500" fill="hold"/>
                                        <p:tgtEl>
                                          <p:spTgt spid="32"/>
                                        </p:tgtEl>
                                        <p:attrNameLst>
                                          <p:attrName>ppt_x</p:attrName>
                                        </p:attrNameLst>
                                      </p:cBhvr>
                                      <p:tavLst>
                                        <p:tav tm="0">
                                          <p:val>
                                            <p:strVal val="#ppt_x"/>
                                          </p:val>
                                        </p:tav>
                                        <p:tav tm="100000">
                                          <p:val>
                                            <p:strVal val="#ppt_x"/>
                                          </p:val>
                                        </p:tav>
                                      </p:tavLst>
                                    </p:anim>
                                    <p:anim calcmode="lin" valueType="num">
                                      <p:cBhvr additive="base">
                                        <p:cTn id="81" dur="500" fill="hold"/>
                                        <p:tgtEl>
                                          <p:spTgt spid="32"/>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500" fill="hold"/>
                                        <p:tgtEl>
                                          <p:spTgt spid="33"/>
                                        </p:tgtEl>
                                        <p:attrNameLst>
                                          <p:attrName>ppt_x</p:attrName>
                                        </p:attrNameLst>
                                      </p:cBhvr>
                                      <p:tavLst>
                                        <p:tav tm="0">
                                          <p:val>
                                            <p:strVal val="#ppt_x"/>
                                          </p:val>
                                        </p:tav>
                                        <p:tav tm="100000">
                                          <p:val>
                                            <p:strVal val="#ppt_x"/>
                                          </p:val>
                                        </p:tav>
                                      </p:tavLst>
                                    </p:anim>
                                    <p:anim calcmode="lin" valueType="num">
                                      <p:cBhvr additive="base">
                                        <p:cTn id="85" dur="500" fill="hold"/>
                                        <p:tgtEl>
                                          <p:spTgt spid="33"/>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33">
                                            <p:txEl>
                                              <p:pRg st="0" end="0"/>
                                            </p:txEl>
                                          </p:spTgt>
                                        </p:tgtEl>
                                        <p:attrNameLst>
                                          <p:attrName>style.visibility</p:attrName>
                                        </p:attrNameLst>
                                      </p:cBhvr>
                                      <p:to>
                                        <p:strVal val="visible"/>
                                      </p:to>
                                    </p:set>
                                    <p:anim calcmode="lin" valueType="num">
                                      <p:cBhvr additive="base">
                                        <p:cTn id="8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33">
                                            <p:txEl>
                                              <p:pRg st="1" end="1"/>
                                            </p:txEl>
                                          </p:spTgt>
                                        </p:tgtEl>
                                        <p:attrNameLst>
                                          <p:attrName>style.visibility</p:attrName>
                                        </p:attrNameLst>
                                      </p:cBhvr>
                                      <p:to>
                                        <p:strVal val="visible"/>
                                      </p:to>
                                    </p:set>
                                    <p:animEffect transition="in" filter="barn(inVertical)">
                                      <p:cBhvr>
                                        <p:cTn id="94" dur="500"/>
                                        <p:tgtEl>
                                          <p:spTgt spid="33">
                                            <p:txEl>
                                              <p:pRg st="1" end="1"/>
                                            </p:txEl>
                                          </p:spTgt>
                                        </p:tgtEl>
                                      </p:cBhvr>
                                    </p:animEffect>
                                  </p:childTnLst>
                                </p:cTn>
                              </p:par>
                              <p:par>
                                <p:cTn id="95" presetID="16" presetClass="entr" presetSubtype="21" fill="hold" nodeType="withEffect">
                                  <p:stCondLst>
                                    <p:cond delay="0"/>
                                  </p:stCondLst>
                                  <p:childTnLst>
                                    <p:set>
                                      <p:cBhvr>
                                        <p:cTn id="96" dur="1" fill="hold">
                                          <p:stCondLst>
                                            <p:cond delay="0"/>
                                          </p:stCondLst>
                                        </p:cTn>
                                        <p:tgtEl>
                                          <p:spTgt spid="33">
                                            <p:txEl>
                                              <p:pRg st="2" end="2"/>
                                            </p:txEl>
                                          </p:spTgt>
                                        </p:tgtEl>
                                        <p:attrNameLst>
                                          <p:attrName>style.visibility</p:attrName>
                                        </p:attrNameLst>
                                      </p:cBhvr>
                                      <p:to>
                                        <p:strVal val="visible"/>
                                      </p:to>
                                    </p:set>
                                    <p:animEffect transition="in" filter="barn(inVertical)">
                                      <p:cBhvr>
                                        <p:cTn id="97" dur="500"/>
                                        <p:tgtEl>
                                          <p:spTgt spid="33">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40"/>
                                        </p:tgtEl>
                                        <p:attrNameLst>
                                          <p:attrName>style.visibility</p:attrName>
                                        </p:attrNameLst>
                                      </p:cBhvr>
                                      <p:to>
                                        <p:strVal val="visible"/>
                                      </p:to>
                                    </p:set>
                                    <p:anim calcmode="lin" valueType="num">
                                      <p:cBhvr additive="base">
                                        <p:cTn id="102" dur="500" fill="hold"/>
                                        <p:tgtEl>
                                          <p:spTgt spid="40"/>
                                        </p:tgtEl>
                                        <p:attrNameLst>
                                          <p:attrName>ppt_x</p:attrName>
                                        </p:attrNameLst>
                                      </p:cBhvr>
                                      <p:tavLst>
                                        <p:tav tm="0">
                                          <p:val>
                                            <p:strVal val="#ppt_x"/>
                                          </p:val>
                                        </p:tav>
                                        <p:tav tm="100000">
                                          <p:val>
                                            <p:strVal val="#ppt_x"/>
                                          </p:val>
                                        </p:tav>
                                      </p:tavLst>
                                    </p:anim>
                                    <p:anim calcmode="lin" valueType="num">
                                      <p:cBhvr additive="base">
                                        <p:cTn id="103" dur="500" fill="hold"/>
                                        <p:tgtEl>
                                          <p:spTgt spid="40"/>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4"/>
                                        </p:tgtEl>
                                        <p:attrNameLst>
                                          <p:attrName>style.visibility</p:attrName>
                                        </p:attrNameLst>
                                      </p:cBhvr>
                                      <p:to>
                                        <p:strVal val="visible"/>
                                      </p:to>
                                    </p:set>
                                    <p:anim calcmode="lin" valueType="num">
                                      <p:cBhvr additive="base">
                                        <p:cTn id="106" dur="500" fill="hold"/>
                                        <p:tgtEl>
                                          <p:spTgt spid="34"/>
                                        </p:tgtEl>
                                        <p:attrNameLst>
                                          <p:attrName>ppt_x</p:attrName>
                                        </p:attrNameLst>
                                      </p:cBhvr>
                                      <p:tavLst>
                                        <p:tav tm="0">
                                          <p:val>
                                            <p:strVal val="#ppt_x"/>
                                          </p:val>
                                        </p:tav>
                                        <p:tav tm="100000">
                                          <p:val>
                                            <p:strVal val="#ppt_x"/>
                                          </p:val>
                                        </p:tav>
                                      </p:tavLst>
                                    </p:anim>
                                    <p:anim calcmode="lin" valueType="num">
                                      <p:cBhvr additive="base">
                                        <p:cTn id="107" dur="500" fill="hold"/>
                                        <p:tgtEl>
                                          <p:spTgt spid="34"/>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34">
                                            <p:txEl>
                                              <p:pRg st="0" end="0"/>
                                            </p:txEl>
                                          </p:spTgt>
                                        </p:tgtEl>
                                        <p:attrNameLst>
                                          <p:attrName>style.visibility</p:attrName>
                                        </p:attrNameLst>
                                      </p:cBhvr>
                                      <p:to>
                                        <p:strVal val="visible"/>
                                      </p:to>
                                    </p:set>
                                    <p:anim calcmode="lin" valueType="num">
                                      <p:cBhvr additive="base">
                                        <p:cTn id="110"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34">
                                            <p:txEl>
                                              <p:pRg st="1" end="1"/>
                                            </p:txEl>
                                          </p:spTgt>
                                        </p:tgtEl>
                                        <p:attrNameLst>
                                          <p:attrName>style.visibility</p:attrName>
                                        </p:attrNameLst>
                                      </p:cBhvr>
                                      <p:to>
                                        <p:strVal val="visible"/>
                                      </p:to>
                                    </p:set>
                                    <p:animEffect transition="in" filter="barn(inVertical)">
                                      <p:cBhvr>
                                        <p:cTn id="116" dur="500"/>
                                        <p:tgtEl>
                                          <p:spTgt spid="34">
                                            <p:txEl>
                                              <p:pRg st="1" end="1"/>
                                            </p:txEl>
                                          </p:spTgt>
                                        </p:tgtEl>
                                      </p:cBhvr>
                                    </p:animEffect>
                                  </p:childTnLst>
                                </p:cTn>
                              </p:par>
                              <p:par>
                                <p:cTn id="117" presetID="16" presetClass="entr" presetSubtype="21" fill="hold" nodeType="withEffect">
                                  <p:stCondLst>
                                    <p:cond delay="0"/>
                                  </p:stCondLst>
                                  <p:childTnLst>
                                    <p:set>
                                      <p:cBhvr>
                                        <p:cTn id="118" dur="1" fill="hold">
                                          <p:stCondLst>
                                            <p:cond delay="0"/>
                                          </p:stCondLst>
                                        </p:cTn>
                                        <p:tgtEl>
                                          <p:spTgt spid="34">
                                            <p:txEl>
                                              <p:pRg st="2" end="2"/>
                                            </p:txEl>
                                          </p:spTgt>
                                        </p:tgtEl>
                                        <p:attrNameLst>
                                          <p:attrName>style.visibility</p:attrName>
                                        </p:attrNameLst>
                                      </p:cBhvr>
                                      <p:to>
                                        <p:strVal val="visible"/>
                                      </p:to>
                                    </p:set>
                                    <p:animEffect transition="in" filter="barn(inVertical)">
                                      <p:cBhvr>
                                        <p:cTn id="119" dur="500"/>
                                        <p:tgtEl>
                                          <p:spTgt spid="34">
                                            <p:txEl>
                                              <p:pRg st="2" end="2"/>
                                            </p:txEl>
                                          </p:spTgt>
                                        </p:tgtEl>
                                      </p:cBhvr>
                                    </p:animEffect>
                                  </p:childTnLst>
                                </p:cTn>
                              </p:par>
                              <p:par>
                                <p:cTn id="120" presetID="16" presetClass="entr" presetSubtype="21" fill="hold" nodeType="withEffect">
                                  <p:stCondLst>
                                    <p:cond delay="0"/>
                                  </p:stCondLst>
                                  <p:childTnLst>
                                    <p:set>
                                      <p:cBhvr>
                                        <p:cTn id="121" dur="1" fill="hold">
                                          <p:stCondLst>
                                            <p:cond delay="0"/>
                                          </p:stCondLst>
                                        </p:cTn>
                                        <p:tgtEl>
                                          <p:spTgt spid="34">
                                            <p:txEl>
                                              <p:pRg st="3" end="3"/>
                                            </p:txEl>
                                          </p:spTgt>
                                        </p:tgtEl>
                                        <p:attrNameLst>
                                          <p:attrName>style.visibility</p:attrName>
                                        </p:attrNameLst>
                                      </p:cBhvr>
                                      <p:to>
                                        <p:strVal val="visible"/>
                                      </p:to>
                                    </p:set>
                                    <p:animEffect transition="in" filter="barn(inVertical)">
                                      <p:cBhvr>
                                        <p:cTn id="122" dur="500"/>
                                        <p:tgtEl>
                                          <p:spTgt spid="34">
                                            <p:txEl>
                                              <p:pRg st="3" end="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additive="base">
                                        <p:cTn id="127" dur="500" fill="hold"/>
                                        <p:tgtEl>
                                          <p:spTgt spid="35"/>
                                        </p:tgtEl>
                                        <p:attrNameLst>
                                          <p:attrName>ppt_x</p:attrName>
                                        </p:attrNameLst>
                                      </p:cBhvr>
                                      <p:tavLst>
                                        <p:tav tm="0">
                                          <p:val>
                                            <p:strVal val="#ppt_x"/>
                                          </p:val>
                                        </p:tav>
                                        <p:tav tm="100000">
                                          <p:val>
                                            <p:strVal val="#ppt_x"/>
                                          </p:val>
                                        </p:tav>
                                      </p:tavLst>
                                    </p:anim>
                                    <p:anim calcmode="lin" valueType="num">
                                      <p:cBhvr additive="base">
                                        <p:cTn id="128" dur="500" fill="hold"/>
                                        <p:tgtEl>
                                          <p:spTgt spid="3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additive="base">
                                        <p:cTn id="131" dur="500" fill="hold"/>
                                        <p:tgtEl>
                                          <p:spTgt spid="36"/>
                                        </p:tgtEl>
                                        <p:attrNameLst>
                                          <p:attrName>ppt_x</p:attrName>
                                        </p:attrNameLst>
                                      </p:cBhvr>
                                      <p:tavLst>
                                        <p:tav tm="0">
                                          <p:val>
                                            <p:strVal val="#ppt_x"/>
                                          </p:val>
                                        </p:tav>
                                        <p:tav tm="100000">
                                          <p:val>
                                            <p:strVal val="#ppt_x"/>
                                          </p:val>
                                        </p:tav>
                                      </p:tavLst>
                                    </p:anim>
                                    <p:anim calcmode="lin" valueType="num">
                                      <p:cBhvr additive="base">
                                        <p:cTn id="132" dur="500" fill="hold"/>
                                        <p:tgtEl>
                                          <p:spTgt spid="36"/>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36">
                                            <p:txEl>
                                              <p:pRg st="0" end="0"/>
                                            </p:txEl>
                                          </p:spTgt>
                                        </p:tgtEl>
                                        <p:attrNameLst>
                                          <p:attrName>style.visibility</p:attrName>
                                        </p:attrNameLst>
                                      </p:cBhvr>
                                      <p:to>
                                        <p:strVal val="visible"/>
                                      </p:to>
                                    </p:set>
                                    <p:anim calcmode="lin" valueType="num">
                                      <p:cBhvr additive="base">
                                        <p:cTn id="135"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nodeType="clickEffect">
                                  <p:stCondLst>
                                    <p:cond delay="0"/>
                                  </p:stCondLst>
                                  <p:childTnLst>
                                    <p:set>
                                      <p:cBhvr>
                                        <p:cTn id="140" dur="1" fill="hold">
                                          <p:stCondLst>
                                            <p:cond delay="0"/>
                                          </p:stCondLst>
                                        </p:cTn>
                                        <p:tgtEl>
                                          <p:spTgt spid="36">
                                            <p:txEl>
                                              <p:pRg st="1" end="1"/>
                                            </p:txEl>
                                          </p:spTgt>
                                        </p:tgtEl>
                                        <p:attrNameLst>
                                          <p:attrName>style.visibility</p:attrName>
                                        </p:attrNameLst>
                                      </p:cBhvr>
                                      <p:to>
                                        <p:strVal val="visible"/>
                                      </p:to>
                                    </p:set>
                                    <p:animEffect transition="in" filter="barn(inVertical)">
                                      <p:cBhvr>
                                        <p:cTn id="141" dur="500"/>
                                        <p:tgtEl>
                                          <p:spTgt spid="36">
                                            <p:txEl>
                                              <p:pRg st="1" end="1"/>
                                            </p:txEl>
                                          </p:spTgt>
                                        </p:tgtEl>
                                      </p:cBhvr>
                                    </p:animEffect>
                                  </p:childTnLst>
                                </p:cTn>
                              </p:par>
                              <p:par>
                                <p:cTn id="142" presetID="16" presetClass="entr" presetSubtype="21" fill="hold" nodeType="withEffect">
                                  <p:stCondLst>
                                    <p:cond delay="0"/>
                                  </p:stCondLst>
                                  <p:childTnLst>
                                    <p:set>
                                      <p:cBhvr>
                                        <p:cTn id="143" dur="1" fill="hold">
                                          <p:stCondLst>
                                            <p:cond delay="0"/>
                                          </p:stCondLst>
                                        </p:cTn>
                                        <p:tgtEl>
                                          <p:spTgt spid="36">
                                            <p:txEl>
                                              <p:pRg st="2" end="2"/>
                                            </p:txEl>
                                          </p:spTgt>
                                        </p:tgtEl>
                                        <p:attrNameLst>
                                          <p:attrName>style.visibility</p:attrName>
                                        </p:attrNameLst>
                                      </p:cBhvr>
                                      <p:to>
                                        <p:strVal val="visible"/>
                                      </p:to>
                                    </p:set>
                                    <p:animEffect transition="in" filter="barn(inVertical)">
                                      <p:cBhvr>
                                        <p:cTn id="144" dur="500"/>
                                        <p:tgtEl>
                                          <p:spTgt spid="36">
                                            <p:txEl>
                                              <p:pRg st="2" end="2"/>
                                            </p:txEl>
                                          </p:spTgt>
                                        </p:tgtEl>
                                      </p:cBhvr>
                                    </p:animEffect>
                                  </p:childTnLst>
                                </p:cTn>
                              </p:par>
                              <p:par>
                                <p:cTn id="145" presetID="16" presetClass="entr" presetSubtype="21" fill="hold" nodeType="withEffect">
                                  <p:stCondLst>
                                    <p:cond delay="0"/>
                                  </p:stCondLst>
                                  <p:childTnLst>
                                    <p:set>
                                      <p:cBhvr>
                                        <p:cTn id="146" dur="1" fill="hold">
                                          <p:stCondLst>
                                            <p:cond delay="0"/>
                                          </p:stCondLst>
                                        </p:cTn>
                                        <p:tgtEl>
                                          <p:spTgt spid="36">
                                            <p:txEl>
                                              <p:pRg st="3" end="3"/>
                                            </p:txEl>
                                          </p:spTgt>
                                        </p:tgtEl>
                                        <p:attrNameLst>
                                          <p:attrName>style.visibility</p:attrName>
                                        </p:attrNameLst>
                                      </p:cBhvr>
                                      <p:to>
                                        <p:strVal val="visible"/>
                                      </p:to>
                                    </p:set>
                                    <p:animEffect transition="in" filter="barn(inVertical)">
                                      <p:cBhvr>
                                        <p:cTn id="147"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5324" y="288627"/>
            <a:ext cx="5486399" cy="1327990"/>
          </a:xfrm>
          <a:prstGeom prst="roundRect">
            <a:avLst/>
          </a:prstGeom>
          <a:noFill/>
          <a:ln w="38100">
            <a:noFill/>
          </a:ln>
        </p:spPr>
        <p:style>
          <a:lnRef idx="0">
            <a:schemeClr val="accent2"/>
          </a:lnRef>
          <a:fillRef idx="3">
            <a:schemeClr val="accent2"/>
          </a:fillRef>
          <a:effectRef idx="3">
            <a:schemeClr val="accent2"/>
          </a:effectRef>
          <a:fontRef idx="minor">
            <a:schemeClr val="lt1"/>
          </a:fontRef>
        </p:style>
        <p:txBody>
          <a:bodyPr wrap="square" lIns="91410" tIns="45705" rIns="91410" bIns="45705" rtlCol="0">
            <a:spAutoFit/>
          </a:bodyPr>
          <a:lstStyle/>
          <a:p>
            <a:pPr algn="ctr"/>
            <a:r>
              <a:rPr lang="bn-BD" sz="7200" b="1" dirty="0">
                <a:solidFill>
                  <a:prstClr val="black"/>
                </a:solidFill>
                <a:latin typeface="NikoshBAN" panose="02000000000000000000" pitchFamily="2" charset="0"/>
                <a:cs typeface="NikoshBAN" panose="02000000000000000000" pitchFamily="2" charset="0"/>
              </a:rPr>
              <a:t>একক কাজ</a:t>
            </a:r>
            <a:endParaRPr lang="en-US" sz="7200" b="1" dirty="0">
              <a:solidFill>
                <a:prstClr val="black"/>
              </a:solidFill>
              <a:latin typeface="NikoshBAN" panose="02000000000000000000" pitchFamily="2" charset="0"/>
              <a:cs typeface="NikoshBAN" panose="02000000000000000000" pitchFamily="2" charset="0"/>
            </a:endParaRPr>
          </a:p>
        </p:txBody>
      </p:sp>
      <p:pic>
        <p:nvPicPr>
          <p:cNvPr id="3" name="Picture 2" descr="C:\Users\Home\Downloa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341" y="1666058"/>
            <a:ext cx="3240741" cy="24890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4" name="TextBox 3"/>
          <p:cNvSpPr txBox="1"/>
          <p:nvPr/>
        </p:nvSpPr>
        <p:spPr>
          <a:xfrm>
            <a:off x="1788459" y="4701700"/>
            <a:ext cx="9547411"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571500" indent="-571500">
              <a:buFont typeface="Wingdings" pitchFamily="2" charset="2"/>
              <a:buChar char="v"/>
            </a:pPr>
            <a:r>
              <a:rPr lang="bn-BD" sz="4000" b="1" dirty="0">
                <a:latin typeface="NikoshBAN" panose="02000000000000000000" pitchFamily="2" charset="0"/>
                <a:cs typeface="NikoshBAN" panose="02000000000000000000" pitchFamily="2" charset="0"/>
              </a:rPr>
              <a:t>কবি</a:t>
            </a:r>
            <a:r>
              <a:rPr lang="bn-IN" sz="4000" b="1" dirty="0">
                <a:latin typeface="NikoshBAN" panose="02000000000000000000" pitchFamily="2" charset="0"/>
                <a:cs typeface="NikoshBAN" panose="02000000000000000000" pitchFamily="2" charset="0"/>
              </a:rPr>
              <a:t> </a:t>
            </a:r>
            <a:r>
              <a:rPr lang="bn-BD" sz="4000" b="1" dirty="0">
                <a:latin typeface="NikoshBAN" panose="02000000000000000000" pitchFamily="2" charset="0"/>
                <a:cs typeface="NikoshBAN" panose="02000000000000000000" pitchFamily="2" charset="0"/>
              </a:rPr>
              <a:t>‘সুফিয়া কামাল’ </a:t>
            </a:r>
            <a:r>
              <a:rPr lang="bn-IN" sz="4000" b="1" dirty="0">
                <a:latin typeface="NikoshBAN" panose="02000000000000000000" pitchFamily="2" charset="0"/>
                <a:cs typeface="NikoshBAN" panose="02000000000000000000" pitchFamily="2" charset="0"/>
              </a:rPr>
              <a:t>কত খ্রিষ্টাব্দে জন্মগ্রহণ করেন?</a:t>
            </a:r>
            <a:r>
              <a:rPr lang="bn-BD" sz="4000" b="1" dirty="0">
                <a:latin typeface="NikoshBAN" panose="02000000000000000000" pitchFamily="2" charset="0"/>
                <a:cs typeface="NikoshBAN" panose="02000000000000000000" pitchFamily="2" charset="0"/>
              </a:rPr>
              <a:t> </a:t>
            </a:r>
            <a:endParaRPr lang="bn-IN" sz="4000" b="1" dirty="0">
              <a:latin typeface="NikoshBAN" panose="02000000000000000000" pitchFamily="2" charset="0"/>
              <a:cs typeface="NikoshBAN" panose="02000000000000000000" pitchFamily="2" charset="0"/>
            </a:endParaRPr>
          </a:p>
          <a:p>
            <a:pPr marL="457200" indent="-457200">
              <a:buFont typeface="Wingdings" pitchFamily="2" charset="2"/>
              <a:buChar char="v"/>
            </a:pPr>
            <a:r>
              <a:rPr lang="bn-IN" sz="4000" b="1" dirty="0">
                <a:latin typeface="NikoshBAN" panose="02000000000000000000" pitchFamily="2" charset="0"/>
                <a:cs typeface="NikoshBAN" panose="02000000000000000000" pitchFamily="2" charset="0"/>
              </a:rPr>
              <a:t> </a:t>
            </a:r>
            <a:r>
              <a:rPr lang="bn-BD" sz="4000" b="1" dirty="0">
                <a:latin typeface="NikoshBAN" panose="02000000000000000000" pitchFamily="2" charset="0"/>
                <a:cs typeface="NikoshBAN" panose="02000000000000000000" pitchFamily="2" charset="0"/>
              </a:rPr>
              <a:t>কবি</a:t>
            </a:r>
            <a:r>
              <a:rPr lang="bn-IN" sz="4000" b="1" dirty="0">
                <a:latin typeface="NikoshBAN" panose="02000000000000000000" pitchFamily="2" charset="0"/>
                <a:cs typeface="NikoshBAN" panose="02000000000000000000" pitchFamily="2" charset="0"/>
              </a:rPr>
              <a:t> </a:t>
            </a:r>
            <a:r>
              <a:rPr lang="bn-BD" sz="4000" b="1" dirty="0">
                <a:latin typeface="NikoshBAN" panose="02000000000000000000" pitchFamily="2" charset="0"/>
                <a:cs typeface="NikoshBAN" panose="02000000000000000000" pitchFamily="2" charset="0"/>
              </a:rPr>
              <a:t>‘সুফিয়া কামালের’ দুটি পুরস্কারের নাম লিখ।  </a:t>
            </a:r>
          </a:p>
        </p:txBody>
      </p:sp>
    </p:spTree>
    <p:extLst>
      <p:ext uri="{BB962C8B-B14F-4D97-AF65-F5344CB8AC3E}">
        <p14:creationId xmlns:p14="http://schemas.microsoft.com/office/powerpoint/2010/main" val="20026146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55092" y="887103"/>
            <a:ext cx="5090613" cy="955343"/>
          </a:xfrm>
          <a:prstGeom prst="ellipse">
            <a:avLst/>
          </a:prstGeom>
          <a:no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আদর্শ </a:t>
            </a:r>
            <a:r>
              <a:rPr lang="bn-IN"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পাঠ  </a:t>
            </a:r>
            <a:endParaRPr lang="en-US"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92" y="2599152"/>
            <a:ext cx="4829409" cy="3010077"/>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8" name="Group 7"/>
          <p:cNvGrpSpPr/>
          <p:nvPr/>
        </p:nvGrpSpPr>
        <p:grpSpPr>
          <a:xfrm>
            <a:off x="6028495" y="777922"/>
            <a:ext cx="181968" cy="5412328"/>
            <a:chOff x="6109646" y="1733827"/>
            <a:chExt cx="162749" cy="4921027"/>
          </a:xfrm>
          <a:solidFill>
            <a:srgbClr val="002060"/>
          </a:solidFill>
        </p:grpSpPr>
        <p:grpSp>
          <p:nvGrpSpPr>
            <p:cNvPr id="9" name="Group 8"/>
            <p:cNvGrpSpPr/>
            <p:nvPr/>
          </p:nvGrpSpPr>
          <p:grpSpPr>
            <a:xfrm>
              <a:off x="6109646" y="1733827"/>
              <a:ext cx="152249" cy="4851367"/>
              <a:chOff x="5780586" y="1458737"/>
              <a:chExt cx="195003" cy="5285842"/>
            </a:xfrm>
            <a:grpFill/>
          </p:grpSpPr>
          <p:cxnSp>
            <p:nvCxnSpPr>
              <p:cNvPr id="12" name="Straight Connector 11"/>
              <p:cNvCxnSpPr/>
              <p:nvPr/>
            </p:nvCxnSpPr>
            <p:spPr>
              <a:xfrm>
                <a:off x="5874911" y="1458737"/>
                <a:ext cx="0" cy="5285842"/>
              </a:xfrm>
              <a:prstGeom prst="line">
                <a:avLst/>
              </a:prstGeom>
              <a:grpFill/>
              <a:ln w="381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5780586" y="2277009"/>
                <a:ext cx="0" cy="3731949"/>
              </a:xfrm>
              <a:prstGeom prst="line">
                <a:avLst/>
              </a:prstGeom>
              <a:grpFill/>
              <a:ln w="28575">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p:nvPr/>
            </p:nvCxnSpPr>
            <p:spPr>
              <a:xfrm>
                <a:off x="5975589" y="2250309"/>
                <a:ext cx="0" cy="3731949"/>
              </a:xfrm>
              <a:prstGeom prst="line">
                <a:avLst/>
              </a:prstGeom>
              <a:grpFill/>
              <a:ln w="28575">
                <a:solidFill>
                  <a:schemeClr val="tx1"/>
                </a:solidFill>
              </a:ln>
            </p:spPr>
            <p:style>
              <a:lnRef idx="2">
                <a:schemeClr val="accent6"/>
              </a:lnRef>
              <a:fillRef idx="0">
                <a:schemeClr val="accent6"/>
              </a:fillRef>
              <a:effectRef idx="1">
                <a:schemeClr val="accent6"/>
              </a:effectRef>
              <a:fontRef idx="minor">
                <a:schemeClr val="tx1"/>
              </a:fontRef>
            </p:style>
          </p:cxnSp>
        </p:grpSp>
        <p:sp>
          <p:nvSpPr>
            <p:cNvPr id="10" name="Oval 9"/>
            <p:cNvSpPr/>
            <p:nvPr/>
          </p:nvSpPr>
          <p:spPr>
            <a:xfrm>
              <a:off x="6120146" y="1733827"/>
              <a:ext cx="152249" cy="125895"/>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u="sng" dirty="0">
                <a:solidFill>
                  <a:srgbClr val="7030A0"/>
                </a:solidFill>
                <a:latin typeface="NikoshBAN" panose="02000000000000000000" pitchFamily="2" charset="0"/>
                <a:cs typeface="NikoshBAN" panose="02000000000000000000" pitchFamily="2" charset="0"/>
              </a:endParaRPr>
            </a:p>
          </p:txBody>
        </p:sp>
        <p:sp>
          <p:nvSpPr>
            <p:cNvPr id="11" name="Oval 10"/>
            <p:cNvSpPr/>
            <p:nvPr/>
          </p:nvSpPr>
          <p:spPr>
            <a:xfrm>
              <a:off x="6117673" y="6528959"/>
              <a:ext cx="152249" cy="125895"/>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u="sng" dirty="0">
                <a:solidFill>
                  <a:srgbClr val="7030A0"/>
                </a:solidFill>
                <a:latin typeface="NikoshBAN" panose="02000000000000000000" pitchFamily="2" charset="0"/>
                <a:cs typeface="NikoshBAN" panose="02000000000000000000" pitchFamily="2" charset="0"/>
              </a:endParaRPr>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946" y="2599151"/>
            <a:ext cx="5103067" cy="3010077"/>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Oval 15"/>
          <p:cNvSpPr/>
          <p:nvPr/>
        </p:nvSpPr>
        <p:spPr>
          <a:xfrm>
            <a:off x="6780030" y="902488"/>
            <a:ext cx="3536565" cy="698558"/>
          </a:xfrm>
          <a:prstGeom prst="ellipse">
            <a:avLst/>
          </a:prstGeom>
          <a:no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সরব পাঠ  </a:t>
            </a:r>
            <a:endParaRPr lang="en-US"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0865831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47672" y="356166"/>
            <a:ext cx="7908612" cy="729209"/>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আজকের পাঠের নতুন শব্দের অর্থ জেনে নেই </a:t>
            </a:r>
            <a:endParaRPr lang="en-US" sz="4000" b="1" dirty="0">
              <a:solidFill>
                <a:schemeClr val="tx1"/>
              </a:solidFill>
              <a:latin typeface="NikoshBAN" panose="02000000000000000000" pitchFamily="2" charset="0"/>
              <a:cs typeface="NikoshBAN" panose="02000000000000000000" pitchFamily="2" charset="0"/>
            </a:endParaRPr>
          </a:p>
        </p:txBody>
      </p:sp>
      <p:sp>
        <p:nvSpPr>
          <p:cNvPr id="9" name="Rounded Rectangle 8"/>
          <p:cNvSpPr/>
          <p:nvPr/>
        </p:nvSpPr>
        <p:spPr>
          <a:xfrm>
            <a:off x="1021733" y="2162229"/>
            <a:ext cx="2095687" cy="817423"/>
          </a:xfrm>
          <a:prstGeom prst="roundRect">
            <a:avLst/>
          </a:prstGeom>
          <a:blipFill>
            <a:blip r:embed="rId2"/>
            <a:tile tx="0" ty="0" sx="100000" sy="100000" flip="none" algn="tl"/>
          </a:blip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bn-IN" sz="7200"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প্রসারিত</a:t>
            </a:r>
            <a:endParaRPr lang="en-US" sz="4000" b="1" dirty="0">
              <a:latin typeface="NikoshBAN" panose="02000000000000000000" pitchFamily="2" charset="0"/>
              <a:cs typeface="NikoshBAN" panose="02000000000000000000" pitchFamily="2" charset="0"/>
            </a:endParaRPr>
          </a:p>
        </p:txBody>
      </p:sp>
      <p:sp>
        <p:nvSpPr>
          <p:cNvPr id="10" name="Rounded Rectangle 9"/>
          <p:cNvSpPr/>
          <p:nvPr/>
        </p:nvSpPr>
        <p:spPr>
          <a:xfrm>
            <a:off x="8136459" y="1982687"/>
            <a:ext cx="2445533" cy="1087975"/>
          </a:xfrm>
          <a:prstGeom prst="roundRect">
            <a:avLst/>
          </a:prstGeom>
          <a:blipFill>
            <a:blip r:embed="rId3"/>
            <a:tile tx="0" ty="0" sx="100000" sy="100000" flip="none" algn="tl"/>
          </a:blip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err="1">
                <a:latin typeface="NikoshBAN" panose="02000000000000000000" pitchFamily="2" charset="0"/>
                <a:cs typeface="NikoshBAN" panose="02000000000000000000" pitchFamily="2" charset="0"/>
              </a:rPr>
              <a:t>বিস্তার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লাভ</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এমন</a:t>
            </a:r>
            <a:r>
              <a:rPr lang="en-US" sz="3600" dirty="0">
                <a:latin typeface="NikoshBAN" panose="02000000000000000000" pitchFamily="2" charset="0"/>
                <a:cs typeface="NikoshBAN" panose="02000000000000000000" pitchFamily="2" charset="0"/>
              </a:rPr>
              <a:t>।</a:t>
            </a:r>
          </a:p>
        </p:txBody>
      </p:sp>
      <p:sp>
        <p:nvSpPr>
          <p:cNvPr id="13" name="Rounded Rectangle 12"/>
          <p:cNvSpPr/>
          <p:nvPr/>
        </p:nvSpPr>
        <p:spPr>
          <a:xfrm>
            <a:off x="967701" y="4770039"/>
            <a:ext cx="2217592" cy="817423"/>
          </a:xfrm>
          <a:prstGeom prst="roundRect">
            <a:avLst/>
          </a:prstGeom>
          <a:blipFill>
            <a:blip r:embed="rId4"/>
            <a:tile tx="0" ty="0" sx="100000" sy="100000" flip="none" algn="tl"/>
          </a:blip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54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দীপ্তিমান</a:t>
            </a:r>
            <a:endParaRPr lang="en-US" sz="4000" dirty="0">
              <a:latin typeface="NikoshBAN" panose="02000000000000000000" pitchFamily="2" charset="0"/>
              <a:cs typeface="NikoshBAN" panose="02000000000000000000" pitchFamily="2" charset="0"/>
            </a:endParaRPr>
          </a:p>
        </p:txBody>
      </p:sp>
      <p:sp>
        <p:nvSpPr>
          <p:cNvPr id="14" name="Rounded Rectangle 13"/>
          <p:cNvSpPr/>
          <p:nvPr/>
        </p:nvSpPr>
        <p:spPr>
          <a:xfrm>
            <a:off x="8136459" y="4631189"/>
            <a:ext cx="2445534" cy="956273"/>
          </a:xfrm>
          <a:prstGeom prst="roundRect">
            <a:avLst/>
          </a:prstGeom>
          <a:blipFill>
            <a:blip r:embed="rId5"/>
            <a:tile tx="0" ty="0" sx="100000" sy="100000" flip="none" algn="tl"/>
          </a:blip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000" dirty="0">
                <a:latin typeface="NikoshBAN" panose="02000000000000000000" pitchFamily="2" charset="0"/>
                <a:cs typeface="NikoshBAN" panose="02000000000000000000" pitchFamily="2" charset="0"/>
              </a:rPr>
              <a:t>উজ্জ্বল</a:t>
            </a:r>
            <a:endParaRPr lang="en-US" sz="40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9989" y="1415441"/>
            <a:ext cx="3321423" cy="21419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9989" y="3993776"/>
            <a:ext cx="3321424" cy="21314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560487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574</Words>
  <Application>Microsoft Office PowerPoint</Application>
  <PresentationFormat>Widescreen</PresentationFormat>
  <Paragraphs>120</Paragraphs>
  <Slides>22</Slides>
  <Notes>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宋体</vt:lpstr>
      <vt:lpstr>Arial</vt:lpstr>
      <vt:lpstr>Calibri</vt:lpstr>
      <vt:lpstr>Calibri Light</vt:lpstr>
      <vt:lpstr>NikoshBAN</vt:lpstr>
      <vt:lpstr>Times New Roman</vt:lpstr>
      <vt:lpstr>Tw Cen MT</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 City</dc:creator>
  <cp:lastModifiedBy>Shorif Molla</cp:lastModifiedBy>
  <cp:revision>206</cp:revision>
  <dcterms:created xsi:type="dcterms:W3CDTF">2020-05-21T11:16:38Z</dcterms:created>
  <dcterms:modified xsi:type="dcterms:W3CDTF">2020-08-02T13:31:52Z</dcterms:modified>
</cp:coreProperties>
</file>