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56" r:id="rId2"/>
    <p:sldId id="265" r:id="rId3"/>
    <p:sldId id="279" r:id="rId4"/>
    <p:sldId id="266" r:id="rId5"/>
    <p:sldId id="268" r:id="rId6"/>
    <p:sldId id="258" r:id="rId7"/>
    <p:sldId id="283" r:id="rId8"/>
    <p:sldId id="267" r:id="rId9"/>
    <p:sldId id="259" r:id="rId10"/>
    <p:sldId id="260" r:id="rId11"/>
    <p:sldId id="280" r:id="rId12"/>
    <p:sldId id="269" r:id="rId13"/>
    <p:sldId id="272" r:id="rId14"/>
    <p:sldId id="257" r:id="rId15"/>
    <p:sldId id="275" r:id="rId16"/>
    <p:sldId id="273" r:id="rId17"/>
    <p:sldId id="274" r:id="rId18"/>
    <p:sldId id="276" r:id="rId19"/>
    <p:sldId id="282" r:id="rId20"/>
    <p:sldId id="261" r:id="rId21"/>
    <p:sldId id="281" r:id="rId22"/>
    <p:sldId id="278" r:id="rId23"/>
    <p:sldId id="262" r:id="rId24"/>
    <p:sldId id="263" r:id="rId25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6" y="67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47AA-C58E-43A3-92A9-4A72D1C858E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933D0-6BB5-4F29-BC4B-82D05618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6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6694" y="243841"/>
            <a:ext cx="1099185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606" y="882376"/>
            <a:ext cx="934402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75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2684" y="3869635"/>
            <a:ext cx="8219869" cy="1388165"/>
          </a:xfrm>
        </p:spPr>
        <p:txBody>
          <a:bodyPr>
            <a:normAutofit/>
          </a:bodyPr>
          <a:lstStyle>
            <a:lvl1pPr marL="0" indent="0" algn="ctr">
              <a:buNone/>
              <a:defRPr sz="2063">
                <a:solidFill>
                  <a:srgbClr val="FFFFFF"/>
                </a:solidFill>
              </a:defRPr>
            </a:lvl1pPr>
            <a:lvl2pPr marL="428625" indent="0" algn="ctr">
              <a:buNone/>
              <a:defRPr sz="2063"/>
            </a:lvl2pPr>
            <a:lvl3pPr marL="857250" indent="0" algn="ctr">
              <a:buNone/>
              <a:defRPr sz="2063"/>
            </a:lvl3pPr>
            <a:lvl4pPr marL="1285875" indent="0" algn="ctr">
              <a:buNone/>
              <a:defRPr sz="1875"/>
            </a:lvl4pPr>
            <a:lvl5pPr marL="1714500" indent="0" algn="ctr">
              <a:buNone/>
              <a:defRPr sz="1875"/>
            </a:lvl5pPr>
            <a:lvl6pPr marL="2143125" indent="0" algn="ctr">
              <a:buNone/>
              <a:defRPr sz="1875"/>
            </a:lvl6pPr>
            <a:lvl7pPr marL="2571750" indent="0" algn="ctr">
              <a:buNone/>
              <a:defRPr sz="1875"/>
            </a:lvl7pPr>
            <a:lvl8pPr marL="3000375" indent="0" algn="ctr">
              <a:buNone/>
              <a:defRPr sz="1875"/>
            </a:lvl8pPr>
            <a:lvl9pPr marL="3429000" indent="0" algn="ctr">
              <a:buNone/>
              <a:defRPr sz="18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54994" y="3733800"/>
            <a:ext cx="77152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81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762000"/>
            <a:ext cx="2178844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63" y="762000"/>
            <a:ext cx="6965156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2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41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43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32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8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73" y="1173575"/>
            <a:ext cx="934402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75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057" y="4154520"/>
            <a:ext cx="8221028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063">
                <a:solidFill>
                  <a:schemeClr val="accent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57375" y="4020408"/>
            <a:ext cx="77152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5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63" y="2057399"/>
            <a:ext cx="4457700" cy="402336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5886" y="2057400"/>
            <a:ext cx="4457700" cy="402336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63" y="2001511"/>
            <a:ext cx="445770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563" y="2721483"/>
            <a:ext cx="4457700" cy="338328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7350" y="1999032"/>
            <a:ext cx="445770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7350" y="2719322"/>
            <a:ext cx="4457700" cy="338328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9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8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0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1097280"/>
            <a:ext cx="368617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9" y="1097280"/>
            <a:ext cx="4886325" cy="466344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63" y="2834640"/>
            <a:ext cx="3686175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594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6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1097280"/>
            <a:ext cx="368617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74920" y="1069847"/>
            <a:ext cx="571785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625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63" y="2834640"/>
            <a:ext cx="3686175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594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9EB0-B031-45B6-8C61-278615FC22C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233C-3AE5-4757-A1A8-66943D5C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0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6694" y="243841"/>
            <a:ext cx="1099185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563" y="609600"/>
            <a:ext cx="925830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63" y="2057400"/>
            <a:ext cx="925581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1559" y="6223829"/>
            <a:ext cx="2183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2326" y="6223829"/>
            <a:ext cx="4422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435" y="6223829"/>
            <a:ext cx="159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73" r:id="rId14"/>
    <p:sldLayoutId id="2147483674" r:id="rId15"/>
    <p:sldLayoutId id="2147483675" r:id="rId16"/>
    <p:sldLayoutId id="2147483676" r:id="rId17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4313" indent="-171450" algn="l" defTabSz="857250" rtl="0" eaLnBrk="1" latinLnBrk="0" hangingPunct="1">
        <a:lnSpc>
          <a:spcPct val="90000"/>
        </a:lnSpc>
        <a:spcBef>
          <a:spcPts val="1313"/>
        </a:spcBef>
        <a:buClr>
          <a:schemeClr val="accent1"/>
        </a:buClr>
        <a:buSzPct val="80000"/>
        <a:buFont typeface="Corbel" pitchFamily="34" charset="0"/>
        <a:buChar char="•"/>
        <a:defRPr sz="2063" kern="1200">
          <a:solidFill>
            <a:schemeClr val="accent1"/>
          </a:solidFill>
          <a:latin typeface="+mn-lt"/>
          <a:ea typeface="+mn-ea"/>
          <a:cs typeface="+mn-cs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875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688" kern="1200">
          <a:solidFill>
            <a:schemeClr val="accent1"/>
          </a:solidFill>
          <a:latin typeface="+mn-lt"/>
          <a:ea typeface="+mn-ea"/>
          <a:cs typeface="+mn-cs"/>
        </a:defRPr>
      </a:lvl3pPr>
      <a:lvl4pPr marL="942975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00150" indent="-171450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0000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78125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6250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3750" indent="-214313" algn="l" defTabSz="857250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29" y="597783"/>
            <a:ext cx="6838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ক্লাসে স্বাগত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DA97B6-061D-4BCB-B2C7-AD172E446790}"/>
              </a:ext>
            </a:extLst>
          </p:cNvPr>
          <p:cNvSpPr txBox="1"/>
          <p:nvPr/>
        </p:nvSpPr>
        <p:spPr>
          <a:xfrm>
            <a:off x="594804" y="1695635"/>
            <a:ext cx="6258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পাঠশালা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2527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9600" y="447767"/>
            <a:ext cx="4753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কী দেখতে পাচ্ছ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2846" y="5365315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ঝর্ণা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2824" y="5249405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সমুদ্র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5318" y="5877632"/>
            <a:ext cx="5173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প্রাকৃতিক পানির উৎস 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 train crossing a bridge over a river&#10;&#10;Description automatically generated">
            <a:extLst>
              <a:ext uri="{FF2B5EF4-FFF2-40B4-BE49-F238E27FC236}">
                <a16:creationId xmlns:a16="http://schemas.microsoft.com/office/drawing/2014/main" id="{5D11A3BD-945A-4A58-8237-D744BE680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4" y="1313637"/>
            <a:ext cx="5007006" cy="3381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body of water next to the ocean&#10;&#10;Description automatically generated">
            <a:extLst>
              <a:ext uri="{FF2B5EF4-FFF2-40B4-BE49-F238E27FC236}">
                <a16:creationId xmlns:a16="http://schemas.microsoft.com/office/drawing/2014/main" id="{3E5A1FF1-8DF9-4432-B88D-744FAFCC1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24" y="1278466"/>
            <a:ext cx="4753224" cy="3451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1755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4E2EFE-23EF-4368-A1DA-06AE1F77670C}"/>
              </a:ext>
            </a:extLst>
          </p:cNvPr>
          <p:cNvSpPr txBox="1"/>
          <p:nvPr/>
        </p:nvSpPr>
        <p:spPr>
          <a:xfrm>
            <a:off x="611139" y="5715262"/>
            <a:ext cx="1014613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উৎসগুলো প্রাকৃতিক ভাবে তৈরি হয়েছে সেগুলোকে পানির প্রাকৃতিক উৎস বলে।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390438-56F3-4B9E-B80C-29636C172F93}"/>
              </a:ext>
            </a:extLst>
          </p:cNvPr>
          <p:cNvGrpSpPr/>
          <p:nvPr/>
        </p:nvGrpSpPr>
        <p:grpSpPr>
          <a:xfrm>
            <a:off x="989892" y="557963"/>
            <a:ext cx="9227853" cy="4963948"/>
            <a:chOff x="989892" y="557963"/>
            <a:chExt cx="9227853" cy="4963948"/>
          </a:xfrm>
        </p:grpSpPr>
        <p:pic>
          <p:nvPicPr>
            <p:cNvPr id="4" name="Picture 3" descr="A train crossing a bridge over a river&#10;&#10;Description automatically generated">
              <a:extLst>
                <a:ext uri="{FF2B5EF4-FFF2-40B4-BE49-F238E27FC236}">
                  <a16:creationId xmlns:a16="http://schemas.microsoft.com/office/drawing/2014/main" id="{7A436799-B9BE-4723-9FE3-FFB62E954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3" y="3004001"/>
              <a:ext cx="4585895" cy="25179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A body of water next to the ocean&#10;&#10;Description automatically generated">
              <a:extLst>
                <a:ext uri="{FF2B5EF4-FFF2-40B4-BE49-F238E27FC236}">
                  <a16:creationId xmlns:a16="http://schemas.microsoft.com/office/drawing/2014/main" id="{EA05FC56-1DB2-415E-A774-061593193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441" y="3376439"/>
              <a:ext cx="4411992" cy="21454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A body of water surrounded by trees&#10;&#10;Description automatically generated">
              <a:extLst>
                <a:ext uri="{FF2B5EF4-FFF2-40B4-BE49-F238E27FC236}">
                  <a16:creationId xmlns:a16="http://schemas.microsoft.com/office/drawing/2014/main" id="{01DD1B2A-B5C4-4D8F-8E39-D3414F99F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851" y="557963"/>
              <a:ext cx="4585894" cy="26385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 descr="A picture containing grass&#10;&#10;Description automatically generated">
              <a:extLst>
                <a:ext uri="{FF2B5EF4-FFF2-40B4-BE49-F238E27FC236}">
                  <a16:creationId xmlns:a16="http://schemas.microsoft.com/office/drawing/2014/main" id="{6BF8E9C5-F3E4-4136-90C5-B2AAFA82A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2" y="618600"/>
              <a:ext cx="4585895" cy="23547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172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798" y="4517321"/>
            <a:ext cx="179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টিপকল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3006" y="5014361"/>
            <a:ext cx="6429375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মানুষের তৈরি পানির উৎস 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5368" y="4455646"/>
            <a:ext cx="134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নলকূপ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7775" y="4522271"/>
            <a:ext cx="121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কূপ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   </a:t>
            </a:r>
            <a:endParaRPr lang="en-US" sz="262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2892" y="4445151"/>
            <a:ext cx="121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</a:t>
            </a:r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7727" y="771160"/>
            <a:ext cx="3600048" cy="627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7727" y="371704"/>
            <a:ext cx="598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বল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picture containing grass, outdoor, sitting, side&#10;&#10;Description automatically generated">
            <a:extLst>
              <a:ext uri="{FF2B5EF4-FFF2-40B4-BE49-F238E27FC236}">
                <a16:creationId xmlns:a16="http://schemas.microsoft.com/office/drawing/2014/main" id="{B55FE9C7-37D0-49D4-AEAC-222FBD59E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9" y="1399005"/>
            <a:ext cx="4493519" cy="294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table, food, sitting, front&#10;&#10;Description automatically generated">
            <a:extLst>
              <a:ext uri="{FF2B5EF4-FFF2-40B4-BE49-F238E27FC236}">
                <a16:creationId xmlns:a16="http://schemas.microsoft.com/office/drawing/2014/main" id="{99859E14-6D0A-4D2F-9BB9-DF4313D1D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7" y="1283765"/>
            <a:ext cx="4869004" cy="3086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lose up of a bowl&#10;&#10;Description automatically generated">
            <a:extLst>
              <a:ext uri="{FF2B5EF4-FFF2-40B4-BE49-F238E27FC236}">
                <a16:creationId xmlns:a16="http://schemas.microsoft.com/office/drawing/2014/main" id="{985CE959-105F-48E7-B6D6-EEA3401C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52002"/>
            <a:ext cx="4344880" cy="260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1F1B9719-C2DE-430B-B4E4-A2B7D1D03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58887"/>
            <a:ext cx="4958635" cy="3136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62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24" grpId="0"/>
      <p:bldP spid="25" grpId="0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09" y="5912231"/>
            <a:ext cx="1017833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উৎসগুলো মানুষের দ্বারা তৈরি হয়েছে সেগুলোকে মানুষের তৈরি পানির উৎস বলে।</a:t>
            </a:r>
            <a:endParaRPr lang="en-US" sz="3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0948" y="5363446"/>
            <a:ext cx="134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নলকূপ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6619" y="887093"/>
            <a:ext cx="3600048" cy="627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8614" y="5361011"/>
            <a:ext cx="1352282" cy="619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দীঘি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801" y="302888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grass, outdoor, sitting, side&#10;&#10;Description automatically generated">
            <a:extLst>
              <a:ext uri="{FF2B5EF4-FFF2-40B4-BE49-F238E27FC236}">
                <a16:creationId xmlns:a16="http://schemas.microsoft.com/office/drawing/2014/main" id="{0344F612-F738-488D-9AA6-E90B1611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5" y="3400280"/>
            <a:ext cx="4053718" cy="1847850"/>
          </a:xfrm>
          <a:prstGeom prst="rect">
            <a:avLst/>
          </a:prstGeom>
        </p:spPr>
      </p:pic>
      <p:pic>
        <p:nvPicPr>
          <p:cNvPr id="12" name="Picture 11" descr="A picture containing outdoor, grass, fence, person&#10;&#10;Description automatically generated">
            <a:extLst>
              <a:ext uri="{FF2B5EF4-FFF2-40B4-BE49-F238E27FC236}">
                <a16:creationId xmlns:a16="http://schemas.microsoft.com/office/drawing/2014/main" id="{FB255D9C-4C40-43D2-BEC2-263233822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5" y="1674875"/>
            <a:ext cx="4053718" cy="1827705"/>
          </a:xfrm>
          <a:prstGeom prst="rect">
            <a:avLst/>
          </a:prstGeom>
        </p:spPr>
      </p:pic>
      <p:pic>
        <p:nvPicPr>
          <p:cNvPr id="14" name="Picture 13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0ACCA1C7-BFB7-413A-A105-C965191C1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66" y="1674875"/>
            <a:ext cx="4772213" cy="35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4299" y="763047"/>
            <a:ext cx="26917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2881" y="2920738"/>
            <a:ext cx="6131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 বিভিন্ন উৎসের নাম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614893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5175" y="1462817"/>
            <a:ext cx="763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(১) নিচের ছকের মতো খাতায় একটি ছক তৈরি করি।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5627" y="362590"/>
            <a:ext cx="2691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6B1DE2-3BC4-4C57-9677-DD4166F4C8F5}"/>
              </a:ext>
            </a:extLst>
          </p:cNvPr>
          <p:cNvGrpSpPr/>
          <p:nvPr/>
        </p:nvGrpSpPr>
        <p:grpSpPr>
          <a:xfrm>
            <a:off x="967666" y="2586045"/>
            <a:ext cx="9152878" cy="3077908"/>
            <a:chOff x="967666" y="2586045"/>
            <a:chExt cx="9152878" cy="3077908"/>
          </a:xfrm>
        </p:grpSpPr>
        <p:grpSp>
          <p:nvGrpSpPr>
            <p:cNvPr id="5" name="Group 4"/>
            <p:cNvGrpSpPr/>
            <p:nvPr/>
          </p:nvGrpSpPr>
          <p:grpSpPr>
            <a:xfrm>
              <a:off x="967666" y="2586045"/>
              <a:ext cx="9152878" cy="3077908"/>
              <a:chOff x="1143000" y="3086100"/>
              <a:chExt cx="7086600" cy="2209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895600" y="3086100"/>
                <a:ext cx="5334000" cy="533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95600" y="3619500"/>
                <a:ext cx="5334000" cy="838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95600" y="4457700"/>
                <a:ext cx="5334000" cy="838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3086100"/>
                <a:ext cx="1676400" cy="533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19200" y="3619500"/>
                <a:ext cx="1676400" cy="838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19200" y="4457700"/>
                <a:ext cx="1676400" cy="838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43000" y="3782080"/>
                <a:ext cx="1752600" cy="52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625" dirty="0">
                    <a:latin typeface="NikoshBAN" pitchFamily="2" charset="0"/>
                    <a:cs typeface="NikoshBAN" pitchFamily="2" charset="0"/>
                  </a:rPr>
                  <a:t>উদ্ভিদ  </a:t>
                </a:r>
                <a:endParaRPr lang="en-US" sz="2625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19201" y="4620280"/>
                <a:ext cx="1752600" cy="52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625" dirty="0">
                    <a:latin typeface="NikoshBAN" pitchFamily="2" charset="0"/>
                    <a:cs typeface="NikoshBAN" pitchFamily="2" charset="0"/>
                  </a:rPr>
                  <a:t>প্রাণী   </a:t>
                </a:r>
                <a:endParaRPr lang="en-US" sz="2625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95600" y="3096280"/>
                <a:ext cx="5334000" cy="52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625" dirty="0">
                    <a:latin typeface="NikoshBAN" pitchFamily="2" charset="0"/>
                    <a:cs typeface="NikoshBAN" pitchFamily="2" charset="0"/>
                  </a:rPr>
                  <a:t>কীভাবে পানি ব্যবহার করে   </a:t>
                </a:r>
                <a:endParaRPr lang="en-US" sz="2625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2E08E6-52AE-4AEB-8198-D49F24C97F7F}"/>
                </a:ext>
              </a:extLst>
            </p:cNvPr>
            <p:cNvSpPr txBox="1"/>
            <p:nvPr/>
          </p:nvSpPr>
          <p:spPr>
            <a:xfrm>
              <a:off x="3346882" y="3429000"/>
              <a:ext cx="63564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 তৈরি,মাটি থেকে পুষ্টি উপাদান সংগ্রহ ও দেহের বিভিন্ন অংশে পরিবহন ইত্যাদি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CFC427-A230-439D-B62D-6D9346E27420}"/>
                </a:ext>
              </a:extLst>
            </p:cNvPr>
            <p:cNvSpPr txBox="1"/>
            <p:nvPr/>
          </p:nvSpPr>
          <p:spPr>
            <a:xfrm>
              <a:off x="3499018" y="4496470"/>
              <a:ext cx="63537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 পরিপাক, দেহের বিভিন্ন অংশে পরিবহন ও শোষণ  ইত্যাদি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2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4" y="1519445"/>
            <a:ext cx="6365289" cy="1077218"/>
          </a:xfrm>
          <a:prstGeom prst="wedgeRectCallout">
            <a:avLst>
              <a:gd name="adj1" fmla="val -15168"/>
              <a:gd name="adj2" fmla="val 49837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প্রাণী পানি পান করে কিন্তু উদ্ভিদ পানি পান করেনা। তাহলে উদ্ভিদ কীভাবে পানি ব্যবহার করে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725" y="4636541"/>
            <a:ext cx="7457454" cy="1200329"/>
          </a:xfrm>
          <a:prstGeom prst="wedgeRectCallout">
            <a:avLst>
              <a:gd name="adj1" fmla="val 16424"/>
              <a:gd name="adj2" fmla="val -52262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তোমার কি মনে আছে,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প্রাণী শুধু পান করার জন্য নয়,অন্যান্য কাজেও পানি ব্যবহার করে ?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1876" y="805257"/>
            <a:ext cx="3600048" cy="627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211" y="667187"/>
            <a:ext cx="331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ভেবে দেখি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E99FB33C-7E2E-4AF8-94CC-1DEF63F77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9" y="718699"/>
            <a:ext cx="4024312" cy="267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639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614" y="5408958"/>
            <a:ext cx="8860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উদ্ভিদ দেহের প্রায় ৯০ ভাগ পানি । উদ্ভিদ খাদ্য তৈরিতে পানি ব্যবহার করে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2122" y="1427241"/>
            <a:ext cx="3786188" cy="3857625"/>
            <a:chOff x="2590800" y="495300"/>
            <a:chExt cx="4038600" cy="4114800"/>
          </a:xfrm>
        </p:grpSpPr>
        <p:pic>
          <p:nvPicPr>
            <p:cNvPr id="4" name="Picture 3" descr="photo19_0.jpg"/>
            <p:cNvPicPr>
              <a:picLocks noChangeAspect="1"/>
            </p:cNvPicPr>
            <p:nvPr/>
          </p:nvPicPr>
          <p:blipFill>
            <a:blip r:embed="rId2">
              <a:lum contrast="40000"/>
            </a:blip>
            <a:stretch>
              <a:fillRect/>
            </a:stretch>
          </p:blipFill>
          <p:spPr>
            <a:xfrm>
              <a:off x="2590800" y="495300"/>
              <a:ext cx="4034118" cy="41148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5562600" y="495300"/>
              <a:ext cx="1066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" name="Pentagon 5"/>
            <p:cNvSpPr/>
            <p:nvPr/>
          </p:nvSpPr>
          <p:spPr>
            <a:xfrm>
              <a:off x="3505200" y="2019300"/>
              <a:ext cx="978408" cy="15240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41247" y="4508597"/>
            <a:ext cx="1143000" cy="646331"/>
          </a:xfrm>
          <a:prstGeom prst="wedgeRectCallout">
            <a:avLst>
              <a:gd name="adj1" fmla="val -223106"/>
              <a:gd name="adj2" fmla="val -93728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973" y="3812932"/>
            <a:ext cx="2256218" cy="1200329"/>
          </a:xfrm>
          <a:prstGeom prst="wedgeRectCallout">
            <a:avLst>
              <a:gd name="adj1" fmla="val 192025"/>
              <a:gd name="adj2" fmla="val -195460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 ডাইঅক্সাইড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614" y="1638160"/>
            <a:ext cx="1539629" cy="646331"/>
          </a:xfrm>
          <a:prstGeom prst="wedgeRectCallout">
            <a:avLst>
              <a:gd name="adj1" fmla="val 218940"/>
              <a:gd name="adj2" fmla="val 54556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সূর্যালোক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6747" y="2213053"/>
            <a:ext cx="642938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TextBox 10"/>
          <p:cNvSpPr txBox="1"/>
          <p:nvPr/>
        </p:nvSpPr>
        <p:spPr>
          <a:xfrm>
            <a:off x="8112684" y="1927303"/>
            <a:ext cx="1643064" cy="646331"/>
          </a:xfrm>
          <a:prstGeom prst="wedgeRectCallout">
            <a:avLst>
              <a:gd name="adj1" fmla="val -203788"/>
              <a:gd name="adj2" fmla="val 81036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bn-BD" sz="2625" dirty="0">
                <a:latin typeface="NikoshBAN" pitchFamily="2" charset="0"/>
                <a:cs typeface="NikoshBAN" pitchFamily="2" charset="0"/>
              </a:rPr>
              <a:t> </a:t>
            </a:r>
            <a:endParaRPr lang="en-US" sz="262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73082" y="718594"/>
            <a:ext cx="3600048" cy="627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7640" y="316546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মিলিয়ে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11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2"/>
          <a:stretch/>
        </p:blipFill>
        <p:spPr>
          <a:xfrm>
            <a:off x="6495783" y="1449266"/>
            <a:ext cx="4262100" cy="457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2734" y="2294443"/>
            <a:ext cx="5336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উদ্ভিদ খাদ্য তৈরিতে পানি ব্যবহার করে ।মাটি থেকে পুষ্টি উপাদান সংগ্রহ ও বিভিন্ন অংশে পরিবহনের জন্য উদ্ভিদের পানি প্রয়োজন।প্রচন্ড গরমে উদ্ভিদের দেহ শীতল করতে পানি প্রয়োজন।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1075" y="322979"/>
            <a:ext cx="418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দেখি</a:t>
            </a:r>
          </a:p>
        </p:txBody>
      </p:sp>
    </p:spTree>
    <p:extLst>
      <p:ext uri="{BB962C8B-B14F-4D97-AF65-F5344CB8AC3E}">
        <p14:creationId xmlns:p14="http://schemas.microsoft.com/office/powerpoint/2010/main" val="2116342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6693" y="243840"/>
            <a:ext cx="1099185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77F558-03D1-40F3-8297-F93B62607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92" y="891539"/>
            <a:ext cx="8341051" cy="5522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B84A74-58EF-4F08-A062-67959F4FC77F}"/>
              </a:ext>
            </a:extLst>
          </p:cNvPr>
          <p:cNvSpPr/>
          <p:nvPr/>
        </p:nvSpPr>
        <p:spPr>
          <a:xfrm>
            <a:off x="4250289" y="443654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মিলিয়ে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8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1743" y="4138433"/>
            <a:ext cx="4618252" cy="2083264"/>
          </a:xfrm>
          <a:prstGeom prst="rect">
            <a:avLst/>
          </a:prstGeom>
          <a:noFill/>
        </p:spPr>
        <p:txBody>
          <a:bodyPr wrap="none" lIns="85725" tIns="42863" rIns="85725" bIns="42863">
            <a:spAutoFit/>
          </a:bodyPr>
          <a:lstStyle/>
          <a:p>
            <a:r>
              <a:rPr lang="bn-IN" sz="3375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হাজেরা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bn-IN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সহকারি শিক্ষক 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রহিমদী</a:t>
            </a:r>
            <a:r>
              <a:rPr lang="bn-I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r>
              <a:rPr lang="bn-I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bn-IN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9079" y="3902299"/>
            <a:ext cx="48097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 </a:t>
            </a:r>
          </a:p>
          <a:p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 </a:t>
            </a:r>
          </a:p>
          <a:p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অধ্যায়ঃ৩(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জীবনের জন্য পানি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ও প্রাণীর জন্য পানি</a:t>
            </a:r>
            <a:endParaRPr lang="as-I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571" y="554182"/>
            <a:ext cx="2015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4" name="Picture 3" descr="A picture containing device, blue&#10;&#10;Description automatically generated">
            <a:extLst>
              <a:ext uri="{FF2B5EF4-FFF2-40B4-BE49-F238E27FC236}">
                <a16:creationId xmlns:a16="http://schemas.microsoft.com/office/drawing/2014/main" id="{C5EE535F-A0FC-4ECC-96E1-1734F6DF6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r="4582"/>
          <a:stretch/>
        </p:blipFill>
        <p:spPr>
          <a:xfrm>
            <a:off x="7653442" y="664492"/>
            <a:ext cx="2229468" cy="2949000"/>
          </a:xfrm>
          <a:prstGeom prst="rect">
            <a:avLst/>
          </a:prstGeom>
        </p:spPr>
      </p:pic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B819A06-73F5-4E33-99F7-44C8098F5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0" y="554182"/>
            <a:ext cx="2829796" cy="323503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103242F5-76E3-4E6A-99AB-5455F4F1F481}"/>
              </a:ext>
            </a:extLst>
          </p:cNvPr>
          <p:cNvSpPr/>
          <p:nvPr/>
        </p:nvSpPr>
        <p:spPr>
          <a:xfrm>
            <a:off x="5580219" y="1477512"/>
            <a:ext cx="358942" cy="474418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953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7621" y="270302"/>
            <a:ext cx="2717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5400" kern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kern="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400" kern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4513" y="2914846"/>
            <a:ext cx="8216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উদ্ভিদ ও প্রাণীর জীবনে পানির প্রয়োজনীয়তা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08E50DC4-D9F0-489D-83B1-06CEF0DA3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4" y="528019"/>
            <a:ext cx="2948495" cy="19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BD3AC37-0939-495D-9E6C-3DC05B2C0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6" y="2151529"/>
            <a:ext cx="3984676" cy="3880482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D73D2B-6438-4EA5-836A-BC6B78716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5" y="1084730"/>
            <a:ext cx="3379134" cy="5169082"/>
          </a:xfrm>
          <a:prstGeom prst="rect">
            <a:avLst/>
          </a:prstGeom>
        </p:spPr>
      </p:pic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E66073D1-8D69-4481-8245-B827164B8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78" y="1264024"/>
            <a:ext cx="3104386" cy="48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71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845" y="2370785"/>
            <a:ext cx="698433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পানির ৫ টি প্রাকৃতিক উৎসের নাম লেখ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4518" y="3458153"/>
            <a:ext cx="757237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(২) পানির ৩টি উৎসের নাম লেখ যা মানুষের তৈরি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8336" y="173384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F5A3D0-B7E0-4D80-801A-412DD43A7C17}"/>
              </a:ext>
            </a:extLst>
          </p:cNvPr>
          <p:cNvSpPr txBox="1"/>
          <p:nvPr/>
        </p:nvSpPr>
        <p:spPr>
          <a:xfrm>
            <a:off x="472616" y="4510368"/>
            <a:ext cx="8531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bn-BD" sz="1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(৩)</a:t>
            </a:r>
            <a:r>
              <a:rPr lang="bn-BD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ও প্রাণীর জীবনে পানির প্রয়োজনীয়তা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20433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2967" y="237014"/>
            <a:ext cx="352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1347" y="237014"/>
            <a:ext cx="2504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8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5486" y="3429000"/>
            <a:ext cx="7002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কেন পানি প্রয়োজন লিখে আনবে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picture containing table, water&#10;&#10;Description automatically generated">
            <a:extLst>
              <a:ext uri="{FF2B5EF4-FFF2-40B4-BE49-F238E27FC236}">
                <a16:creationId xmlns:a16="http://schemas.microsoft.com/office/drawing/2014/main" id="{9BE47E28-555E-4CE1-9BC3-9E17F64F8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4" y="371402"/>
            <a:ext cx="2986390" cy="2356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81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257" y="341049"/>
            <a:ext cx="2065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4582A-A862-40FA-B46E-C3533A3D279E}"/>
              </a:ext>
            </a:extLst>
          </p:cNvPr>
          <p:cNvSpPr txBox="1"/>
          <p:nvPr/>
        </p:nvSpPr>
        <p:spPr>
          <a:xfrm>
            <a:off x="5253318" y="134471"/>
            <a:ext cx="5853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 করো</a:t>
            </a:r>
          </a:p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থাকো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AF11E-61B6-4FC2-A9D0-497D5DDE33C8}"/>
              </a:ext>
            </a:extLst>
          </p:cNvPr>
          <p:cNvSpPr txBox="1"/>
          <p:nvPr/>
        </p:nvSpPr>
        <p:spPr>
          <a:xfrm>
            <a:off x="997526" y="535709"/>
            <a:ext cx="2908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2B2D1-E285-4AD9-AD2D-1B0F07989A3B}"/>
              </a:ext>
            </a:extLst>
          </p:cNvPr>
          <p:cNvSpPr txBox="1"/>
          <p:nvPr/>
        </p:nvSpPr>
        <p:spPr>
          <a:xfrm>
            <a:off x="2585925" y="2228295"/>
            <a:ext cx="576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 থেকে পানি পাই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21869-C81D-4C76-83BB-9985BC84D4F3}"/>
              </a:ext>
            </a:extLst>
          </p:cNvPr>
          <p:cNvSpPr txBox="1"/>
          <p:nvPr/>
        </p:nvSpPr>
        <p:spPr>
          <a:xfrm>
            <a:off x="2746768" y="3506322"/>
            <a:ext cx="4714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কেন আমাদের প্রয়োজন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container, glass&#10;&#10;Description automatically generated">
            <a:extLst>
              <a:ext uri="{FF2B5EF4-FFF2-40B4-BE49-F238E27FC236}">
                <a16:creationId xmlns:a16="http://schemas.microsoft.com/office/drawing/2014/main" id="{0535B492-AAE3-4CB5-AE44-BE8CBD92A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" r="10243"/>
          <a:stretch/>
        </p:blipFill>
        <p:spPr>
          <a:xfrm>
            <a:off x="8216551" y="313764"/>
            <a:ext cx="3056965" cy="45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69752" y="5577113"/>
            <a:ext cx="25587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9101" y="5639885"/>
            <a:ext cx="265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পানি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5811" y="430046"/>
            <a:ext cx="6749334" cy="579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 descr="A picture containing rain, fountain, street, standing&#10;&#10;Description automatically generated">
            <a:extLst>
              <a:ext uri="{FF2B5EF4-FFF2-40B4-BE49-F238E27FC236}">
                <a16:creationId xmlns:a16="http://schemas.microsoft.com/office/drawing/2014/main" id="{D6B7595A-4ADF-43B2-9C72-4DA30E3DF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1595718"/>
            <a:ext cx="4491317" cy="3881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erson riding a wave on top of a sandy beach&#10;&#10;Description automatically generated">
            <a:extLst>
              <a:ext uri="{FF2B5EF4-FFF2-40B4-BE49-F238E27FC236}">
                <a16:creationId xmlns:a16="http://schemas.microsoft.com/office/drawing/2014/main" id="{9EFEB38B-6EA6-49AF-AB0D-08AA9D29F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66" y="1595718"/>
            <a:ext cx="4349563" cy="372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5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0424" y="164265"/>
            <a:ext cx="5073505" cy="917560"/>
          </a:xfrm>
          <a:prstGeom prst="rect">
            <a:avLst/>
          </a:prstGeom>
          <a:noFill/>
        </p:spPr>
        <p:txBody>
          <a:bodyPr wrap="none" lIns="85725" tIns="42863" rIns="85725" bIns="42863">
            <a:spAutoFit/>
          </a:bodyPr>
          <a:lstStyle/>
          <a:p>
            <a:pPr algn="ctr"/>
            <a:r>
              <a:rPr lang="bn-IN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772" y="1229362"/>
            <a:ext cx="488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উদ্ভিদও প্রাণীর জন্য পানি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picture containing nature, water, outdoor, rock&#10;&#10;Description automatically generated">
            <a:extLst>
              <a:ext uri="{FF2B5EF4-FFF2-40B4-BE49-F238E27FC236}">
                <a16:creationId xmlns:a16="http://schemas.microsoft.com/office/drawing/2014/main" id="{3D1590AF-51A7-4A92-A9BF-6C6B1364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57" y="1145959"/>
            <a:ext cx="4298879" cy="5166063"/>
          </a:xfrm>
          <a:prstGeom prst="rect">
            <a:avLst/>
          </a:prstGeom>
        </p:spPr>
      </p:pic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BF90129B-54C7-4AE9-A3D5-5789C57AF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04" y="3018409"/>
            <a:ext cx="3147840" cy="24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900" y="536911"/>
            <a:ext cx="2129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014" y="2099153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41461" y="3343135"/>
            <a:ext cx="9637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3.1.1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ও প্রাণীর জীবনে পানির প্রয়োজনীয়তা ব্যাখ্যা করতে পারবে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24131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6B3531-298A-45C9-A9B0-E580E7716FE9}"/>
              </a:ext>
            </a:extLst>
          </p:cNvPr>
          <p:cNvGrpSpPr/>
          <p:nvPr/>
        </p:nvGrpSpPr>
        <p:grpSpPr>
          <a:xfrm>
            <a:off x="967666" y="2586045"/>
            <a:ext cx="9152878" cy="3077908"/>
            <a:chOff x="1143000" y="3086100"/>
            <a:chExt cx="7086600" cy="2209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B18C43-D5AB-4568-9589-4C1CB44B51E6}"/>
                </a:ext>
              </a:extLst>
            </p:cNvPr>
            <p:cNvSpPr/>
            <p:nvPr/>
          </p:nvSpPr>
          <p:spPr>
            <a:xfrm>
              <a:off x="2895600" y="3086100"/>
              <a:ext cx="5334000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52B708-8BC5-481D-AD5A-83DA79B49939}"/>
                </a:ext>
              </a:extLst>
            </p:cNvPr>
            <p:cNvSpPr/>
            <p:nvPr/>
          </p:nvSpPr>
          <p:spPr>
            <a:xfrm>
              <a:off x="2895600" y="3619500"/>
              <a:ext cx="5334000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E93CED-2A6D-412E-96A5-4C5264EEF878}"/>
                </a:ext>
              </a:extLst>
            </p:cNvPr>
            <p:cNvSpPr/>
            <p:nvPr/>
          </p:nvSpPr>
          <p:spPr>
            <a:xfrm>
              <a:off x="2895600" y="4457700"/>
              <a:ext cx="5334000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DA8A28-FA62-489F-A943-90DD6FAAFF37}"/>
                </a:ext>
              </a:extLst>
            </p:cNvPr>
            <p:cNvSpPr/>
            <p:nvPr/>
          </p:nvSpPr>
          <p:spPr>
            <a:xfrm>
              <a:off x="1219200" y="3086100"/>
              <a:ext cx="1676400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7BAEC-AE27-4FF5-BFA9-E68B51CFF7B2}"/>
                </a:ext>
              </a:extLst>
            </p:cNvPr>
            <p:cNvSpPr/>
            <p:nvPr/>
          </p:nvSpPr>
          <p:spPr>
            <a:xfrm>
              <a:off x="1219200" y="3619500"/>
              <a:ext cx="1676400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6C63DD-F881-446E-BB8F-D885EF485A36}"/>
                </a:ext>
              </a:extLst>
            </p:cNvPr>
            <p:cNvSpPr/>
            <p:nvPr/>
          </p:nvSpPr>
          <p:spPr>
            <a:xfrm>
              <a:off x="1219200" y="4457700"/>
              <a:ext cx="1676400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0D9F28-CAC4-47F4-8899-6D630EDD2F51}"/>
                </a:ext>
              </a:extLst>
            </p:cNvPr>
            <p:cNvSpPr txBox="1"/>
            <p:nvPr/>
          </p:nvSpPr>
          <p:spPr>
            <a:xfrm>
              <a:off x="1143000" y="3782080"/>
              <a:ext cx="1752600" cy="529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625" dirty="0">
                  <a:latin typeface="NikoshBAN" pitchFamily="2" charset="0"/>
                  <a:cs typeface="NikoshBAN" pitchFamily="2" charset="0"/>
                </a:rPr>
                <a:t>উদ্ভিদ  </a:t>
              </a:r>
              <a:endParaRPr lang="en-US" sz="2625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424357-0BD2-4DAB-BA35-1F7113C32CBA}"/>
                </a:ext>
              </a:extLst>
            </p:cNvPr>
            <p:cNvSpPr txBox="1"/>
            <p:nvPr/>
          </p:nvSpPr>
          <p:spPr>
            <a:xfrm>
              <a:off x="1219201" y="4620280"/>
              <a:ext cx="1752600" cy="529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625" dirty="0">
                  <a:latin typeface="NikoshBAN" pitchFamily="2" charset="0"/>
                  <a:cs typeface="NikoshBAN" pitchFamily="2" charset="0"/>
                </a:rPr>
                <a:t>প্রাণী   </a:t>
              </a:r>
              <a:endParaRPr lang="en-US" sz="2625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52CF0F-ACC9-4253-A3F2-B620A6CE7EAE}"/>
                </a:ext>
              </a:extLst>
            </p:cNvPr>
            <p:cNvSpPr txBox="1"/>
            <p:nvPr/>
          </p:nvSpPr>
          <p:spPr>
            <a:xfrm>
              <a:off x="2895600" y="3096280"/>
              <a:ext cx="5334000" cy="529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625" dirty="0">
                  <a:latin typeface="NikoshBAN" pitchFamily="2" charset="0"/>
                  <a:cs typeface="NikoshBAN" pitchFamily="2" charset="0"/>
                </a:rPr>
                <a:t>কীভাবে পানি ব্যবহার করে   </a:t>
              </a:r>
              <a:endParaRPr lang="en-US" sz="2625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C81F701-DB90-40DB-AC01-A500C82AB7A7}"/>
              </a:ext>
            </a:extLst>
          </p:cNvPr>
          <p:cNvSpPr txBox="1"/>
          <p:nvPr/>
        </p:nvSpPr>
        <p:spPr>
          <a:xfrm>
            <a:off x="2245175" y="1462817"/>
            <a:ext cx="763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(১) নিচের ছকের মতো খাতায় একটি ছক তৈরি করি।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B604EF-221A-42A9-BB79-B97474ECBD21}"/>
              </a:ext>
            </a:extLst>
          </p:cNvPr>
          <p:cNvSpPr/>
          <p:nvPr/>
        </p:nvSpPr>
        <p:spPr>
          <a:xfrm>
            <a:off x="4445627" y="362590"/>
            <a:ext cx="2691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0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8" y="1416675"/>
            <a:ext cx="9586713" cy="4714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0622" y="728347"/>
            <a:ext cx="369766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8377" y="728347"/>
            <a:ext cx="268215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dirty="0" err="1">
                <a:ln w="11430"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000" dirty="0">
                <a:ln w="11430"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000" dirty="0">
                <a:ln w="11430"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3000" dirty="0">
              <a:ln w="11430"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5076" y="729889"/>
            <a:ext cx="5348756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ln w="1143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4058" y="726450"/>
            <a:ext cx="700389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000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3000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পানি।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9696" y="2475681"/>
            <a:ext cx="109753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125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518" y="3774112"/>
            <a:ext cx="109753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125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466" y="4497002"/>
            <a:ext cx="109753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125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9951" y="3032154"/>
            <a:ext cx="109753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125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2664" y="4136326"/>
            <a:ext cx="109753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125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9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718" y="553792"/>
            <a:ext cx="556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কী দেখতে পাচ্ছ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3468" y="5567401"/>
            <a:ext cx="816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4932" y="534391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নদী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B6524B54-40C5-41B7-8E9A-19549CD99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1686756"/>
            <a:ext cx="4920449" cy="365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grass&#10;&#10;Description automatically generated">
            <a:extLst>
              <a:ext uri="{FF2B5EF4-FFF2-40B4-BE49-F238E27FC236}">
                <a16:creationId xmlns:a16="http://schemas.microsoft.com/office/drawing/2014/main" id="{1A3BD664-8ECA-48FC-8D02-86598ADBB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8" y="1709006"/>
            <a:ext cx="4864789" cy="365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5483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416</Words>
  <Application>Microsoft Office PowerPoint</Application>
  <PresentationFormat>Custom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6</cp:revision>
  <dcterms:created xsi:type="dcterms:W3CDTF">2020-07-21T04:48:16Z</dcterms:created>
  <dcterms:modified xsi:type="dcterms:W3CDTF">2020-08-11T04:39:12Z</dcterms:modified>
</cp:coreProperties>
</file>