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6"/>
  </p:notesMasterIdLst>
  <p:sldIdLst>
    <p:sldId id="547" r:id="rId2"/>
    <p:sldId id="529" r:id="rId3"/>
    <p:sldId id="530" r:id="rId4"/>
    <p:sldId id="535" r:id="rId5"/>
    <p:sldId id="457" r:id="rId6"/>
    <p:sldId id="534" r:id="rId7"/>
    <p:sldId id="536" r:id="rId8"/>
    <p:sldId id="537" r:id="rId9"/>
    <p:sldId id="533" r:id="rId10"/>
    <p:sldId id="538" r:id="rId11"/>
    <p:sldId id="539" r:id="rId12"/>
    <p:sldId id="542" r:id="rId13"/>
    <p:sldId id="540" r:id="rId14"/>
    <p:sldId id="546" r:id="rId15"/>
    <p:sldId id="541" r:id="rId16"/>
    <p:sldId id="545" r:id="rId17"/>
    <p:sldId id="543" r:id="rId18"/>
    <p:sldId id="544" r:id="rId19"/>
    <p:sldId id="549" r:id="rId20"/>
    <p:sldId id="550" r:id="rId21"/>
    <p:sldId id="551" r:id="rId22"/>
    <p:sldId id="552" r:id="rId23"/>
    <p:sldId id="531" r:id="rId24"/>
    <p:sldId id="53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CC3300"/>
    <a:srgbClr val="C0C0C0"/>
    <a:srgbClr val="0066FF"/>
    <a:srgbClr val="777777"/>
    <a:srgbClr val="FF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14" y="-102"/>
      </p:cViewPr>
      <p:guideLst>
        <p:guide orient="horz" pos="216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B246E2-0B44-49A5-9B7F-51161458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0FD10-DD88-4F92-A6F5-9BD79996880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688CB-8D2E-4068-929D-D4FB665BC06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ED6-16BB-46AD-BB0C-A9D648C05FA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688CB-8D2E-4068-929D-D4FB665BC06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688CB-8D2E-4068-929D-D4FB665BC06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688CB-8D2E-4068-929D-D4FB665BC06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688CB-8D2E-4068-929D-D4FB665BC06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39FE8-0EA4-4C06-B7FB-9AC8C9AF3AF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ECE1-32B2-4AFA-A91B-5848AEF2C84B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F40A-22CA-437C-84CB-4B4D734AF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E504-E8CE-4402-8DE6-005F427CB7E5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2E8-61C4-4E6B-97CB-2EA3B186B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4D32-5913-49B4-925C-02F39ED10D05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37C7-B7DF-447A-A93B-80FEACE51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20BC-5988-459C-9AB9-7C6FA90012F6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A12F-18E7-4FE7-B885-8F41D92C0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120F-034A-4E44-9DD2-70E41BCFD778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D99-5EC2-44D5-99D9-2AD7B12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5374-F2ED-461A-8FEA-39D7C5A5EC66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E025-E363-419E-B0BC-56978C1A1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2151-1990-4BC4-8E5A-C361EC67F8F2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AC3F-BD0A-4879-BD89-2FD13DFF6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A338-D735-4BF9-AA6C-DF63EB15833F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E547-3239-437C-B7B1-E439EF3DB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66DC-FB35-42C6-857F-EF86DF22DF2C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A171-9CAB-4753-B935-7592FF109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8A01-4243-40BC-BAFE-21AE4C58E2A1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6117-25BE-4057-97F1-864B2405A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6207-06B6-42DD-8C7B-41559BD802E2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A8FE-3D5C-4645-A258-E5EE5ED43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1B02A0-ACC7-4B7A-B0AA-355304CE8B02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F5AA1C-AF87-43A5-B634-C8D6D73D1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28" r:id="rId4"/>
    <p:sldLayoutId id="2147483837" r:id="rId5"/>
    <p:sldLayoutId id="2147483829" r:id="rId6"/>
    <p:sldLayoutId id="2147483830" r:id="rId7"/>
    <p:sldLayoutId id="2147483838" r:id="rId8"/>
    <p:sldLayoutId id="2147483831" r:id="rId9"/>
    <p:sldLayoutId id="2147483832" r:id="rId10"/>
    <p:sldLayoutId id="2147483833" r:id="rId11"/>
    <p:sldLayoutId id="21474838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hafi.cmpi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17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5" name="Text Box 27"/>
          <p:cNvSpPr txBox="1">
            <a:spLocks noChangeArrowheads="1"/>
          </p:cNvSpPr>
          <p:nvPr/>
        </p:nvSpPr>
        <p:spPr bwMode="auto">
          <a:xfrm>
            <a:off x="152400" y="200561"/>
            <a:ext cx="8991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lgerian" pitchFamily="82" charset="0"/>
              </a:rPr>
              <a:t>  </a:t>
            </a:r>
            <a:r>
              <a:rPr lang="en-US" sz="3200" dirty="0" smtClean="0">
                <a:latin typeface="Algerian" pitchFamily="82" charset="0"/>
              </a:rPr>
              <a:t>electrical engineering fundamentals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Sub. Code: 66712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8916" name="Text Box 29"/>
          <p:cNvSpPr txBox="1">
            <a:spLocks noChangeArrowheads="1"/>
          </p:cNvSpPr>
          <p:nvPr/>
        </p:nvSpPr>
        <p:spPr bwMode="auto">
          <a:xfrm>
            <a:off x="2057400" y="4038601"/>
            <a:ext cx="4953000" cy="25822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Mir Shafiul Islam</a:t>
            </a:r>
            <a:endParaRPr lang="en-US" sz="32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Instructor (Tech.)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Dept. of Electronics</a:t>
            </a:r>
            <a:endParaRPr lang="en-US" sz="2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Chattogram Mohila Polytechnic Institute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Mob: 01312-114266; 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Email:  </a:t>
            </a: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  <a:hlinkClick r:id="rId4"/>
              </a:rPr>
              <a:t>shafi.cmpi@gmail.com</a:t>
            </a:r>
            <a:endParaRPr lang="en-US" sz="2000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1800" b="1" dirty="0" smtClean="0">
                <a:solidFill>
                  <a:srgbClr val="002060"/>
                </a:solidFill>
                <a:cs typeface="Times New Roman" pitchFamily="18" charset="0"/>
              </a:rPr>
              <a:t>Web:  msishafi.blogspot.com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6324600"/>
            <a:ext cx="28194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667000" y="1578114"/>
            <a:ext cx="3810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4000" b="1" dirty="0" smtClean="0">
                <a:solidFill>
                  <a:srgbClr val="0066FF"/>
                </a:solidFill>
                <a:latin typeface="Monotype Corsiva" pitchFamily="66" charset="0"/>
                <a:cs typeface="Andalus" pitchFamily="18" charset="-78"/>
              </a:rPr>
              <a:t>Presented by-</a:t>
            </a:r>
            <a:endParaRPr lang="en-US" sz="4000" b="1" dirty="0">
              <a:solidFill>
                <a:srgbClr val="0066FF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1026" name="Picture 2" descr="D:\Document of SHAFI\PP Image-Shafi\pp(300x30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247900"/>
            <a:ext cx="1790700" cy="179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14400" y="304800"/>
            <a:ext cx="7467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Resistances in Parallel (Cont….)</a:t>
            </a:r>
            <a:endParaRPr lang="en-US" sz="4000" i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11430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main characteristics of a parallel circuit are 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1943100"/>
            <a:ext cx="90011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14400" y="304800"/>
            <a:ext cx="7467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Resistances in Parallel (Cont….)</a:t>
            </a:r>
            <a:endParaRPr lang="en-US" sz="4000" i="1" dirty="0">
              <a:solidFill>
                <a:schemeClr val="bg1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62100"/>
            <a:ext cx="855061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76200" y="76200"/>
            <a:ext cx="89154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Resistances in Parallel (Current Divider Rules)</a:t>
            </a:r>
            <a:endParaRPr lang="en-US" sz="3600" b="1" i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143000"/>
            <a:ext cx="8490097" cy="48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 -01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is the value of the unknown resistor R in Fig. 1.16 if the voltage drop across the 500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Ω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resistor is 2.5 volts ? All resistances are in ohm.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590800"/>
            <a:ext cx="462751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1143000"/>
            <a:ext cx="6248400" cy="59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ED008D"/>
                </a:solidFill>
                <a:ea typeface="Calibri" pitchFamily="34" charset="0"/>
                <a:cs typeface="Times New Roman" pitchFamily="18" charset="0"/>
              </a:rPr>
              <a:t>Solution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-01:</a:t>
            </a:r>
          </a:p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At first we find the value of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/>
              <a:t>I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= 2.5/500 = 5x10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A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5mA</a:t>
            </a:r>
          </a:p>
          <a:p>
            <a:pPr lvl="0" algn="just"/>
            <a:r>
              <a:rPr lang="en-US" sz="2800" i="1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Voltage across 50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Ω is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50 x</a:t>
            </a:r>
            <a:r>
              <a:rPr lang="en-US" sz="2800" dirty="0" smtClean="0"/>
              <a:t> 5x10</a:t>
            </a:r>
            <a:r>
              <a:rPr lang="en-US" sz="2800" baseline="30000" dirty="0" smtClean="0"/>
              <a:t>-3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 = 0.25V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Now, V</a:t>
            </a:r>
            <a:r>
              <a:rPr lang="en-US" sz="2800" baseline="-25000" dirty="0" smtClean="0"/>
              <a:t>CD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2.5V +0.25V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2.75V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and, 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AC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(12 - 2.75)V = 9.25V</a:t>
            </a:r>
          </a:p>
          <a:p>
            <a:pPr lvl="0" algn="just"/>
            <a:r>
              <a:rPr lang="en-US" sz="2800" dirty="0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9.25/550</a:t>
            </a:r>
            <a:r>
              <a:rPr lang="en-US" sz="2800" dirty="0" smtClean="0"/>
              <a:t> = 16.82x10</a:t>
            </a:r>
            <a:r>
              <a:rPr lang="en-US" sz="2800" baseline="30000" dirty="0" smtClean="0"/>
              <a:t>-3</a:t>
            </a:r>
            <a:r>
              <a:rPr lang="en-US" sz="2800" dirty="0" smtClean="0"/>
              <a:t>A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16.82mA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At point “C” according to KCL,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1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+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endParaRPr lang="en-US" sz="2800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S0,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1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–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11.82mA </a:t>
            </a:r>
            <a:r>
              <a:rPr lang="en-US" sz="2800" baseline="-25000" dirty="0" smtClean="0"/>
              <a:t> </a:t>
            </a:r>
          </a:p>
          <a:p>
            <a:pPr lvl="0" algn="just"/>
            <a:endParaRPr lang="en-US" sz="2800" baseline="-25000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Now, R = V</a:t>
            </a:r>
            <a:r>
              <a:rPr lang="en-US" sz="2800" baseline="-25000" dirty="0" smtClean="0"/>
              <a:t>CD </a:t>
            </a:r>
            <a:r>
              <a:rPr lang="en-US" sz="2800" i="1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/ </a:t>
            </a:r>
            <a:r>
              <a:rPr lang="en-US" sz="2800" dirty="0" smtClean="0"/>
              <a:t>I</a:t>
            </a:r>
            <a:r>
              <a:rPr lang="en-US" sz="2800" baseline="-25000" dirty="0" smtClean="0"/>
              <a:t>1 </a:t>
            </a:r>
            <a:r>
              <a:rPr lang="en-US" sz="2800" dirty="0" smtClean="0"/>
              <a:t> =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2.75V / 11.82mA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	   =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232.66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Ω (Ans.)</a:t>
            </a:r>
            <a:endParaRPr lang="en-US" sz="2800" i="1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4475" y="1143000"/>
            <a:ext cx="38195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Example-02 </a:t>
            </a:r>
            <a:r>
              <a:rPr lang="en-US" sz="2800" i="1" dirty="0" smtClean="0"/>
              <a:t>Calculate the effective resistance of the following combination of resistances and the voltage drop across each resistance when a P.D. of 60 V is applied between points A and B.</a:t>
            </a:r>
            <a:endParaRPr lang="en-US" sz="2800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2971800"/>
            <a:ext cx="5743575" cy="362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1143000"/>
            <a:ext cx="8763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ED008D"/>
                </a:solidFill>
                <a:ea typeface="Calibri" pitchFamily="34" charset="0"/>
                <a:cs typeface="Times New Roman" pitchFamily="18" charset="0"/>
              </a:rPr>
              <a:t>Solution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-02:</a:t>
            </a:r>
          </a:p>
          <a:p>
            <a:pPr algn="just"/>
            <a:r>
              <a:rPr lang="en-US" sz="2800" i="1" dirty="0" smtClean="0"/>
              <a:t>Here, applied voltage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60V </a:t>
            </a:r>
            <a:endParaRPr lang="en-US" sz="2800" i="1" dirty="0" smtClean="0"/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	= [(3||6+18)||5+8]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	= [(2+18)||5+8]</a:t>
            </a:r>
            <a:endParaRPr lang="en-US" sz="2800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	= 4+8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	=12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Ω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Total current, I 	=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AB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/ 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AB</a:t>
            </a:r>
          </a:p>
          <a:p>
            <a:pPr algn="just"/>
            <a:r>
              <a:rPr lang="en-US" sz="2800" baseline="-25000" dirty="0" smtClean="0">
                <a:solidFill>
                  <a:srgbClr val="231F20"/>
                </a:solidFill>
                <a:cs typeface="Times New Roman" pitchFamily="18" charset="0"/>
              </a:rPr>
              <a:t>			</a:t>
            </a:r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= 5A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DB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8x5V		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40V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[voltage drop @8Ω]</a:t>
            </a:r>
            <a:endParaRPr lang="en-US" sz="2800" dirty="0" smtClean="0"/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AD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(60-40)V	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20V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	 [voltage drop @5Ω]</a:t>
            </a:r>
          </a:p>
          <a:p>
            <a:pPr lvl="0"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CD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(20/20)x18	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18V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[voltage drop @18Ω]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AC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(20-18)V	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2V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	[voltage drop @3Ω &amp; 6Ω]</a:t>
            </a:r>
          </a:p>
          <a:p>
            <a:pPr lvl="0" algn="just"/>
            <a:endParaRPr lang="en-US" sz="2800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/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4053" y="1219200"/>
            <a:ext cx="326374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Example-03 </a:t>
            </a:r>
            <a:r>
              <a:rPr lang="en-US" sz="2800" i="1" dirty="0" smtClean="0"/>
              <a:t>Calculate the total current, voltage drop across the resistance 5</a:t>
            </a:r>
            <a:r>
              <a:rPr lang="en-US" sz="2800" dirty="0" smtClean="0"/>
              <a:t>Ω and the total power</a:t>
            </a:r>
            <a:r>
              <a:rPr lang="en-US" sz="2800" i="1" dirty="0" smtClean="0"/>
              <a:t> of the following circuit. </a:t>
            </a:r>
            <a:r>
              <a:rPr lang="en-US" sz="1600" i="1" dirty="0" smtClean="0"/>
              <a:t>(Example has taken from your text book)</a:t>
            </a:r>
            <a:endParaRPr lang="en-US" sz="160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590800"/>
            <a:ext cx="86487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2400" y="1143000"/>
            <a:ext cx="89916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ED008D"/>
                </a:solidFill>
                <a:ea typeface="Calibri" pitchFamily="34" charset="0"/>
                <a:cs typeface="Times New Roman" pitchFamily="18" charset="0"/>
              </a:rPr>
              <a:t>Solution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-03:</a:t>
            </a:r>
          </a:p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/>
              <a:t>From this figure,</a:t>
            </a:r>
          </a:p>
          <a:p>
            <a:pPr algn="just"/>
            <a:r>
              <a:rPr lang="en-US" sz="2800" i="1" dirty="0" smtClean="0"/>
              <a:t>Applied voltage,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i="1" dirty="0" smtClean="0"/>
              <a:t> = 60V</a:t>
            </a:r>
          </a:p>
          <a:p>
            <a:pPr algn="just"/>
            <a:r>
              <a:rPr lang="en-US" sz="2800" i="1" dirty="0" smtClean="0"/>
              <a:t>Total resistance,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(3||6+18)||5+2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(2+18)||5+2	= 20||5+2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4+2			= 6Ω 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Now, Total current, I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10A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Total power,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 P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dirty="0" smtClean="0"/>
              <a:t>V</a:t>
            </a:r>
            <a:r>
              <a:rPr lang="en-US" sz="2800" baseline="-25000" dirty="0" smtClean="0"/>
              <a:t>T</a:t>
            </a:r>
            <a:r>
              <a:rPr lang="en-US" sz="2800" baseline="30000" dirty="0" smtClean="0"/>
              <a:t>2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/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3600/6 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600watt</a:t>
            </a:r>
          </a:p>
          <a:p>
            <a:pPr algn="just"/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		P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I</a:t>
            </a:r>
            <a:r>
              <a:rPr lang="en-US" sz="2800" baseline="-25000" dirty="0" smtClean="0"/>
              <a:t>T</a:t>
            </a:r>
            <a:r>
              <a:rPr lang="en-US" sz="2800" baseline="30000" dirty="0" smtClean="0"/>
              <a:t>2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x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100 x 6 = 600watt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Voltage across 5Ω is, </a:t>
            </a:r>
          </a:p>
          <a:p>
            <a:pPr algn="just"/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		V</a:t>
            </a:r>
            <a:r>
              <a:rPr lang="en-US" sz="2800" i="1" baseline="-25000" dirty="0" smtClean="0">
                <a:solidFill>
                  <a:srgbClr val="231F20"/>
                </a:solidFill>
                <a:cs typeface="Times New Roman" pitchFamily="18" charset="0"/>
              </a:rPr>
              <a:t>2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 = (60/6) x 4 </a:t>
            </a:r>
          </a:p>
          <a:p>
            <a:pPr algn="just"/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		    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40V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[using voltage divider rules]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47750"/>
            <a:ext cx="486621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Example-04 </a:t>
            </a:r>
            <a:r>
              <a:rPr lang="en-US" sz="2800" i="1" dirty="0" smtClean="0"/>
              <a:t>Calculate the voltage drop across the resistance 6</a:t>
            </a:r>
            <a:r>
              <a:rPr lang="en-US" sz="2800" dirty="0" smtClean="0"/>
              <a:t>Ω </a:t>
            </a:r>
            <a:r>
              <a:rPr lang="en-US" sz="2800" i="1" dirty="0" smtClean="0"/>
              <a:t>from the following circuit. </a:t>
            </a:r>
            <a:r>
              <a:rPr lang="en-US" sz="1600" i="1" dirty="0" smtClean="0"/>
              <a:t>(Example has taken from your text book)</a:t>
            </a:r>
            <a:endParaRPr lang="en-US" sz="160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2133600"/>
            <a:ext cx="7072313" cy="4632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81000" y="381000"/>
            <a:ext cx="8763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Impact" pitchFamily="34" charset="0"/>
                <a:cs typeface="Calibri" pitchFamily="34" charset="0"/>
              </a:rPr>
              <a:t>Chapter-05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2057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Concepts </a:t>
            </a:r>
          </a:p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of</a:t>
            </a:r>
          </a:p>
          <a:p>
            <a:pPr algn="ctr">
              <a:spcBef>
                <a:spcPct val="50000"/>
              </a:spcBef>
            </a:pPr>
            <a:r>
              <a:rPr lang="en-US" sz="6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 Electrical Circuits</a:t>
            </a:r>
            <a:endParaRPr lang="en-US" sz="6000" dirty="0">
              <a:solidFill>
                <a:srgbClr val="FF0000"/>
              </a:solidFill>
              <a:latin typeface="Impact" pitchFamily="34" charset="0"/>
              <a:cs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1143000"/>
            <a:ext cx="8839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ED008D"/>
                </a:solidFill>
                <a:ea typeface="Calibri" pitchFamily="34" charset="0"/>
                <a:cs typeface="Times New Roman" pitchFamily="18" charset="0"/>
              </a:rPr>
              <a:t>Solution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-04:</a:t>
            </a:r>
          </a:p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/>
              <a:t>From this figure,</a:t>
            </a:r>
          </a:p>
          <a:p>
            <a:pPr algn="just"/>
            <a:r>
              <a:rPr lang="en-US" sz="2800" i="1" dirty="0" smtClean="0"/>
              <a:t>Applied voltage,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i="1" dirty="0" smtClean="0"/>
              <a:t> = 8V</a:t>
            </a:r>
          </a:p>
          <a:p>
            <a:pPr algn="just"/>
            <a:r>
              <a:rPr lang="en-US" sz="2800" i="1" dirty="0" smtClean="0"/>
              <a:t>Total resistance,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[{(15+7)||22+5}||16+4]||12+6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12Ω 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Now, Total current, I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0.67A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cs typeface="Times New Roman" pitchFamily="18" charset="0"/>
              </a:rPr>
              <a:t>Voltage across 6Ω is, </a:t>
            </a:r>
          </a:p>
          <a:p>
            <a:pPr algn="just"/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		V</a:t>
            </a:r>
            <a:r>
              <a:rPr lang="en-US" sz="2800" i="1" baseline="-25000" dirty="0" smtClean="0">
                <a:solidFill>
                  <a:srgbClr val="231F20"/>
                </a:solidFill>
                <a:cs typeface="Times New Roman" pitchFamily="18" charset="0"/>
              </a:rPr>
              <a:t>1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 = 0.67 x 6 </a:t>
            </a:r>
          </a:p>
          <a:p>
            <a:pPr algn="just"/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		    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4V (Ans.)</a:t>
            </a:r>
            <a:endParaRPr lang="en-US" sz="2800" dirty="0" smtClean="0">
              <a:solidFill>
                <a:srgbClr val="231F20"/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143000"/>
            <a:ext cx="3567113" cy="233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Example-05 </a:t>
            </a:r>
            <a:r>
              <a:rPr lang="en-US" sz="2800" i="1" dirty="0" smtClean="0"/>
              <a:t>Calculate the total resistance and total current of the following circuit. </a:t>
            </a:r>
            <a:r>
              <a:rPr lang="en-US" sz="1600" i="1" dirty="0" smtClean="0"/>
              <a:t>(Example has taken from your text book)</a:t>
            </a:r>
            <a:endParaRPr lang="en-US" sz="1600" dirty="0" smtClean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2249103"/>
            <a:ext cx="8505825" cy="384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" y="3581400"/>
            <a:ext cx="8686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ED008D"/>
                </a:solidFill>
                <a:ea typeface="Calibri" pitchFamily="34" charset="0"/>
                <a:cs typeface="Times New Roman" pitchFamily="18" charset="0"/>
              </a:rPr>
              <a:t>Solution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-05:</a:t>
            </a:r>
          </a:p>
          <a:p>
            <a:pPr algn="just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ED008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i="1" dirty="0" smtClean="0"/>
              <a:t>From this figure,</a:t>
            </a:r>
          </a:p>
          <a:p>
            <a:pPr algn="just"/>
            <a:r>
              <a:rPr lang="en-US" sz="2800" i="1" dirty="0" smtClean="0"/>
              <a:t>Applied voltage,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i="1" dirty="0" smtClean="0"/>
              <a:t> = 150V</a:t>
            </a:r>
          </a:p>
          <a:p>
            <a:pPr algn="just"/>
            <a:r>
              <a:rPr lang="en-US" sz="2800" i="1" dirty="0" smtClean="0"/>
              <a:t>Total resistance,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(6||12+6)||10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5Ω (Ans.)</a:t>
            </a:r>
          </a:p>
          <a:p>
            <a:pPr algn="just"/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Now, Total current, I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V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 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800" i="1" dirty="0" smtClean="0">
                <a:solidFill>
                  <a:srgbClr val="231F20"/>
                </a:solidFill>
                <a:cs typeface="Times New Roman" pitchFamily="18" charset="0"/>
              </a:rPr>
              <a:t>R</a:t>
            </a:r>
            <a:r>
              <a:rPr lang="en-US" sz="2800" baseline="-250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dirty="0" smtClean="0">
                <a:solidFill>
                  <a:srgbClr val="231F20"/>
                </a:solidFill>
                <a:ea typeface="Calibri" pitchFamily="34" charset="0"/>
                <a:cs typeface="Times New Roman" pitchFamily="18" charset="0"/>
              </a:rPr>
              <a:t> = </a:t>
            </a:r>
            <a:r>
              <a:rPr lang="en-US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30A (Ans.)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Mathematical Problems (Some Examples) </a:t>
            </a:r>
            <a:endParaRPr lang="en-US" sz="4000" i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1143000"/>
            <a:ext cx="510719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524001"/>
            <a:ext cx="3276600" cy="47243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 ?</a:t>
            </a:r>
          </a:p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0"/>
            <a:ext cx="6400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tencil" pitchFamily="82" charset="0"/>
              </a:rPr>
              <a:t>THANK YOU ALL</a:t>
            </a:r>
            <a:endParaRPr lang="en-US" sz="6000" dirty="0">
              <a:latin typeface="Stencil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i="1" dirty="0" smtClean="0"/>
              <a:t>Chapter outline</a:t>
            </a:r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3810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lephant" pitchFamily="18" charset="0"/>
              </a:rPr>
              <a:t>Chapter-05</a:t>
            </a:r>
            <a:endParaRPr lang="en-US" sz="3200" dirty="0">
              <a:latin typeface="Elephan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915400" cy="31242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/>
              <a:t>5.1 	Define electric circuit.</a:t>
            </a:r>
          </a:p>
          <a:p>
            <a:pPr algn="just"/>
            <a:r>
              <a:rPr lang="en-US" sz="2000" dirty="0" smtClean="0"/>
              <a:t>5.2 	Name the different types of electric circuits.</a:t>
            </a:r>
          </a:p>
          <a:p>
            <a:pPr algn="just"/>
            <a:r>
              <a:rPr lang="en-US" sz="2000" dirty="0" smtClean="0"/>
              <a:t>5.3 	Define series circuit, parallel circuit and mixed circuit.</a:t>
            </a:r>
          </a:p>
          <a:p>
            <a:pPr algn="just"/>
            <a:r>
              <a:rPr lang="en-US" sz="2000" dirty="0" smtClean="0"/>
              <a:t>5.4 	Describe the characteristic of series circuit and parallel circuit.</a:t>
            </a:r>
          </a:p>
          <a:p>
            <a:pPr algn="just"/>
            <a:r>
              <a:rPr lang="en-US" sz="2000" dirty="0" smtClean="0"/>
              <a:t>5.5 	Calculate the equivalent resistance of series circuit and parallel circuit.</a:t>
            </a:r>
          </a:p>
          <a:p>
            <a:pPr algn="just"/>
            <a:r>
              <a:rPr lang="en-US" sz="2000" dirty="0" smtClean="0"/>
              <a:t>5.6 	Solve problems: DC series circuit, parallel circuit and mixed circuit.</a:t>
            </a:r>
          </a:p>
          <a:p>
            <a:pPr algn="just"/>
            <a:r>
              <a:rPr lang="en-US" sz="2000" dirty="0" smtClean="0"/>
              <a:t>5.7 	Define inductor, capacitor, inductive reactance &amp; capacitive reactance.</a:t>
            </a:r>
          </a:p>
          <a:p>
            <a:pPr algn="just"/>
            <a:r>
              <a:rPr lang="en-US" sz="2000" dirty="0" smtClean="0"/>
              <a:t>5.8 	Formula of inductive reactance, capacitive reactance &amp; impedance.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14400" y="304800"/>
            <a:ext cx="5181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Types of Electric Circuit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95400"/>
            <a:ext cx="768373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1219200" y="457200"/>
            <a:ext cx="41910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Resistance in Series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When some conductors having resistances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-ItalicMT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1,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-ItalicMT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2 and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-ItalicMT"/>
              </a:rPr>
              <a:t>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3 etc. are joined end-on-end as in Fig.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1.12, they are said to be connected in series. It can be proved that the equivalent resistance or total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resistance between points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-ItalicMT"/>
              </a:rPr>
              <a:t>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and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-ItalicMT"/>
              </a:rPr>
              <a:t>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is equal to the sum of the three individual resistances. Being a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series circuit, it should be remembered that </a:t>
            </a:r>
          </a:p>
          <a:p>
            <a:pPr marL="571500" marR="0" lvl="0" indent="-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lang="en-US" sz="2800" b="1" i="1" dirty="0" smtClean="0"/>
              <a:t>current is the same through all the three conductors</a:t>
            </a:r>
          </a:p>
          <a:p>
            <a:pPr algn="just"/>
            <a:r>
              <a:rPr lang="en-US" sz="2800" b="1" dirty="0" smtClean="0"/>
              <a:t>(</a:t>
            </a:r>
            <a:r>
              <a:rPr lang="en-US" sz="2800" b="1" i="1" dirty="0" smtClean="0"/>
              <a:t>ii) but voltage drop across each is different due to its different resistance and is given by Ohm’s Law</a:t>
            </a:r>
          </a:p>
          <a:p>
            <a:pPr algn="ctr"/>
            <a:r>
              <a:rPr lang="en-US" sz="2800" dirty="0" smtClean="0"/>
              <a:t>and </a:t>
            </a:r>
          </a:p>
          <a:p>
            <a:pPr algn="just"/>
            <a:r>
              <a:rPr lang="en-US" sz="2800" b="1" dirty="0" smtClean="0"/>
              <a:t>(</a:t>
            </a:r>
            <a:r>
              <a:rPr lang="en-US" sz="2800" b="1" i="1" dirty="0" smtClean="0"/>
              <a:t>iii) sum of the three voltage drops is equal to the voltage applied across the three conductors.</a:t>
            </a:r>
          </a:p>
        </p:txBody>
      </p:sp>
    </p:spTree>
    <p:custDataLst>
      <p:tags r:id="rId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1219200" y="228600"/>
            <a:ext cx="67818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Resistance in Series (Cont….)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159790"/>
            <a:ext cx="8763000" cy="256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066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There is a progressive fall in potential as we go from point </a:t>
            </a:r>
            <a:r>
              <a:rPr lang="en-US" sz="2800" i="1" dirty="0" smtClean="0"/>
              <a:t>A to D as shown in Fig. 1.13.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876800"/>
            <a:ext cx="8810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1219200" y="457200"/>
            <a:ext cx="6781800" cy="533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Resistance in Series (Cont….)</a:t>
            </a:r>
            <a:endParaRPr lang="en-US" sz="4000" i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As seen from above, the main characteristics of a series circuit are :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352673"/>
            <a:ext cx="8686800" cy="264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17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dirty="0" smtClean="0">
                <a:solidFill>
                  <a:schemeClr val="bg1"/>
                </a:solidFill>
              </a:rPr>
              <a:t>Resistance in Series (Voltage Divider Rule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" y="819150"/>
            <a:ext cx="80486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914400" y="76200"/>
            <a:ext cx="7467600" cy="685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Resistances in Parallel</a:t>
            </a:r>
            <a:endParaRPr lang="en-US" sz="40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3820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Calibri" pitchFamily="34" charset="0"/>
                <a:cs typeface="Times New Roman" pitchFamily="18" charset="0"/>
              </a:rPr>
              <a:t>Three resistances, as joined in Fig. 1.15 are said to be connected in parallel. In this case: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Calibri" pitchFamily="34" charset="0"/>
                <a:cs typeface="Times New Roman" pitchFamily="18" charset="0"/>
              </a:rPr>
              <a:t>p.d. across all resistances is the same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Calibri" pitchFamily="34" charset="0"/>
                <a:cs typeface="Times New Roman" pitchFamily="18" charset="0"/>
              </a:rPr>
              <a:t>current in each resistor is different and is given by Ohm’s Law and 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Both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Calibri" pitchFamily="34" charset="0"/>
                <a:cs typeface="Times New Roman" pitchFamily="18" charset="0"/>
              </a:rPr>
              <a:t>the total current is the sum of the three separate currents.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276600"/>
            <a:ext cx="4114800" cy="350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Medium 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43686</TotalTime>
  <Words>761</Words>
  <Application>Microsoft PowerPoint</Application>
  <PresentationFormat>On-screen Show (4:3)</PresentationFormat>
  <Paragraphs>143</Paragraphs>
  <Slides>24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Trek</vt:lpstr>
      <vt:lpstr>Slide 1</vt:lpstr>
      <vt:lpstr>Slide 2</vt:lpstr>
      <vt:lpstr>Chapter outline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Buchla</dc:creator>
  <cp:lastModifiedBy>SHAFI_YAFI</cp:lastModifiedBy>
  <cp:revision>329</cp:revision>
  <dcterms:created xsi:type="dcterms:W3CDTF">2002-10-13T15:29:44Z</dcterms:created>
  <dcterms:modified xsi:type="dcterms:W3CDTF">2020-05-07T09:36:34Z</dcterms:modified>
</cp:coreProperties>
</file>