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7" r:id="rId3"/>
    <p:sldId id="268" r:id="rId4"/>
    <p:sldId id="269" r:id="rId5"/>
    <p:sldId id="270" r:id="rId6"/>
    <p:sldId id="271" r:id="rId7"/>
    <p:sldId id="272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74" r:id="rId16"/>
    <p:sldId id="275" r:id="rId17"/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77" r:id="rId29"/>
    <p:sldId id="278" r:id="rId30"/>
    <p:sldId id="279" r:id="rId31"/>
    <p:sldId id="28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EA474-E176-4276-830F-0BC0F279E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CD5B68-24AB-4322-8522-C083F922D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6B422-0998-49D7-B934-AB4435FB1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CB34-13A6-4CC6-95F5-D7A56E40BA2A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5BB6E-D356-45A2-A66E-8BB1A5C9D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23BA8-EC80-42DF-AE78-25BC18BD8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2B04-0D23-4E21-9369-1856BE22C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94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3713B-E133-455D-AC1F-ABF1FEB06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7F3B26-728D-42B6-8750-AAA79766E3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79C3D-4779-466E-9B67-908AFE286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CB34-13A6-4CC6-95F5-D7A56E40BA2A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7BDA2-73FC-430E-9065-9235D8A62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2790D-D676-42B7-B3C6-211658BE9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2B04-0D23-4E21-9369-1856BE22C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5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93D385-CE99-4837-BC2A-5C9B3CA346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DCF66C-DA1D-4BE1-AF48-3B0003B8C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85F48-28B9-4766-B87B-BD38F1759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CB34-13A6-4CC6-95F5-D7A56E40BA2A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7BEB6-AEED-42EE-B24A-3D95BC75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50854-0529-481E-AC48-7F12291D1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2B04-0D23-4E21-9369-1856BE22C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80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33ACB34-13A6-4CC6-95F5-D7A56E40BA2A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1F22B04-0D23-4E21-9369-1856BE22C75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91925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CB34-13A6-4CC6-95F5-D7A56E40BA2A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2B04-0D23-4E21-9369-1856BE22C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68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33ACB34-13A6-4CC6-95F5-D7A56E40BA2A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1F22B04-0D23-4E21-9369-1856BE22C75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354741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CB34-13A6-4CC6-95F5-D7A56E40BA2A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2B04-0D23-4E21-9369-1856BE22C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24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CB34-13A6-4CC6-95F5-D7A56E40BA2A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2B04-0D23-4E21-9369-1856BE22C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165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CB34-13A6-4CC6-95F5-D7A56E40BA2A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2B04-0D23-4E21-9369-1856BE22C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13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CB34-13A6-4CC6-95F5-D7A56E40BA2A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2B04-0D23-4E21-9369-1856BE22C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00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33ACB34-13A6-4CC6-95F5-D7A56E40BA2A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1F22B04-0D23-4E21-9369-1856BE22C7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19290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F26C8-0FE4-4780-B772-1FE430CC6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0ABFD-075F-4E84-800E-4541469E3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D4B4A-AC33-42F6-84C3-28DD657F8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CB34-13A6-4CC6-95F5-D7A56E40BA2A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C7546-08B6-4C69-B9A3-CC07D5DFC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A1FA4-4A1C-45AF-AD95-C0783F9E0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2B04-0D23-4E21-9369-1856BE22C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185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33ACB34-13A6-4CC6-95F5-D7A56E40BA2A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1F22B04-0D23-4E21-9369-1856BE22C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24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CB34-13A6-4CC6-95F5-D7A56E40BA2A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2B04-0D23-4E21-9369-1856BE22C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67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CB34-13A6-4CC6-95F5-D7A56E40BA2A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2B04-0D23-4E21-9369-1856BE22C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85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874DE-F182-4CBE-8DA1-F75373F8C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B6372-5457-4B2E-AEE5-37D68AC26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526C1-988F-40AD-BD26-D02225396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CB34-13A6-4CC6-95F5-D7A56E40BA2A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EC984-6802-4212-80DE-521C7D09A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85020-8128-4E42-BFC4-44009C744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2B04-0D23-4E21-9369-1856BE22C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21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152A8-66F7-44A0-8728-A8F499360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752C0-A082-4E40-BFE4-BA22C85A46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8CE92D-3D4C-4268-9FEF-D1FB3505E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D20F3-8772-4FDC-A79F-703F3B731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CB34-13A6-4CC6-95F5-D7A56E40BA2A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AC4F9-08E0-486A-B0F0-43369D3E1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92A0A-FFB1-4A2A-809C-AEEEBC43E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2B04-0D23-4E21-9369-1856BE22C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8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2403A-7FA7-4E44-A2C2-2ABCDA2E1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9D3BA4-4A5F-466F-9CFD-2FBFDE666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A5FEF-25F8-42E2-B129-CB634F2EF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4E0D0D-6B94-429E-9D0D-6B7EC819A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F7611C-B019-4775-98C8-1263DE6510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0D74A5-00B2-4026-86F5-F626F57E3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CB34-13A6-4CC6-95F5-D7A56E40BA2A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02C67D-7848-481D-84A1-8C5DEF08A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FED2DF-AD93-4A8B-9058-14A4A65E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2B04-0D23-4E21-9369-1856BE22C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75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3AEF2-AF40-4F0F-8E96-2AB792FB6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629C6E-8593-4148-BE8D-95EF12531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CB34-13A6-4CC6-95F5-D7A56E40BA2A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5A3539-F9CA-4FB0-8054-93B4F0D4B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5127E-3806-4728-AB63-5D2BCE982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2B04-0D23-4E21-9369-1856BE22C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6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4888A8-2286-428B-B81F-7390BA554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CB34-13A6-4CC6-95F5-D7A56E40BA2A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6ADF8B-C046-4CD8-AA79-98CF65395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7968C-19AD-4B62-AC56-CD0314C9D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2B04-0D23-4E21-9369-1856BE22C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0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78900-FAC3-4817-A8E1-89878699F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E8D97-7E89-4FC9-9C6E-6722AC282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10F845-85CA-4040-99DD-E45950BAC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B0463-1088-4F44-8FD9-1E57CA1FD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CB34-13A6-4CC6-95F5-D7A56E40BA2A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301CD-C334-475D-B53A-03491DA95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E1FD4B-4951-4977-BE42-FB431613F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2B04-0D23-4E21-9369-1856BE22C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85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6CE4D-847F-4229-B473-CA3B39BBB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37765-49DC-4876-9FB0-504BBF9196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236F73-F7EC-421B-9AE1-82124BC87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45848-18FF-4158-82D9-4923C0FB0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CB34-13A6-4CC6-95F5-D7A56E40BA2A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1333AB-8E13-45C1-B8C3-8A63477D8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276D51-0499-40B2-8D4E-46263EAE6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2B04-0D23-4E21-9369-1856BE22C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47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88599B-849F-4CDC-B533-A1F67D5CF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B25D8-1F8D-4418-B827-7D7457D0F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C3B65-1B1B-4FCA-B59E-39B281D811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ACB34-13A6-4CC6-95F5-D7A56E40BA2A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A76B1-772B-4CDE-94E7-FD15411B6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97A82-70AB-436F-B0A0-D7B017E007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22B04-0D23-4E21-9369-1856BE22C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33ACB34-13A6-4CC6-95F5-D7A56E40BA2A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1F22B04-0D23-4E21-9369-1856BE22C75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7648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082C5C-9572-42AC-9219-6648E1E9FF46}"/>
              </a:ext>
            </a:extLst>
          </p:cNvPr>
          <p:cNvSpPr txBox="1"/>
          <p:nvPr/>
        </p:nvSpPr>
        <p:spPr>
          <a:xfrm>
            <a:off x="1350499" y="234998"/>
            <a:ext cx="9270609" cy="923330"/>
          </a:xfrm>
          <a:prstGeom prst="rect">
            <a:avLst/>
          </a:prstGeom>
          <a:gradFill flip="none" rotWithShape="1">
            <a:gsLst>
              <a:gs pos="90000">
                <a:srgbClr val="00B0F0"/>
              </a:gs>
              <a:gs pos="100000">
                <a:srgbClr val="E3D7AA"/>
              </a:gs>
              <a:gs pos="93000">
                <a:srgbClr val="80C5AB"/>
              </a:gs>
              <a:gs pos="87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আসসা</a:t>
            </a: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লামু আলাইকুম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রহমাতুল্লাহ</a:t>
            </a: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9B2F75-33EA-4D40-B48F-824AF0285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986" y="1526242"/>
            <a:ext cx="8841106" cy="495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8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0ED649-6845-4A84-9C56-9B294AC6BE0E}"/>
              </a:ext>
            </a:extLst>
          </p:cNvPr>
          <p:cNvSpPr txBox="1"/>
          <p:nvPr/>
        </p:nvSpPr>
        <p:spPr>
          <a:xfrm>
            <a:off x="3573852" y="5528604"/>
            <a:ext cx="4762941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সালাতে রুকুর সঠিক পদ্ধতি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64B99B-20E7-41F3-8692-A21B4E7F86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55"/>
          <a:stretch/>
        </p:blipFill>
        <p:spPr>
          <a:xfrm>
            <a:off x="2159392" y="877504"/>
            <a:ext cx="3523956" cy="37880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12842D-616F-40EA-B5DC-DEA9A89099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3"/>
          <a:stretch/>
        </p:blipFill>
        <p:spPr>
          <a:xfrm>
            <a:off x="6413382" y="877504"/>
            <a:ext cx="4128175" cy="378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6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D859BD-1307-41A0-A2CA-ABA13406EDC4}"/>
              </a:ext>
            </a:extLst>
          </p:cNvPr>
          <p:cNvSpPr txBox="1"/>
          <p:nvPr/>
        </p:nvSpPr>
        <p:spPr>
          <a:xfrm>
            <a:off x="2406234" y="5347448"/>
            <a:ext cx="7379532" cy="6471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পদ্ধতিতে ছেলে-মেয়ের সিজদাহরত অবস্থা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A0F303-7BC9-49BE-AFC8-1D9DC7D70B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58"/>
          <a:stretch/>
        </p:blipFill>
        <p:spPr>
          <a:xfrm>
            <a:off x="1613095" y="1186995"/>
            <a:ext cx="4482905" cy="36049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D5A1D2-632F-4797-A440-EA20605D41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8"/>
          <a:stretch/>
        </p:blipFill>
        <p:spPr>
          <a:xfrm>
            <a:off x="6877761" y="1186995"/>
            <a:ext cx="3701144" cy="360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0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8D709-6696-4685-9A7F-EB3091E68E1A}"/>
              </a:ext>
            </a:extLst>
          </p:cNvPr>
          <p:cNvSpPr txBox="1"/>
          <p:nvPr/>
        </p:nvSpPr>
        <p:spPr>
          <a:xfrm>
            <a:off x="3306566" y="5813768"/>
            <a:ext cx="5578867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তাশাহহুদ পড়ার সঠিক পদ্ধতিতে বসা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E32A90-022D-4135-94E2-D5C22569A8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6"/>
          <a:stretch/>
        </p:blipFill>
        <p:spPr>
          <a:xfrm>
            <a:off x="6292947" y="397901"/>
            <a:ext cx="4228389" cy="49594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414925-990A-42F6-BE62-237E9B3B6D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25"/>
          <a:stretch/>
        </p:blipFill>
        <p:spPr>
          <a:xfrm>
            <a:off x="1670664" y="397901"/>
            <a:ext cx="4615767" cy="495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8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475D2D-6058-4287-B006-8D2B5922DBD7}"/>
              </a:ext>
            </a:extLst>
          </p:cNvPr>
          <p:cNvSpPr txBox="1"/>
          <p:nvPr/>
        </p:nvSpPr>
        <p:spPr>
          <a:xfrm>
            <a:off x="3287811" y="5781823"/>
            <a:ext cx="5381919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সালাম ফেরানোর সঠিক পদ্ধতি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6A6861-1C6A-4856-A1E5-45471A30B4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22"/>
          <a:stretch/>
        </p:blipFill>
        <p:spPr>
          <a:xfrm>
            <a:off x="2508539" y="534571"/>
            <a:ext cx="3059253" cy="49408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2C969E-B867-4AD3-9DE7-6FECEFE56D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4"/>
          <a:stretch/>
        </p:blipFill>
        <p:spPr>
          <a:xfrm>
            <a:off x="6400803" y="534571"/>
            <a:ext cx="3529196" cy="467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7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Curved and Tilted Down 1">
            <a:extLst>
              <a:ext uri="{FF2B5EF4-FFF2-40B4-BE49-F238E27FC236}">
                <a16:creationId xmlns:a16="http://schemas.microsoft.com/office/drawing/2014/main" id="{A1CF490A-5F35-4904-9F5E-C011B526EE1E}"/>
              </a:ext>
            </a:extLst>
          </p:cNvPr>
          <p:cNvSpPr/>
          <p:nvPr/>
        </p:nvSpPr>
        <p:spPr>
          <a:xfrm>
            <a:off x="1378634" y="414998"/>
            <a:ext cx="9805181" cy="1610750"/>
          </a:xfrm>
          <a:prstGeom prst="ellipseRibbon">
            <a:avLst>
              <a:gd name="adj1" fmla="val 29059"/>
              <a:gd name="adj2" fmla="val 53255"/>
              <a:gd name="adj3" fmla="val 16817"/>
            </a:avLst>
          </a:prstGeom>
          <a:gradFill>
            <a:gsLst>
              <a:gs pos="100000">
                <a:srgbClr val="7030A0"/>
              </a:gs>
              <a:gs pos="56000">
                <a:srgbClr val="FFFF00"/>
              </a:gs>
            </a:gsLst>
            <a:path path="shape">
              <a:fillToRect l="50000" t="50000" r="50000" b="50000"/>
            </a:path>
          </a:gradFill>
          <a:ln>
            <a:prstDash val="dashDot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 সংযোগ 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C545EC1-5FA2-46B2-B7B5-66E2C580FD99}"/>
              </a:ext>
            </a:extLst>
          </p:cNvPr>
          <p:cNvSpPr/>
          <p:nvPr/>
        </p:nvSpPr>
        <p:spPr>
          <a:xfrm>
            <a:off x="1646352" y="2897944"/>
            <a:ext cx="8899296" cy="2349306"/>
          </a:xfrm>
          <a:prstGeom prst="roundRect">
            <a:avLst>
              <a:gd name="adj" fmla="val 31266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 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দ্বিতীয়   </a:t>
            </a:r>
          </a:p>
          <a:p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২৮, ২৯, ৩০, ৩১, ৩২, ৩৩, ৩৪     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191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C4FCEF-BA49-4A67-A33F-99E213A491B0}"/>
              </a:ext>
            </a:extLst>
          </p:cNvPr>
          <p:cNvSpPr/>
          <p:nvPr/>
        </p:nvSpPr>
        <p:spPr>
          <a:xfrm>
            <a:off x="778410" y="239151"/>
            <a:ext cx="10461675" cy="1420837"/>
          </a:xfrm>
          <a:prstGeom prst="roundRect">
            <a:avLst>
              <a:gd name="adj" fmla="val 34314"/>
            </a:avLst>
          </a:prstGeom>
          <a:gradFill>
            <a:gsLst>
              <a:gs pos="88000">
                <a:schemeClr val="bg1"/>
              </a:gs>
              <a:gs pos="94000">
                <a:srgbClr val="FFFF00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শিক্ষার্থীবৃন্দ তোমরা পাঠ্যাংশটুকু মনোযোগসহকারে পড় 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EC2ABA-6B5D-4873-B9D4-817DF214D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795" y="2194560"/>
            <a:ext cx="7563436" cy="406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65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6A6682-E47F-4500-A78D-57DB6C1B83DF}"/>
              </a:ext>
            </a:extLst>
          </p:cNvPr>
          <p:cNvSpPr txBox="1"/>
          <p:nvPr/>
        </p:nvSpPr>
        <p:spPr>
          <a:xfrm>
            <a:off x="878643" y="682747"/>
            <a:ext cx="353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59B24A-191F-4C2C-B5BB-2AEB0B466B9C}"/>
              </a:ext>
            </a:extLst>
          </p:cNvPr>
          <p:cNvSpPr txBox="1"/>
          <p:nvPr/>
        </p:nvSpPr>
        <p:spPr>
          <a:xfrm>
            <a:off x="878643" y="1594209"/>
            <a:ext cx="104347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সব কাজেরই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– পদ্ধতি আছে । নিয়মমতো কাজ  করলে সুফল পাওয়া যায় 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সালাত এ কটি বড় ইবাদত । সালাত  আদায়েরও  নিয়ম–পদ্ধতি আছে । মহানবি (স)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নিজে সালাত আদায় করে সাহাবাদের হাতে–কলমে শিক্ষা দিয়েছেন। তিনি বলেছেন, </a:t>
            </a:r>
          </a:p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‘আমাকে  যেভাবে সালাত  আদায় করতে দেখেছ , তোমরাও সেভাবে  সালাত আদায়</a:t>
            </a:r>
          </a:p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করবে।’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89937B-BFE2-4E7B-AEF8-758F8686BBCF}"/>
              </a:ext>
            </a:extLst>
          </p:cNvPr>
          <p:cNvSpPr txBox="1"/>
          <p:nvPr/>
        </p:nvSpPr>
        <p:spPr>
          <a:xfrm>
            <a:off x="878643" y="4679016"/>
            <a:ext cx="8006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মহানবি (স) –এর শেখানো নিয়মে সালাত আদায় করতে হবে।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846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732019-AA67-4501-9706-ACC33A4BFB9B}"/>
              </a:ext>
            </a:extLst>
          </p:cNvPr>
          <p:cNvSpPr txBox="1"/>
          <p:nvPr/>
        </p:nvSpPr>
        <p:spPr>
          <a:xfrm>
            <a:off x="495705" y="182880"/>
            <a:ext cx="10663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সালাতের সময় হলে আমরা পাক–পবিত্র হয়ে , পাকসাফ কাপড় পরব । তারপর  পবিত্র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জায়গায় কিবলামুখী হয়ে দাঁড়াব। মনে করতে হবে আমি আল্লাহ পাকের সামনে দাঁড়িয়ে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আছি , তিনি আমাকে দেখছেন। তিনি আমার অন্তরের খবরও রাখছেন।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D5825B-39AC-414C-8960-8D98ECC7EBDD}"/>
              </a:ext>
            </a:extLst>
          </p:cNvPr>
          <p:cNvSpPr txBox="1"/>
          <p:nvPr/>
        </p:nvSpPr>
        <p:spPr>
          <a:xfrm>
            <a:off x="4216790" y="5964704"/>
            <a:ext cx="3669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সালাতে দাঁড়ানোর সঠিক পদ্ধতি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0418A0-C3D7-4A1C-9D16-95372309B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790" y="2019087"/>
            <a:ext cx="3505201" cy="367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6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8EAE0A-0EA0-4C1C-8820-56E0C409BE2D}"/>
              </a:ext>
            </a:extLst>
          </p:cNvPr>
          <p:cNvSpPr txBox="1"/>
          <p:nvPr/>
        </p:nvSpPr>
        <p:spPr>
          <a:xfrm>
            <a:off x="822959" y="255002"/>
            <a:ext cx="9537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সালাতের নিয়ত করে আল্লাহু আকবর বলব। একে বলে তাকবিরে  তাহরিমা।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8DCFA1-9AE9-4E63-B420-FA8149261D02}"/>
              </a:ext>
            </a:extLst>
          </p:cNvPr>
          <p:cNvSpPr txBox="1"/>
          <p:nvPr/>
        </p:nvSpPr>
        <p:spPr>
          <a:xfrm>
            <a:off x="1280161" y="2793702"/>
            <a:ext cx="353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4C2771-D5F9-480C-93F2-97322426D60E}"/>
              </a:ext>
            </a:extLst>
          </p:cNvPr>
          <p:cNvSpPr txBox="1"/>
          <p:nvPr/>
        </p:nvSpPr>
        <p:spPr>
          <a:xfrm>
            <a:off x="3644493" y="4948726"/>
            <a:ext cx="4471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তাকবিরে তাহরিমা : হাত তোলার দৃশ্য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A99351-05AE-45D0-8E2C-5F87EEAA457B}"/>
              </a:ext>
            </a:extLst>
          </p:cNvPr>
          <p:cNvSpPr txBox="1"/>
          <p:nvPr/>
        </p:nvSpPr>
        <p:spPr>
          <a:xfrm>
            <a:off x="879231" y="5560592"/>
            <a:ext cx="106492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তাকবিরের সঙ্গে সঙ্গে ছেলেরা দুই হাত কান বরাবর ওঠাবে। এরপর দুই হাত নাভির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ওপর বাঁধবে। মেয়েরা দুই হাত কাঁধ পর্যন্ত ওঠাবে। মেয়েরা হাত বাঁধবে বুকের ওপর।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134F07-C352-4BE7-A5BA-AC25169EB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538" y="961843"/>
            <a:ext cx="4019512" cy="389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9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6887BC-EE7A-4D1E-8FE1-5A4C65974FF3}"/>
              </a:ext>
            </a:extLst>
          </p:cNvPr>
          <p:cNvSpPr txBox="1"/>
          <p:nvPr/>
        </p:nvSpPr>
        <p:spPr>
          <a:xfrm>
            <a:off x="672905" y="113325"/>
            <a:ext cx="2686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 বাঁধার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8FFBF0-6DCC-4C79-94FA-61AB1231B0CF}"/>
              </a:ext>
            </a:extLst>
          </p:cNvPr>
          <p:cNvSpPr txBox="1"/>
          <p:nvPr/>
        </p:nvSpPr>
        <p:spPr>
          <a:xfrm>
            <a:off x="672905" y="759656"/>
            <a:ext cx="108461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বাম হাতের তালু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নাভির ওপর রাখব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ৃদ্ধা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৩টি আ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কবজির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বিছিয়ে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BD5642-A2DC-4DF1-8E38-0646EB358D27}"/>
              </a:ext>
            </a:extLst>
          </p:cNvPr>
          <p:cNvSpPr txBox="1"/>
          <p:nvPr/>
        </p:nvSpPr>
        <p:spPr>
          <a:xfrm>
            <a:off x="3331697" y="6108692"/>
            <a:ext cx="4792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সালাতে সঠিক পদ্ধতিতে হাত বাঁধা অবস্থা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BED015-85F9-4FD2-9700-7BCAF497E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462" y="2511795"/>
            <a:ext cx="3434864" cy="341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rgbClr val="00B0F0"/>
            </a:gs>
            <a:gs pos="100000">
              <a:srgbClr val="E3D7AA"/>
            </a:gs>
            <a:gs pos="93000">
              <a:srgbClr val="80C5AB"/>
            </a:gs>
            <a:gs pos="77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BC8E4CA1-E678-4EDB-B8BB-C7B12ECE8A8F}"/>
              </a:ext>
            </a:extLst>
          </p:cNvPr>
          <p:cNvSpPr/>
          <p:nvPr/>
        </p:nvSpPr>
        <p:spPr>
          <a:xfrm>
            <a:off x="1519311" y="883093"/>
            <a:ext cx="9058904" cy="813518"/>
          </a:xfrm>
          <a:prstGeom prst="flowChartAlternateProcess">
            <a:avLst/>
          </a:prstGeom>
          <a:gradFill>
            <a:gsLst>
              <a:gs pos="72000">
                <a:srgbClr val="FFFF00"/>
              </a:gs>
              <a:gs pos="100000">
                <a:srgbClr val="E3D7AA"/>
              </a:gs>
              <a:gs pos="93000">
                <a:srgbClr val="80C5AB"/>
              </a:gs>
              <a:gs pos="77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8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8C2A33-7524-406C-BFC0-B9ED6FC3C3ED}"/>
              </a:ext>
            </a:extLst>
          </p:cNvPr>
          <p:cNvSpPr txBox="1"/>
          <p:nvPr/>
        </p:nvSpPr>
        <p:spPr>
          <a:xfrm>
            <a:off x="1519311" y="2793888"/>
            <a:ext cx="5128636" cy="23112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শওকত আলী </a:t>
            </a:r>
          </a:p>
          <a:p>
            <a:pPr algn="ctr"/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বিষ্ণুপুর সরকারি প্রাথমিক বিদ্যালয়</a:t>
            </a:r>
          </a:p>
          <a:p>
            <a:pPr algn="ctr"/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তারাগঞ্জ, রংপুর।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16EA91-D91A-4CD8-B446-9D02BCEED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819" y="2142977"/>
            <a:ext cx="2691178" cy="33122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966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94C283-CB33-48B3-BEAE-0E9DF154CDBF}"/>
              </a:ext>
            </a:extLst>
          </p:cNvPr>
          <p:cNvSpPr txBox="1"/>
          <p:nvPr/>
        </p:nvSpPr>
        <p:spPr>
          <a:xfrm>
            <a:off x="686973" y="272240"/>
            <a:ext cx="4518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এরপর সানা পড়ব। সানা হলো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86E1F9-E70A-49E0-BD6C-AA1092A61A13}"/>
              </a:ext>
            </a:extLst>
          </p:cNvPr>
          <p:cNvSpPr txBox="1"/>
          <p:nvPr/>
        </p:nvSpPr>
        <p:spPr>
          <a:xfrm>
            <a:off x="686972" y="1863786"/>
            <a:ext cx="97090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উচ্চারণ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সুবহানাকা আল্লাহুম্মা ওয়া বিহামদিকা ওয়া তাবারাকাসমুকা,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ওয়া তাআলা জাদ্দুকা, ওয়া লা ইলাহা গাইরুকা।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979667-BC87-4D64-B47A-A60DEDCEF350}"/>
              </a:ext>
            </a:extLst>
          </p:cNvPr>
          <p:cNvSpPr txBox="1"/>
          <p:nvPr/>
        </p:nvSpPr>
        <p:spPr>
          <a:xfrm>
            <a:off x="525487" y="3059365"/>
            <a:ext cx="111410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হে আল্লাহ ! আমি  তোমারই পবিত্রতা  বর্ণনা করছি এবং তোমার  জন্যই  সকল প্রশংসা। তোমার নাম বরকত ও কল্যাণময়। তোমার সম্মান অতি উচ্চে। তুমি ছাড়া আর কোনো মাবুদ নেই।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6C8C1A-39FE-4A1B-852D-EA35F1C98052}"/>
              </a:ext>
            </a:extLst>
          </p:cNvPr>
          <p:cNvSpPr txBox="1"/>
          <p:nvPr/>
        </p:nvSpPr>
        <p:spPr>
          <a:xfrm>
            <a:off x="475078" y="4691869"/>
            <a:ext cx="111410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এরপর আউযুবিল্লাহি মিনাশ শায়তানির রাজিম পড়ে বিসমিল্লাহির রাহমানির রাহিম পড়ব।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পরে সূরা ফাতিহা পাঠ করে অন্য কোনো সূরা বা তার অংশ পাঠ করব। তারপর আল্লাহু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আকবর বলে রুকু করব। রুকুতে অন্তত তিনবার 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সুবহানা রাব্বিয়াল আজিম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পড়ব।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2AB710-DA2E-4E73-A977-1B2778F61D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737"/>
          <a:stretch/>
        </p:blipFill>
        <p:spPr>
          <a:xfrm>
            <a:off x="686972" y="857015"/>
            <a:ext cx="9301090" cy="88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D176FD-0272-4C81-A565-F7D81230B716}"/>
              </a:ext>
            </a:extLst>
          </p:cNvPr>
          <p:cNvSpPr txBox="1"/>
          <p:nvPr/>
        </p:nvSpPr>
        <p:spPr>
          <a:xfrm>
            <a:off x="686972" y="338408"/>
            <a:ext cx="2686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রুকু করার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61315E-04BB-4E72-BBD1-3D1D6C4FB968}"/>
              </a:ext>
            </a:extLst>
          </p:cNvPr>
          <p:cNvSpPr txBox="1"/>
          <p:nvPr/>
        </p:nvSpPr>
        <p:spPr>
          <a:xfrm>
            <a:off x="529881" y="1123855"/>
            <a:ext cx="108508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রুকুতে দুই হাত দুই হাঁটুর উপর এমনভাবে রাখতে হবে যাতে মাথা , পিঠ ও কোমর এক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বরাবর হয়। কনুই পাঁজর থেকে ফাঁক করে রাখতে হবে।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8DE5BF-AD02-488C-8B7D-E3DEC2141CDD}"/>
              </a:ext>
            </a:extLst>
          </p:cNvPr>
          <p:cNvSpPr txBox="1"/>
          <p:nvPr/>
        </p:nvSpPr>
        <p:spPr>
          <a:xfrm>
            <a:off x="4145865" y="5933367"/>
            <a:ext cx="3900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সালাতে রুকুর সঠিক পদ্ধতি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F90EC2-3769-4D33-BC2C-006E8CA0C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537" y="2447972"/>
            <a:ext cx="6624925" cy="328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574CC6-294C-4333-983F-4B77B1156927}"/>
              </a:ext>
            </a:extLst>
          </p:cNvPr>
          <p:cNvSpPr txBox="1"/>
          <p:nvPr/>
        </p:nvSpPr>
        <p:spPr>
          <a:xfrm>
            <a:off x="849921" y="786230"/>
            <a:ext cx="104921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মেয়েরা বাম পায়ের টাখনু ডান  পায়ের  টাখনুর  সাথে  মিলিয়ে  রাখবে।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এরপর  মাথা  ঝঁকিয়ে  দুই  হাতের  আঙুলগুলো   মেলানো  অবস্থায়  দুই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হাঁটুর  উপর  রাখবে ।  কনুই  পাঁজরের  সাথে  মিলিয়ে রাখবে এবং মাথা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এতটুকু ঝুকাবে, যাতে হাঁটু পর্যন্ত পৌঁছে।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827676-D456-4B81-B46C-967FB72CB660}"/>
              </a:ext>
            </a:extLst>
          </p:cNvPr>
          <p:cNvSpPr txBox="1"/>
          <p:nvPr/>
        </p:nvSpPr>
        <p:spPr>
          <a:xfrm>
            <a:off x="1226233" y="3429000"/>
            <a:ext cx="94933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এরপর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সামিআল্লাহু লিমান হামিদা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বলে সোজা হয়ে  দাঁড়াতে হবে।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দাঁড়ানো  অবস্থায় 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রাব্বানা লাকাল হামদ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হবে ।  এরপর </a:t>
            </a:r>
          </a:p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আল্লাহু আকবর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বলে সিজদাহ করতে হবে। </a:t>
            </a:r>
          </a:p>
        </p:txBody>
      </p:sp>
    </p:spTree>
    <p:extLst>
      <p:ext uri="{BB962C8B-B14F-4D97-AF65-F5344CB8AC3E}">
        <p14:creationId xmlns:p14="http://schemas.microsoft.com/office/powerpoint/2010/main" val="211136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689DAB-6A61-42D5-9400-2336FBC76511}"/>
              </a:ext>
            </a:extLst>
          </p:cNvPr>
          <p:cNvSpPr txBox="1"/>
          <p:nvPr/>
        </p:nvSpPr>
        <p:spPr>
          <a:xfrm>
            <a:off x="536916" y="139117"/>
            <a:ext cx="3183989" cy="662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সিজদাহ করার নিয়ম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4E859E-2381-4FFB-9A77-27F1B46DB474}"/>
              </a:ext>
            </a:extLst>
          </p:cNvPr>
          <p:cNvSpPr txBox="1"/>
          <p:nvPr/>
        </p:nvSpPr>
        <p:spPr>
          <a:xfrm>
            <a:off x="536916" y="801859"/>
            <a:ext cx="111181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প্রথমে দুই হাঁটু মাটিতে বা জায়নামাজে রাখতে হবে। তারপর দুই হাত মাটিতে রাখতে হবে।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তারপর দুই হাতের মাঝখানে মাথা রেখে নাক  ও  কপাল মাটিতে রাখতে হবে । সিজদাহর  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 দুই হাতের  আঙুলগুলো  মিলিত অবস্থায়  কিবলামুখী করে রাখতে হবে । দুই পায়ের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আঙুলগুলো কিবলামুখী করে মাটিতে লাগিয়ে রাখতে হবে । উভয় পা মিলিত অবস্থায় খাড়া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থাকবে।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376465-87EA-4E65-89D0-DA350530B71A}"/>
              </a:ext>
            </a:extLst>
          </p:cNvPr>
          <p:cNvSpPr txBox="1"/>
          <p:nvPr/>
        </p:nvSpPr>
        <p:spPr>
          <a:xfrm>
            <a:off x="3139439" y="6020971"/>
            <a:ext cx="6271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সঠিক পদ্ধতিতে ছেলে- মেয়ের সিজদাহরত অবস্থা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534430-07CF-4454-8D75-9D7EB7697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9" y="3046241"/>
            <a:ext cx="64008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2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5B37C6-0F1D-4FAA-8FF2-C05B8E60F8B5}"/>
              </a:ext>
            </a:extLst>
          </p:cNvPr>
          <p:cNvSpPr txBox="1"/>
          <p:nvPr/>
        </p:nvSpPr>
        <p:spPr>
          <a:xfrm>
            <a:off x="670559" y="487033"/>
            <a:ext cx="109305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মেয়েরা পা খাড়া রাখবে না । উভয় পা ডান দিকে বের করে দেবে এবং মাটিতে বিছিয়ে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রাখবে।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F58EA3-6264-43C7-9C78-C63B67343938}"/>
              </a:ext>
            </a:extLst>
          </p:cNvPr>
          <p:cNvSpPr txBox="1"/>
          <p:nvPr/>
        </p:nvSpPr>
        <p:spPr>
          <a:xfrm>
            <a:off x="670559" y="1741985"/>
            <a:ext cx="11202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ছেলেরা সিজদাহর সময় মাথা হাঁটু হতে দূরে রাখবে। হাতের কবজির উপরের অংশ মাটিতে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লাগাবে না । পায়ের নলা উরু হতে পৃথক রাখবে।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099032-9B21-4FE1-A5F0-AA442F6A95A2}"/>
              </a:ext>
            </a:extLst>
          </p:cNvPr>
          <p:cNvSpPr txBox="1"/>
          <p:nvPr/>
        </p:nvSpPr>
        <p:spPr>
          <a:xfrm>
            <a:off x="750275" y="2996938"/>
            <a:ext cx="108508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মেয়েরা সর্বাঙ্গ মিলিত অবস্থায় সিজদাহ করবে। মাথা যথাসম্ভব হাঁটুর কাছে রাখবে। উরু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পায়ের নলার সাথে এবং হাতের বাজু পাঁজরের সাথে মিলিয়ে রাখবে । সিজদাহে অন্তত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তিনবার  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সুবহানা রাব্বিয়াল আলা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হয় । এরপর আল্লাহু আকবর বলে সোজা হয়ে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বসে দুই হাত হাঁটুর ওপর রাখবে। তারপর আল্লাহু আকবর বলে দ্বিতীয় সিজদাহ করবে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এবং পূর্বের মতো তসবি পড়বে। এরপর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আল্লাহু আকবর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বলে সোজা হয়ে দাঁড়াতে হবে।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এভাবে প্রথম রাকআত শেষ হবে। এরপর দ্বিতীয় রাকআত শুরু হবে। </a:t>
            </a:r>
          </a:p>
        </p:txBody>
      </p:sp>
    </p:spTree>
    <p:extLst>
      <p:ext uri="{BB962C8B-B14F-4D97-AF65-F5344CB8AC3E}">
        <p14:creationId xmlns:p14="http://schemas.microsoft.com/office/powerpoint/2010/main" val="290639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F980A0-72D6-467F-A8E4-8AD274EBF8DE}"/>
              </a:ext>
            </a:extLst>
          </p:cNvPr>
          <p:cNvSpPr txBox="1"/>
          <p:nvPr/>
        </p:nvSpPr>
        <p:spPr>
          <a:xfrm>
            <a:off x="466577" y="322070"/>
            <a:ext cx="112588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দ্বিতীয় রাকআতেও প্রথম রাকআতের মতো যথারীতি সুরা ফাতিহা ও অন্য সুরা পড়ে রুকু,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সিজদাহ করে সোজা হয়ে বসতে হবে। তাশাহহুদ , দরুদ ও দোয়া মাসুরা পড়ে ডানে ও বামে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মুখ ফিরিয়ে 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আসসালামু আলাইকুম ওয়া রাহমাতুল্লাহ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হবে। এভাবে দুই রাকআত</a:t>
            </a:r>
          </a:p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বিশিষ্ট সালাত শেষ হবে।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D413ED-8EB0-4C36-9B2E-B30228FE7F30}"/>
              </a:ext>
            </a:extLst>
          </p:cNvPr>
          <p:cNvSpPr txBox="1"/>
          <p:nvPr/>
        </p:nvSpPr>
        <p:spPr>
          <a:xfrm>
            <a:off x="3385623" y="5956307"/>
            <a:ext cx="4928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তাশাহহুদ পড়ার সঠিক পদ্ধতিতে বসা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42CC24-2A7D-4EAC-8B43-6947F2D2F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942" y="2384173"/>
            <a:ext cx="6147583" cy="343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4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78FE3C-0842-49B9-8064-698067D71A09}"/>
              </a:ext>
            </a:extLst>
          </p:cNvPr>
          <p:cNvSpPr txBox="1"/>
          <p:nvPr/>
        </p:nvSpPr>
        <p:spPr>
          <a:xfrm>
            <a:off x="487678" y="297606"/>
            <a:ext cx="10977491" cy="2318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তিন  বা  চার রাকআত বিশিষ্ট সালাত হলে তাশাহহুদ অর্থাৎ আবদুহু ওয়া রাসুলুহু পর্যন্ত পড়ে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আল্লাহু আকবর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বলে দাঁড়াতে হবে । এরপর পূর্বের মতো তৃতীয় ও চতুর্থ রাকআত শেষ করতে হবে। ওয়াজিব ও সুন্নত সালাত হলে তৃতীয় ও চতুর্থ রাকআতে সূরা ফাতিহার সঙ্গে অন্য সূরা পড়তে হবে। কিন্তু ফরজ হলে অন্য সূরা মেলাতে হবে না ।  এভাবে যথারীতি তাশাহহুদ , দরুদ , দোয়া মাসুরা পড়ে প্রথমে ডানে এবং পরে বামে মুখ ফিরিয়ে সালামের মাধ্যমে সালাত শেষ করতে হবে।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A38D17-0F2D-4842-8C4F-05E25D5C7B94}"/>
              </a:ext>
            </a:extLst>
          </p:cNvPr>
          <p:cNvSpPr txBox="1"/>
          <p:nvPr/>
        </p:nvSpPr>
        <p:spPr>
          <a:xfrm>
            <a:off x="3702147" y="6037174"/>
            <a:ext cx="4301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সালাম ফেরানোর সঠিক পদ্ধতি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C45EDA-8A21-4366-9AD9-55030E3F7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23" y="2658329"/>
            <a:ext cx="4301199" cy="316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7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587649CE-E0A0-4096-87A4-FCB848D8771B}"/>
              </a:ext>
            </a:extLst>
          </p:cNvPr>
          <p:cNvSpPr/>
          <p:nvPr/>
        </p:nvSpPr>
        <p:spPr>
          <a:xfrm>
            <a:off x="979315" y="358728"/>
            <a:ext cx="10069245" cy="1301260"/>
          </a:xfrm>
          <a:prstGeom prst="round2SameRect">
            <a:avLst>
              <a:gd name="adj1" fmla="val 27305"/>
              <a:gd name="adj2" fmla="val 0"/>
            </a:avLst>
          </a:prstGeom>
          <a:gradFill>
            <a:gsLst>
              <a:gs pos="73000">
                <a:schemeClr val="accent4"/>
              </a:gs>
              <a:gs pos="68000">
                <a:schemeClr val="bg1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accent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046A4D7-1EF6-49DE-ACF7-BD8A2BBA65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367192"/>
              </p:ext>
            </p:extLst>
          </p:nvPr>
        </p:nvGraphicFramePr>
        <p:xfrm>
          <a:off x="979315" y="2869810"/>
          <a:ext cx="10069245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69245">
                  <a:extLst>
                    <a:ext uri="{9D8B030D-6E8A-4147-A177-3AD203B41FA5}">
                      <a16:colId xmlns:a16="http://schemas.microsoft.com/office/drawing/2014/main" val="1392348674"/>
                    </a:ext>
                  </a:extLst>
                </a:gridCol>
              </a:tblGrid>
              <a:tr h="1477108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v"/>
                      </a:pPr>
                      <a:r>
                        <a:rPr lang="bn-IN" sz="36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ফজরের দুই রাকআত সুন্নত ও দুই রাকআত ফরজ সালাত আদায় 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bn-IN" sz="36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করার নিয়ম খাতায় লেখ। </a:t>
                      </a:r>
                    </a:p>
                    <a:p>
                      <a:pPr marL="571500" indent="-571500">
                        <a:buFont typeface="Wingdings" panose="05000000000000000000" pitchFamily="2" charset="2"/>
                        <a:buChar char="v"/>
                      </a:pPr>
                      <a:r>
                        <a:rPr lang="bn-IN" sz="36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প্রতিটি দল থেকে একজন করে ফজরের দুই রাকআত সুন্নত ও দুই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bn-IN" sz="36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রাকআত ফরজ সালাত আদায় করে দেখাও। 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544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54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45C553-164B-4E87-BB67-2817BBAA98B3}"/>
              </a:ext>
            </a:extLst>
          </p:cNvPr>
          <p:cNvSpPr txBox="1"/>
          <p:nvPr/>
        </p:nvSpPr>
        <p:spPr>
          <a:xfrm>
            <a:off x="994116" y="1228893"/>
            <a:ext cx="102600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নিচের প্রশ্নগুলোর উত্তর বল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(ক) সানা অর্থসহ মুখস্ত বল। 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(খ) রুকু ও সিজদাহ এর তসবিহ বল ।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(গ) চার রাকআত সুন্নত ও চার রাকআত ফরজ সালাত কীভাবে আদায় করতে হয় দেখাও। 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(ঘ) তিন ও চার রাকআত বিশিষ্ট সালাতে তাশাহহুদ পড়ে কী করতে হয়?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6DA66C-94FD-4F79-9EF0-D10DA17D7FC3}"/>
              </a:ext>
            </a:extLst>
          </p:cNvPr>
          <p:cNvSpPr txBox="1"/>
          <p:nvPr/>
        </p:nvSpPr>
        <p:spPr>
          <a:xfrm>
            <a:off x="994116" y="3630205"/>
            <a:ext cx="11197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বাম পাশের বাক্যাংশের সাথে ডান পাশের বাক্যাংশ মিল করে খাতায় লেখ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7B3741A-08B3-4085-BA54-DE3D668F1E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854511"/>
              </p:ext>
            </p:extLst>
          </p:nvPr>
        </p:nvGraphicFramePr>
        <p:xfrm>
          <a:off x="1423927" y="4184815"/>
          <a:ext cx="9278498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1993">
                  <a:extLst>
                    <a:ext uri="{9D8B030D-6E8A-4147-A177-3AD203B41FA5}">
                      <a16:colId xmlns:a16="http://schemas.microsoft.com/office/drawing/2014/main" val="669405461"/>
                    </a:ext>
                  </a:extLst>
                </a:gridCol>
                <a:gridCol w="3876505">
                  <a:extLst>
                    <a:ext uri="{9D8B030D-6E8A-4147-A177-3AD203B41FA5}">
                      <a16:colId xmlns:a16="http://schemas.microsoft.com/office/drawing/2014/main" val="1893502818"/>
                    </a:ext>
                  </a:extLst>
                </a:gridCol>
              </a:tblGrid>
              <a:tr h="2190169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(ক)  সালাতের নিয়ত করে আল্লাহু আকবর বলা </a:t>
                      </a:r>
                    </a:p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(খ) তাকবিরের সঙ্গে সঙ্গে ছেলেরা   </a:t>
                      </a:r>
                    </a:p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(গ) তাকবিরের সঙ্গে সঙ্গে মেয়েরা   </a:t>
                      </a:r>
                    </a:p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(ঘ) রুকুর তসবিহ    </a:t>
                      </a:r>
                    </a:p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(ঙ) সিজদাহর তসবিহ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দুই হাত কান বরাবর ওঠাবে।  </a:t>
                      </a:r>
                    </a:p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তাকবিরে তাহরিমা। </a:t>
                      </a:r>
                    </a:p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‘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সুবহানা রাব্বিয়াল আলা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’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</a:p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দুই হাত কাঁধ বরাবর ওঠাবে। </a:t>
                      </a:r>
                    </a:p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‘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সুবহানা রাব্বিয়াল আজিম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’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69522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964D8BA-E3A2-4DDB-8C79-EAFBBD8F6C2F}"/>
              </a:ext>
            </a:extLst>
          </p:cNvPr>
          <p:cNvSpPr/>
          <p:nvPr/>
        </p:nvSpPr>
        <p:spPr>
          <a:xfrm>
            <a:off x="1125416" y="153387"/>
            <a:ext cx="9875520" cy="746945"/>
          </a:xfrm>
          <a:prstGeom prst="roundRect">
            <a:avLst/>
          </a:prstGeom>
          <a:gradFill>
            <a:gsLst>
              <a:gs pos="100000">
                <a:schemeClr val="accent4"/>
              </a:gs>
              <a:gs pos="70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23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15BBA5A-6862-4F9F-98AF-5AA4CDB892DB}"/>
              </a:ext>
            </a:extLst>
          </p:cNvPr>
          <p:cNvSpPr/>
          <p:nvPr/>
        </p:nvSpPr>
        <p:spPr>
          <a:xfrm>
            <a:off x="1291883" y="92221"/>
            <a:ext cx="9608234" cy="998809"/>
          </a:xfrm>
          <a:prstGeom prst="ellipse">
            <a:avLst/>
          </a:prstGeom>
          <a:gradFill flip="none" rotWithShape="1">
            <a:gsLst>
              <a:gs pos="9700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69000">
                <a:schemeClr val="accent1">
                  <a:lumMod val="45000"/>
                  <a:lumOff val="55000"/>
                </a:schemeClr>
              </a:gs>
              <a:gs pos="64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1"/>
            </a:solidFill>
            <a:prstDash val="dash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B85F5-FC8D-41BB-8588-2ABDB081FFB1}"/>
              </a:ext>
            </a:extLst>
          </p:cNvPr>
          <p:cNvSpPr txBox="1"/>
          <p:nvPr/>
        </p:nvSpPr>
        <p:spPr>
          <a:xfrm>
            <a:off x="799512" y="2746755"/>
            <a:ext cx="934094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১। সালাতের পর্যায়ক্রমিক করণীয় কাজের একটি তালিকা তৈরি কর।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6C5230-0BD3-45F1-8841-CD6E4FD07367}"/>
              </a:ext>
            </a:extLst>
          </p:cNvPr>
          <p:cNvSpPr txBox="1"/>
          <p:nvPr/>
        </p:nvSpPr>
        <p:spPr>
          <a:xfrm>
            <a:off x="799511" y="3408063"/>
            <a:ext cx="112283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২। সঠিক শব্দ দিয়ে শূন্যস্থান পূরণ করে খাতায় লেখ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(ক) মহানবি (স) নিজে সালাত আদায় করে সাহাবাদের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–––––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শিক্ষা দিয়েছেন। 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(খ) সিজদাহর সময় দুই হাতের আঙুলগুলো মিলিত অবস্থায়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–––––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করে রাখতে হবে। 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(গ) ছেলেরা সিজদাহর সময়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–––––</a:t>
            </a:r>
            <a:r>
              <a:rPr lang="b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হাঁটু হতে দূরে রাখবে।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(ঘ)  তাকবিরের সঙ্গে সঙ্গে মেয়েরা দুই হাত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–––––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পর্যন্ত ওঠাবে।  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55844C-96DB-4956-B05D-CE180C2C7BD6}"/>
              </a:ext>
            </a:extLst>
          </p:cNvPr>
          <p:cNvSpPr txBox="1"/>
          <p:nvPr/>
        </p:nvSpPr>
        <p:spPr>
          <a:xfrm>
            <a:off x="799512" y="1630705"/>
            <a:ext cx="91440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 দুটির উত্তর খাতায় লিখে নিয়ে আসবে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54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id="{8C99D798-5F98-4812-8A63-2D339D9E391E}"/>
              </a:ext>
            </a:extLst>
          </p:cNvPr>
          <p:cNvSpPr/>
          <p:nvPr/>
        </p:nvSpPr>
        <p:spPr>
          <a:xfrm>
            <a:off x="884420" y="179882"/>
            <a:ext cx="10285328" cy="1550444"/>
          </a:xfrm>
          <a:prstGeom prst="wave">
            <a:avLst>
              <a:gd name="adj1" fmla="val 12500"/>
              <a:gd name="adj2" fmla="val -66"/>
            </a:avLst>
          </a:prstGeom>
          <a:gradFill>
            <a:gsLst>
              <a:gs pos="90000">
                <a:srgbClr val="00B0F0"/>
              </a:gs>
              <a:gs pos="100000">
                <a:srgbClr val="E3D7AA"/>
              </a:gs>
              <a:gs pos="93000">
                <a:srgbClr val="80C5AB"/>
              </a:gs>
              <a:gs pos="77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036B854D-F785-4655-BA51-076BF481057A}"/>
              </a:ext>
            </a:extLst>
          </p:cNvPr>
          <p:cNvSpPr/>
          <p:nvPr/>
        </p:nvSpPr>
        <p:spPr>
          <a:xfrm>
            <a:off x="743743" y="2057840"/>
            <a:ext cx="7457722" cy="3822456"/>
          </a:xfrm>
          <a:prstGeom prst="frame">
            <a:avLst>
              <a:gd name="adj1" fmla="val 0"/>
            </a:avLst>
          </a:prstGeom>
          <a:solidFill>
            <a:srgbClr val="00B0F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শ্রেণি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পঞ্চম</a:t>
            </a:r>
          </a:p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বিষয়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ইসলাম ও নৈতিক শিক্ষা </a:t>
            </a:r>
          </a:p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সাধারণ পাঠ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সালাত আদায়ের নিয়ম  </a:t>
            </a:r>
          </a:p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বিশেষ পাঠ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সব কাজেরই নিয়ম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...........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সালাত </a:t>
            </a:r>
          </a:p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শেষ করতে হবে।  </a:t>
            </a:r>
          </a:p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সময়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মিনিট</a:t>
            </a:r>
          </a:p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তারিখ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০৬/০৮/২০২০ খ্রিঃ    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84B0AB-85FD-4292-B52B-258254811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643" y="2343698"/>
            <a:ext cx="2636139" cy="340418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03985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816D8856-1CA9-45C5-944D-9BB9B73723D9}"/>
              </a:ext>
            </a:extLst>
          </p:cNvPr>
          <p:cNvSpPr/>
          <p:nvPr/>
        </p:nvSpPr>
        <p:spPr>
          <a:xfrm>
            <a:off x="1998266" y="168815"/>
            <a:ext cx="8580640" cy="1237954"/>
          </a:xfrm>
          <a:prstGeom prst="flowChartTerminator">
            <a:avLst/>
          </a:prstGeom>
          <a:gradFill>
            <a:gsLst>
              <a:gs pos="9700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69000">
                <a:schemeClr val="accent1">
                  <a:lumMod val="45000"/>
                  <a:lumOff val="55000"/>
                </a:schemeClr>
              </a:gs>
              <a:gs pos="64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C252CC-CE63-4604-AB25-E184D57FB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285" y="1915720"/>
            <a:ext cx="7425995" cy="447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7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BA42E11-CAD4-445B-B332-F242793B3BDF}"/>
              </a:ext>
            </a:extLst>
          </p:cNvPr>
          <p:cNvSpPr/>
          <p:nvPr/>
        </p:nvSpPr>
        <p:spPr>
          <a:xfrm>
            <a:off x="1595587" y="361613"/>
            <a:ext cx="9000826" cy="1495323"/>
          </a:xfrm>
          <a:prstGeom prst="ellipse">
            <a:avLst/>
          </a:prstGeom>
          <a:gradFill>
            <a:gsLst>
              <a:gs pos="90000">
                <a:srgbClr val="C00000"/>
              </a:gs>
              <a:gs pos="100000">
                <a:srgbClr val="E3D7AA"/>
              </a:gs>
              <a:gs pos="93000">
                <a:srgbClr val="80C5AB"/>
              </a:gs>
              <a:gs pos="66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683C17-AC01-4020-8302-EB3F7722006D}"/>
              </a:ext>
            </a:extLst>
          </p:cNvPr>
          <p:cNvSpPr txBox="1"/>
          <p:nvPr/>
        </p:nvSpPr>
        <p:spPr>
          <a:xfrm>
            <a:off x="1587842" y="2950699"/>
            <a:ext cx="9406059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  <a:prstDash val="dash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</a:p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সালাত আদায়ের নিয়ম বলতে পারবে। </a:t>
            </a:r>
          </a:p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  তারা সঠিকভাবে সালাত আদায় করতে পারবে।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4833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>
            <a:extLst>
              <a:ext uri="{FF2B5EF4-FFF2-40B4-BE49-F238E27FC236}">
                <a16:creationId xmlns:a16="http://schemas.microsoft.com/office/drawing/2014/main" id="{2051C15D-5B4C-4B32-8A7D-D2784610AFE8}"/>
              </a:ext>
            </a:extLst>
          </p:cNvPr>
          <p:cNvSpPr/>
          <p:nvPr/>
        </p:nvSpPr>
        <p:spPr>
          <a:xfrm>
            <a:off x="1029873" y="211016"/>
            <a:ext cx="10393094" cy="998806"/>
          </a:xfrm>
          <a:prstGeom prst="ribbon">
            <a:avLst>
              <a:gd name="adj1" fmla="val 8871"/>
              <a:gd name="adj2" fmla="val 46521"/>
            </a:avLst>
          </a:prstGeom>
          <a:gradFill>
            <a:gsLst>
              <a:gs pos="97500">
                <a:srgbClr val="C0BC14"/>
              </a:gs>
              <a:gs pos="83000">
                <a:schemeClr val="bg1"/>
              </a:gs>
            </a:gsLst>
            <a:path path="shape">
              <a:fillToRect l="50000" t="50000" r="50000" b="50000"/>
            </a:path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</a:t>
            </a:r>
            <a:r>
              <a:rPr lang="as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as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যাচাই    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264BC6-EAE9-414E-9F55-37324B4E9045}"/>
              </a:ext>
            </a:extLst>
          </p:cNvPr>
          <p:cNvSpPr txBox="1"/>
          <p:nvPr/>
        </p:nvSpPr>
        <p:spPr>
          <a:xfrm>
            <a:off x="910005" y="1688120"/>
            <a:ext cx="10632830" cy="459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মহানবি (স) কীভাবে সালাত শিক্ষা দিয়েছেন 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তাকবিরে তাহরিমা কী ?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সানা কখন পড়তে হয় ? 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সানা পড়ার পর কী করতে হয় ? 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 ফাতিহা পড়ার পর কী করতে হয়?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রুকুতে কী করতে হয়?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বলে রুকু থেকে সোজা হয়ে দাঁড়াতে হয়?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দুই বা চার রাকআত সুন্নত বা ফরজ সালাত কীভাবে আদায় করতে হয়? 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5509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7989BB2F-6F68-4FC7-AF73-D25389E85081}"/>
              </a:ext>
            </a:extLst>
          </p:cNvPr>
          <p:cNvSpPr/>
          <p:nvPr/>
        </p:nvSpPr>
        <p:spPr>
          <a:xfrm>
            <a:off x="939017" y="337626"/>
            <a:ext cx="10019715" cy="1350497"/>
          </a:xfrm>
          <a:prstGeom prst="verticalScroll">
            <a:avLst>
              <a:gd name="adj" fmla="val 25000"/>
            </a:avLst>
          </a:prstGeom>
          <a:gradFill>
            <a:gsLst>
              <a:gs pos="74000">
                <a:schemeClr val="accent4">
                  <a:lumMod val="60000"/>
                  <a:lumOff val="40000"/>
                </a:schemeClr>
              </a:gs>
              <a:gs pos="58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</a:gradFill>
          <a:ln>
            <a:prstDash val="sysDash"/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93CC68E-C9BC-4F33-87D1-6972083238ED}"/>
              </a:ext>
            </a:extLst>
          </p:cNvPr>
          <p:cNvSpPr/>
          <p:nvPr/>
        </p:nvSpPr>
        <p:spPr>
          <a:xfrm>
            <a:off x="2424330" y="2138289"/>
            <a:ext cx="7535595" cy="3756073"/>
          </a:xfrm>
          <a:prstGeom prst="ellipse">
            <a:avLst/>
          </a:prstGeom>
          <a:gradFill>
            <a:gsLst>
              <a:gs pos="100000">
                <a:srgbClr val="C00000"/>
              </a:gs>
              <a:gs pos="83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 আদায়ের নিয়ম  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49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A20463-A05B-42FB-8362-A6C47653BFC3}"/>
              </a:ext>
            </a:extLst>
          </p:cNvPr>
          <p:cNvSpPr txBox="1"/>
          <p:nvPr/>
        </p:nvSpPr>
        <p:spPr>
          <a:xfrm>
            <a:off x="3323771" y="5761084"/>
            <a:ext cx="5354246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সালাতে দাঁড়ানোর সঠিক পদ্ধতি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4FC416-464C-42E2-990D-0D2C1E262C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68"/>
          <a:stretch/>
        </p:blipFill>
        <p:spPr>
          <a:xfrm>
            <a:off x="2620320" y="268972"/>
            <a:ext cx="2593096" cy="50648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C62E04-CC52-4504-B1AF-069D3A884A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19"/>
          <a:stretch/>
        </p:blipFill>
        <p:spPr>
          <a:xfrm>
            <a:off x="6978586" y="268972"/>
            <a:ext cx="2571061" cy="506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4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DB1549-EE8D-4821-AA65-37EBD3314BAF}"/>
              </a:ext>
            </a:extLst>
          </p:cNvPr>
          <p:cNvSpPr txBox="1"/>
          <p:nvPr/>
        </p:nvSpPr>
        <p:spPr>
          <a:xfrm>
            <a:off x="3046314" y="5936568"/>
            <a:ext cx="6099372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তাকবিরে তাহরিমা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হাত তোলার দৃশ্য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60C9A1-D4CB-48A5-890C-4530709FE1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7"/>
          <a:stretch/>
        </p:blipFill>
        <p:spPr>
          <a:xfrm>
            <a:off x="6750259" y="275101"/>
            <a:ext cx="2785627" cy="52258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416D82-F53C-4320-A6C6-7CE73B36E6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84"/>
          <a:stretch/>
        </p:blipFill>
        <p:spPr>
          <a:xfrm>
            <a:off x="2656114" y="275101"/>
            <a:ext cx="2618490" cy="522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8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95FFDD-870E-4137-8755-43370C5FA8B1}"/>
              </a:ext>
            </a:extLst>
          </p:cNvPr>
          <p:cNvSpPr txBox="1"/>
          <p:nvPr/>
        </p:nvSpPr>
        <p:spPr>
          <a:xfrm>
            <a:off x="2952302" y="5964021"/>
            <a:ext cx="6014965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সালাতে সঠিক পদ্ধতিতে হাত বাঁধা অবস্থা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3397FA-C55F-49C5-8FB0-84FFB4343F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6"/>
          <a:stretch/>
        </p:blipFill>
        <p:spPr>
          <a:xfrm>
            <a:off x="6266151" y="303237"/>
            <a:ext cx="2973547" cy="53476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FFD9BF-4735-4CC5-81D1-0DC4AFC27A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65"/>
          <a:stretch/>
        </p:blipFill>
        <p:spPr>
          <a:xfrm>
            <a:off x="2952302" y="247648"/>
            <a:ext cx="2735417" cy="534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9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dg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1353</Words>
  <Application>Microsoft Office PowerPoint</Application>
  <PresentationFormat>Widescreen</PresentationFormat>
  <Paragraphs>135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Calibri Light</vt:lpstr>
      <vt:lpstr>Gill Sans MT</vt:lpstr>
      <vt:lpstr>Impact</vt:lpstr>
      <vt:lpstr>NikoshBAN</vt:lpstr>
      <vt:lpstr>Times New Roman</vt:lpstr>
      <vt:lpstr>Wingdings</vt:lpstr>
      <vt:lpstr>Office Theme</vt:lpstr>
      <vt:lpstr>Badge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SHOWKAT ALI</dc:creator>
  <cp:lastModifiedBy>BISHNUPUR GPS</cp:lastModifiedBy>
  <cp:revision>110</cp:revision>
  <dcterms:created xsi:type="dcterms:W3CDTF">2020-08-02T19:31:20Z</dcterms:created>
  <dcterms:modified xsi:type="dcterms:W3CDTF">2020-08-11T16:20:54Z</dcterms:modified>
</cp:coreProperties>
</file>