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5" r:id="rId2"/>
    <p:sldId id="308" r:id="rId3"/>
    <p:sldId id="322" r:id="rId4"/>
    <p:sldId id="328" r:id="rId5"/>
    <p:sldId id="316" r:id="rId6"/>
    <p:sldId id="326" r:id="rId7"/>
    <p:sldId id="327" r:id="rId8"/>
    <p:sldId id="324" r:id="rId9"/>
    <p:sldId id="314" r:id="rId10"/>
    <p:sldId id="319" r:id="rId11"/>
    <p:sldId id="321" r:id="rId12"/>
    <p:sldId id="309" r:id="rId13"/>
    <p:sldId id="318" r:id="rId14"/>
    <p:sldId id="310" r:id="rId15"/>
    <p:sldId id="312" r:id="rId16"/>
    <p:sldId id="317" r:id="rId17"/>
    <p:sldId id="331" r:id="rId18"/>
    <p:sldId id="323" r:id="rId19"/>
    <p:sldId id="320" r:id="rId20"/>
    <p:sldId id="315" r:id="rId21"/>
    <p:sldId id="329" r:id="rId22"/>
    <p:sldId id="313" r:id="rId23"/>
    <p:sldId id="33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71" d="100"/>
          <a:sy n="71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D56C1-2EE9-4577-888F-F4C627208A48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A979D-0FE6-4DBF-AD26-BCCE9F84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0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47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82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93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19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70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75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31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98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25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77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14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77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14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31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46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49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78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44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87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14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47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8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87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7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4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4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0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9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0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3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5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0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B0F09-6CE6-4556-A22E-BC1DADF63A9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7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fif"/><Relationship Id="rId3" Type="http://schemas.openxmlformats.org/officeDocument/2006/relationships/image" Target="../media/image1.jpeg"/><Relationship Id="rId7" Type="http://schemas.openxmlformats.org/officeDocument/2006/relationships/image" Target="../media/image37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f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Relationship Id="rId9" Type="http://schemas.openxmlformats.org/officeDocument/2006/relationships/image" Target="../media/image4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fif"/><Relationship Id="rId3" Type="http://schemas.openxmlformats.org/officeDocument/2006/relationships/image" Target="../media/image41.jfif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image" Target="../media/image42.jpg"/><Relationship Id="rId9" Type="http://schemas.openxmlformats.org/officeDocument/2006/relationships/image" Target="../media/image44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image" Target="../media/image46.jf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7.jpe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10" Type="http://schemas.openxmlformats.org/officeDocument/2006/relationships/image" Target="../media/image3.gif"/><Relationship Id="rId4" Type="http://schemas.openxmlformats.org/officeDocument/2006/relationships/image" Target="../media/image48.jfif"/><Relationship Id="rId9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fif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image" Target="../media/image54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5.jfif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jfif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11" Type="http://schemas.openxmlformats.org/officeDocument/2006/relationships/image" Target="../media/image15.jfif"/><Relationship Id="rId5" Type="http://schemas.openxmlformats.org/officeDocument/2006/relationships/image" Target="../media/image1.jpeg"/><Relationship Id="rId10" Type="http://schemas.openxmlformats.org/officeDocument/2006/relationships/image" Target="../media/image14.jpg"/><Relationship Id="rId4" Type="http://schemas.openxmlformats.org/officeDocument/2006/relationships/image" Target="../media/image11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6.jfif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image" Target="../media/image20.jpg"/><Relationship Id="rId5" Type="http://schemas.openxmlformats.org/officeDocument/2006/relationships/image" Target="../media/image10.jfif"/><Relationship Id="rId10" Type="http://schemas.openxmlformats.org/officeDocument/2006/relationships/image" Target="../media/image19.jfif"/><Relationship Id="rId4" Type="http://schemas.openxmlformats.org/officeDocument/2006/relationships/image" Target="../media/image17.jpg"/><Relationship Id="rId9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1.jfif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image" Target="../media/image26.jfif"/><Relationship Id="rId5" Type="http://schemas.openxmlformats.org/officeDocument/2006/relationships/image" Target="../media/image23.jfif"/><Relationship Id="rId10" Type="http://schemas.openxmlformats.org/officeDocument/2006/relationships/image" Target="../media/image25.jfif"/><Relationship Id="rId4" Type="http://schemas.openxmlformats.org/officeDocument/2006/relationships/image" Target="../media/image22.jfif"/><Relationship Id="rId9" Type="http://schemas.openxmlformats.org/officeDocument/2006/relationships/image" Target="../media/image24.jf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fif"/><Relationship Id="rId3" Type="http://schemas.openxmlformats.org/officeDocument/2006/relationships/image" Target="../media/image27.jfif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fif"/><Relationship Id="rId3" Type="http://schemas.openxmlformats.org/officeDocument/2006/relationships/image" Target="../media/image30.jfif"/><Relationship Id="rId7" Type="http://schemas.openxmlformats.org/officeDocument/2006/relationships/image" Target="../media/image3.gif"/><Relationship Id="rId12" Type="http://schemas.openxmlformats.org/officeDocument/2006/relationships/image" Target="../media/image35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11" Type="http://schemas.openxmlformats.org/officeDocument/2006/relationships/image" Target="../media/image15.jfif"/><Relationship Id="rId5" Type="http://schemas.openxmlformats.org/officeDocument/2006/relationships/image" Target="../media/image1.jpeg"/><Relationship Id="rId10" Type="http://schemas.openxmlformats.org/officeDocument/2006/relationships/image" Target="../media/image34.jfif"/><Relationship Id="rId4" Type="http://schemas.openxmlformats.org/officeDocument/2006/relationships/image" Target="../media/image31.jfif"/><Relationship Id="rId9" Type="http://schemas.openxmlformats.org/officeDocument/2006/relationships/image" Target="../media/image33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6" y="2375976"/>
            <a:ext cx="11590301" cy="34175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2509" flipV="1">
            <a:off x="-6274048" y="-737549"/>
            <a:ext cx="2238017" cy="18459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7483934" y="1592638"/>
            <a:ext cx="706595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  <a:r>
              <a:rPr lang="bn-BD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4736729" y="-48244"/>
            <a:ext cx="188792" cy="1744697"/>
            <a:chOff x="-3540125" y="185405"/>
            <a:chExt cx="280551" cy="114642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-3394269" y="356235"/>
              <a:ext cx="134695" cy="9755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-3540125" y="185405"/>
              <a:ext cx="265680" cy="2364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96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88841 0.005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14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9405 0.0673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8" y="33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0.94193 0.06412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96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83656CF-69EF-4DE8-8DF5-C469C0412927}"/>
              </a:ext>
            </a:extLst>
          </p:cNvPr>
          <p:cNvSpPr txBox="1"/>
          <p:nvPr/>
        </p:nvSpPr>
        <p:spPr>
          <a:xfrm>
            <a:off x="812224" y="4968242"/>
            <a:ext cx="10744199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সরাসরি পুষ্টি উপাদান নয় । তবে খাদ্য হজম এবং দেহে শোষণের জন্য পরিমাণমতো নিরাপদ পানি পান করা প্রয়োজন ।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676" y="274093"/>
            <a:ext cx="3600648" cy="23445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21" y="812809"/>
            <a:ext cx="3260654" cy="3611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023" y="957056"/>
            <a:ext cx="3384822" cy="36116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83656CF-69EF-4DE8-8DF5-C469C0412927}"/>
              </a:ext>
            </a:extLst>
          </p:cNvPr>
          <p:cNvSpPr txBox="1"/>
          <p:nvPr/>
        </p:nvSpPr>
        <p:spPr>
          <a:xfrm>
            <a:off x="4413172" y="4835214"/>
            <a:ext cx="2994732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79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-0.00378 -0.3115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123472" y="1286361"/>
            <a:ext cx="5945055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20" name="Object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789191"/>
              </p:ext>
            </p:extLst>
          </p:nvPr>
        </p:nvGraphicFramePr>
        <p:xfrm>
          <a:off x="5584825" y="3181350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" name="Packager Shell Object" showAsIcon="1" r:id="rId7" imgW="1024560" imgH="491040" progId="Package">
                  <p:embed/>
                </p:oleObj>
              </mc:Choice>
              <mc:Fallback>
                <p:oleObj name="Packager Shell Object" showAsIcon="1" r:id="rId7" imgW="1024560" imgH="49104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84825" y="3181350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3" y="324336"/>
            <a:ext cx="2924175" cy="37528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6994" y="264372"/>
            <a:ext cx="2761581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1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7D4DE5A-186B-4950-9329-7604D46C4813}"/>
              </a:ext>
            </a:extLst>
          </p:cNvPr>
          <p:cNvSpPr txBox="1"/>
          <p:nvPr/>
        </p:nvSpPr>
        <p:spPr>
          <a:xfrm>
            <a:off x="289908" y="3654536"/>
            <a:ext cx="1143677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হলো জীবদেহের বৃদ্ধি ও বেঁচে থাকার জন্য প্রয়োজনীয় সকল উপাদান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88A84D-4A9D-42FE-B3BD-0A7A53E04F4F}"/>
              </a:ext>
            </a:extLst>
          </p:cNvPr>
          <p:cNvSpPr txBox="1"/>
          <p:nvPr/>
        </p:nvSpPr>
        <p:spPr>
          <a:xfrm>
            <a:off x="3213516" y="139831"/>
            <a:ext cx="505902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লক্ষ কর শিক্ষার্থী বন্ধুরা </a:t>
            </a:r>
            <a:endParaRPr lang="en-US" sz="3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841" y="784052"/>
            <a:ext cx="3057364" cy="2923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9" y="641240"/>
            <a:ext cx="3096285" cy="292989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186751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45" y="5891777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88A84D-4A9D-42FE-B3BD-0A7A53E04F4F}"/>
              </a:ext>
            </a:extLst>
          </p:cNvPr>
          <p:cNvSpPr txBox="1"/>
          <p:nvPr/>
        </p:nvSpPr>
        <p:spPr>
          <a:xfrm>
            <a:off x="3071420" y="4104458"/>
            <a:ext cx="505902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খাদ্যে আছে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পুষ্টি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উপাদান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64" y="792074"/>
            <a:ext cx="2847975" cy="2915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18" y="765140"/>
            <a:ext cx="2821782" cy="2929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B1092D9-78EB-44B1-AE5A-12B6A8B60D16}"/>
              </a:ext>
            </a:extLst>
          </p:cNvPr>
          <p:cNvSpPr txBox="1"/>
          <p:nvPr/>
        </p:nvSpPr>
        <p:spPr>
          <a:xfrm>
            <a:off x="3542544" y="4348746"/>
            <a:ext cx="3939249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খাদ্যে কী উপাদান আছে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448788-7354-48E9-88CD-7FF9F2840732}"/>
              </a:ext>
            </a:extLst>
          </p:cNvPr>
          <p:cNvSpPr txBox="1"/>
          <p:nvPr/>
        </p:nvSpPr>
        <p:spPr>
          <a:xfrm>
            <a:off x="3720951" y="4168714"/>
            <a:ext cx="365760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2CB1AA-3AD0-4B71-99EA-6E9A49288CA9}"/>
              </a:ext>
            </a:extLst>
          </p:cNvPr>
          <p:cNvSpPr txBox="1"/>
          <p:nvPr/>
        </p:nvSpPr>
        <p:spPr>
          <a:xfrm>
            <a:off x="3373855" y="3872186"/>
            <a:ext cx="43517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ছবির মানুষগুলো কী করছে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6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 animBg="1"/>
      <p:bldP spid="23" grpId="0" animBg="1"/>
      <p:bldP spid="23" grpId="1" animBg="1"/>
      <p:bldP spid="22" grpId="0" animBg="1"/>
      <p:bldP spid="22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342DF759-7CA7-480B-9F03-E42E89D804E9}"/>
              </a:ext>
            </a:extLst>
          </p:cNvPr>
          <p:cNvSpPr txBox="1"/>
          <p:nvPr/>
        </p:nvSpPr>
        <p:spPr>
          <a:xfrm>
            <a:off x="1099199" y="4090037"/>
            <a:ext cx="1015350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খাদ্য থেকেই প্রয়োজনীয়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bn-BD" sz="40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 থাকি। </a:t>
            </a:r>
            <a:endParaRPr lang="en-US" sz="40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B064B7-E593-4CAE-9A7A-19B6EB307E4A}"/>
              </a:ext>
            </a:extLst>
          </p:cNvPr>
          <p:cNvSpPr txBox="1"/>
          <p:nvPr/>
        </p:nvSpPr>
        <p:spPr>
          <a:xfrm>
            <a:off x="407947" y="4104649"/>
            <a:ext cx="1143525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শারীরিক বৃদ্ধির জন্য খাদ্যের প্রয়োজন। মানুষ ও অন্যান্য সকল প্রাণীরই খাদ্যের প্রয়োজন।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802793"/>
            <a:ext cx="5591519" cy="2613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919" y="802793"/>
            <a:ext cx="5085621" cy="261360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612B06C-7F49-4769-B85A-617BC2357136}"/>
              </a:ext>
            </a:extLst>
          </p:cNvPr>
          <p:cNvSpPr txBox="1"/>
          <p:nvPr/>
        </p:nvSpPr>
        <p:spPr>
          <a:xfrm>
            <a:off x="606960" y="3950394"/>
            <a:ext cx="1112519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তার খাদ্য থেকে প্রয়োজনীয় শক্তি পেয়ে থাকে। খাদ্য আমাদের কাজ করার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</a:t>
            </a: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যোগায়।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887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3.7037E-6 L 3.33333E-6 -0.07222 " pathEditMode="relative" rAng="0" ptsTypes="AA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allAtOnce" animBg="1"/>
      <p:bldP spid="25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-boy-suffering-from-diar-0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573" y="809650"/>
            <a:ext cx="3959796" cy="326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069" y="809468"/>
            <a:ext cx="3508085" cy="3269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6" y="809467"/>
            <a:ext cx="4222483" cy="3222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91" y="797045"/>
            <a:ext cx="5912827" cy="3228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8" y="809467"/>
            <a:ext cx="5824184" cy="316908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163359" y="3889741"/>
            <a:ext cx="73015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খেলে শিশুরা যেমন হয় </a:t>
            </a:r>
            <a:endParaRPr lang="en-US" altLang="en-US" sz="5400" dirty="0">
              <a:solidFill>
                <a:srgbClr val="00B050"/>
              </a:solidFill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564249" y="3835866"/>
            <a:ext cx="78937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n-BD" alt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না খেলে যেমন হয় </a:t>
            </a:r>
            <a:endParaRPr lang="en-US" altLang="en-US" sz="6000" dirty="0">
              <a:solidFill>
                <a:srgbClr val="FF0000"/>
              </a:solidFill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508085" y="21982"/>
            <a:ext cx="50627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 কর শিক্ষার্থী বন্ধুরা</a:t>
            </a:r>
            <a:endParaRPr lang="en-US" altLang="en-US" sz="5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4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313899" y="1233312"/>
            <a:ext cx="11567507" cy="42803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প্রশ্ন</a:t>
            </a:r>
            <a:r>
              <a:rPr lang="en-US" dirty="0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: </a:t>
            </a:r>
            <a:r>
              <a:rPr lang="en-US" dirty="0" err="1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সুষম</a:t>
            </a:r>
            <a:r>
              <a:rPr lang="en-US" dirty="0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খাদ্যে</a:t>
            </a:r>
            <a:r>
              <a:rPr lang="en-US" dirty="0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কোন</a:t>
            </a:r>
            <a:r>
              <a:rPr lang="en-US" dirty="0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কোন</a:t>
            </a:r>
            <a:r>
              <a:rPr lang="en-US" dirty="0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উপাদান</a:t>
            </a:r>
            <a:r>
              <a:rPr lang="en-US" dirty="0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প্রয়োজনীয়</a:t>
            </a:r>
            <a:r>
              <a:rPr lang="en-US" dirty="0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পরিমাণে</a:t>
            </a:r>
            <a:r>
              <a:rPr lang="en-US" dirty="0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থাকতে</a:t>
            </a:r>
            <a:r>
              <a:rPr lang="en-US" dirty="0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হবে</a:t>
            </a:r>
            <a:r>
              <a:rPr lang="en-US" dirty="0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 ?</a:t>
            </a:r>
          </a:p>
          <a:p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উত্তর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: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সুষম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খাদ্যে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আমিষ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শর্করা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চর্বি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ভিটামিন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 ও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খনিজ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লবন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প্রয়োজনীয়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পরিমাণে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থাকতে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হবে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প্রশ্ন</a:t>
            </a:r>
            <a:r>
              <a:rPr lang="en-US" dirty="0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: </a:t>
            </a:r>
            <a:r>
              <a:rPr lang="en-US" dirty="0" err="1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সুষম</a:t>
            </a:r>
            <a:r>
              <a:rPr lang="en-US" dirty="0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খাদ্যের</a:t>
            </a:r>
            <a:r>
              <a:rPr lang="en-US" dirty="0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চারটি</a:t>
            </a:r>
            <a:r>
              <a:rPr lang="en-US" dirty="0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কাজ</a:t>
            </a:r>
            <a:r>
              <a:rPr lang="en-US" dirty="0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উল্লেখ</a:t>
            </a:r>
            <a:r>
              <a:rPr lang="en-US" dirty="0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কর</a:t>
            </a:r>
            <a:r>
              <a:rPr lang="en-US" dirty="0" smtClean="0">
                <a:solidFill>
                  <a:srgbClr val="C00000"/>
                </a:solidFill>
                <a:latin typeface="NikoshBAN"/>
                <a:cs typeface="Kalpurush" pitchFamily="2" charset="0"/>
              </a:rPr>
              <a:t> ?</a:t>
            </a:r>
          </a:p>
          <a:p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উত্তর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: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সুষম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খাদ্যের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চারটি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কাজ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হলো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-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১|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দেহ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সুস্থ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রাখে</a:t>
            </a:r>
            <a:endParaRPr lang="en-US" dirty="0" smtClean="0">
              <a:solidFill>
                <a:srgbClr val="00B050"/>
              </a:solidFill>
              <a:latin typeface="NikoshBAN"/>
              <a:cs typeface="Kalpurush" pitchFamily="2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২|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দেহকে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শক্তিশালি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করে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।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৩|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দেহের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স্বাভাবিক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বৃদ্ধি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ঘটায়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।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৪|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দেহে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রোগের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আক্রমণ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কমায়</a:t>
            </a:r>
            <a:r>
              <a:rPr lang="en-US" dirty="0" smtClean="0">
                <a:solidFill>
                  <a:srgbClr val="00B050"/>
                </a:solidFill>
                <a:latin typeface="NikoshBAN"/>
                <a:cs typeface="Kalpurush" pitchFamily="2" charset="0"/>
              </a:rPr>
              <a:t>।   </a:t>
            </a:r>
          </a:p>
          <a:p>
            <a:pPr>
              <a:buFont typeface="Arial" panose="020B0604020202020204" pitchFamily="34" charset="0"/>
              <a:buNone/>
            </a:pPr>
            <a:endParaRPr lang="en-US" dirty="0" smtClean="0">
              <a:latin typeface="Kalpurush" pitchFamily="2" charset="0"/>
              <a:cs typeface="Kalpurush" pitchFamily="2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 smtClean="0">
              <a:latin typeface="Kalpurush" pitchFamily="2" charset="0"/>
              <a:cs typeface="Kalpurush" pitchFamily="2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2933515" y="340524"/>
            <a:ext cx="6074007" cy="7321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/>
                <a:cs typeface="Kalpurush" pitchFamily="2" charset="0"/>
              </a:rPr>
              <a:t>সুষম</a:t>
            </a:r>
            <a:r>
              <a:rPr lang="en-US" sz="4000" dirty="0" smtClean="0">
                <a:solidFill>
                  <a:srgbClr val="00B0F0"/>
                </a:solidFill>
                <a:latin typeface="NikoshBAN"/>
                <a:cs typeface="Kalpuru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/>
                <a:cs typeface="Kalpurush" pitchFamily="2" charset="0"/>
              </a:rPr>
              <a:t>খাদ্য</a:t>
            </a:r>
            <a:r>
              <a:rPr lang="en-US" sz="4000" dirty="0" smtClean="0">
                <a:latin typeface="NikoshBAN"/>
                <a:cs typeface="Kalpurush" pitchFamily="2" charset="0"/>
              </a:rPr>
              <a:t> </a:t>
            </a:r>
            <a:endParaRPr lang="en-US" sz="4000" dirty="0">
              <a:latin typeface="NikoshBAN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117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0" y="873926"/>
            <a:ext cx="4609930" cy="5245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81" y="906253"/>
            <a:ext cx="4626336" cy="51880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CE58A65-A948-DD4D-8C93-322F1CB71904}"/>
              </a:ext>
            </a:extLst>
          </p:cNvPr>
          <p:cNvSpPr txBox="1"/>
          <p:nvPr/>
        </p:nvSpPr>
        <p:spPr>
          <a:xfrm>
            <a:off x="4456352" y="165954"/>
            <a:ext cx="383851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পাঠ্য বই সংযোগ 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866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3648027" y="95731"/>
            <a:ext cx="3953722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শিক্ষার্থীদের নিরব পাঠ  </a:t>
            </a:r>
            <a:endParaRPr lang="en-US" sz="5400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499" y="1083716"/>
            <a:ext cx="6206564" cy="4167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1" y="1083716"/>
            <a:ext cx="5493078" cy="417800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3" name="AutoShape 2" descr="C:\Users\Shakhawat\Downloads\532360cc0c293-1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C:\Users\Shakhawat\Downloads\532360cc0c293-1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3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65835"/>
            <a:ext cx="5984331" cy="158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4656" y="1462067"/>
            <a:ext cx="2572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8424" y="303590"/>
            <a:ext cx="3943293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503" y="4309818"/>
            <a:ext cx="8016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এরকম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চারটি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খাবারের 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 ও </a:t>
            </a:r>
            <a:endParaRPr lang="bn-BD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১টি 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 কাজ লেখ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5219" y="1549314"/>
            <a:ext cx="81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আমিষ জাতীয় চারটি খাবারের নাম ও ১টি </a:t>
            </a:r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 লেখ।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1117" y="2463663"/>
            <a:ext cx="2036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শর্করা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bn-IN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55683" y="2459248"/>
            <a:ext cx="8202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জাতীয় চারটি খাবারের নাম ও ১টি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লেখ।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54522" y="3403704"/>
            <a:ext cx="1637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চর্বি দল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3707" y="4396698"/>
            <a:ext cx="2221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ভিটামিন দল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503" y="3471719"/>
            <a:ext cx="812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জাতীয় চারটি খাবারের নাম ও ১টি প্রধান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 </a:t>
            </a:r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লেখ। </a:t>
            </a:r>
          </a:p>
        </p:txBody>
      </p:sp>
    </p:spTree>
    <p:extLst>
      <p:ext uri="{BB962C8B-B14F-4D97-AF65-F5344CB8AC3E}">
        <p14:creationId xmlns:p14="http://schemas.microsoft.com/office/powerpoint/2010/main" val="3589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B9F4621-E1C8-445D-9461-FE925AE63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86752"/>
              </p:ext>
            </p:extLst>
          </p:nvPr>
        </p:nvGraphicFramePr>
        <p:xfrm>
          <a:off x="522408" y="3210015"/>
          <a:ext cx="11376000" cy="22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9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4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পুষ্টি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     </a:t>
                      </a:r>
                      <a:r>
                        <a:rPr lang="bn-BD" dirty="0">
                          <a:solidFill>
                            <a:srgbClr val="7030A0"/>
                          </a:solidFill>
                        </a:rPr>
                        <a:t>  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5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6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24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792347"/>
            <a:ext cx="3290197" cy="17858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1B7FBB1-308F-4055-B200-1441DEFA4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3579" y="792347"/>
            <a:ext cx="2924829" cy="183782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1EBA5E4-44CB-4661-B05B-3DEC7035CC04}"/>
              </a:ext>
            </a:extLst>
          </p:cNvPr>
          <p:cNvSpPr txBox="1"/>
          <p:nvPr/>
        </p:nvSpPr>
        <p:spPr>
          <a:xfrm>
            <a:off x="402623" y="2732931"/>
            <a:ext cx="1134903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ছকের মত একটি ছক তৈরি কর এবং ছবিগুলো দেখে পুষ্টি উপাদানের নাম ও তাদের কাজ লেখ।</a:t>
            </a:r>
            <a:endParaRPr lang="en-GB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74D22C-9EFD-47B3-BB0A-943B13924458}"/>
              </a:ext>
            </a:extLst>
          </p:cNvPr>
          <p:cNvSpPr txBox="1"/>
          <p:nvPr/>
        </p:nvSpPr>
        <p:spPr>
          <a:xfrm>
            <a:off x="4583840" y="245082"/>
            <a:ext cx="24606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" descr="F:\HOBIGONJ PTI\ICT-2014\Primary text book\Image Book\Science\science-3_2013_Extracted_Images\page41output.jpg">
            <a:extLst>
              <a:ext uri="{FF2B5EF4-FFF2-40B4-BE49-F238E27FC236}">
                <a16:creationId xmlns:a16="http://schemas.microsoft.com/office/drawing/2014/main" id="{4DD5B104-557D-435A-9194-0230E6411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64643" t="59910" r="15458" b="23333"/>
          <a:stretch>
            <a:fillRect/>
          </a:stretch>
        </p:blipFill>
        <p:spPr bwMode="auto">
          <a:xfrm>
            <a:off x="6301783" y="821237"/>
            <a:ext cx="2667000" cy="180893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</p:pic>
      <p:pic>
        <p:nvPicPr>
          <p:cNvPr id="35" name="Picture 2" descr="F:\HOBIGONJ PTI\ICT-2014\Primary text book\Image Book\Science\science-3_2013_Extracted_Images\page41output.jpg">
            <a:extLst>
              <a:ext uri="{FF2B5EF4-FFF2-40B4-BE49-F238E27FC236}">
                <a16:creationId xmlns:a16="http://schemas.microsoft.com/office/drawing/2014/main" id="{66A533AB-1709-49A1-853C-2856A80C0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41060" t="61556" r="34620" b="25111"/>
          <a:stretch>
            <a:fillRect/>
          </a:stretch>
        </p:blipFill>
        <p:spPr bwMode="auto">
          <a:xfrm>
            <a:off x="3542544" y="792347"/>
            <a:ext cx="2718368" cy="183782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26333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80577"/>
            <a:ext cx="5978391" cy="1581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33" y="2439225"/>
            <a:ext cx="3003673" cy="411662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397" y="5846050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3604" y="952913"/>
            <a:ext cx="2182091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2789" y="3577005"/>
            <a:ext cx="5056909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spc="225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spc="225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225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সাখাওয়াত</a:t>
            </a:r>
            <a:r>
              <a:rPr lang="en-US" sz="2800" spc="225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225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800" spc="225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spc="225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পাকুড়িয়া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সিংড়া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 shakhawathossengps@gmail.com</a:t>
            </a:r>
            <a:endParaRPr lang="bn-BD" sz="20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০১৭২৪-০২৫৬৪১ </a:t>
            </a:r>
            <a:endParaRPr lang="en-US" sz="28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17" y="286069"/>
            <a:ext cx="3021041" cy="316272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Rectangle 21"/>
          <p:cNvSpPr/>
          <p:nvPr/>
        </p:nvSpPr>
        <p:spPr>
          <a:xfrm>
            <a:off x="6090060" y="3593039"/>
            <a:ext cx="5727867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spc="225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শ্রেণিঃতৃতীয়</a:t>
            </a:r>
            <a:r>
              <a:rPr lang="en-US" sz="3200" spc="225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en-US" sz="32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bn-BD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খাদ্য ও পুষ্টি</a:t>
            </a:r>
            <a:endParaRPr lang="en-US" sz="32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484" y="364425"/>
            <a:ext cx="3381700" cy="316272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90875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532711" y="1292621"/>
            <a:ext cx="9689579" cy="409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44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পুষ্টি জাতীয় খাদ্য কি কি?</a:t>
            </a:r>
          </a:p>
          <a:p>
            <a:pPr>
              <a:defRPr/>
            </a:pPr>
            <a:r>
              <a:rPr lang="bn-BD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২। সুষম খাদ্য কি ?</a:t>
            </a:r>
          </a:p>
          <a:p>
            <a:pPr>
              <a:defRPr/>
            </a:pPr>
            <a:r>
              <a:rPr lang="bn-BD" sz="44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৩। শুণ্যস্থান পুরণ করঃ</a:t>
            </a:r>
          </a:p>
          <a:p>
            <a:pPr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  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)______খাদ্য দেহের সব চাহিদা পুরণ করে ।</a:t>
            </a:r>
          </a:p>
          <a:p>
            <a:pPr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  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) পুষ্টি খাদ্য _______ প্রতিরোধ করে ।</a:t>
            </a:r>
          </a:p>
          <a:p>
            <a:pPr>
              <a:defRPr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913814" y="228600"/>
            <a:ext cx="2160588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Arial" charset="0"/>
              <a:cs typeface="Arial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641835" y="5687113"/>
            <a:ext cx="114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endParaRPr lang="en-US" alt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4584601" y="5683536"/>
            <a:ext cx="114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alt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5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0026 -0.341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24401" y="3810000"/>
            <a:ext cx="215787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খ)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বরই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24400" y="4343400"/>
            <a:ext cx="341947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ঘ)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জলপাই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7946" y="4343400"/>
            <a:ext cx="341947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গ)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লিচু</a:t>
            </a:r>
            <a:endParaRPr lang="en-US" sz="2400" dirty="0" smtClean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57946" y="3810000"/>
            <a:ext cx="341947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ক)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কলা</a:t>
            </a:r>
            <a:endParaRPr lang="en-US" sz="2400" dirty="0" smtClean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57946" y="1143000"/>
            <a:ext cx="585485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৩</a:t>
            </a:r>
            <a:r>
              <a:rPr lang="en-US" sz="24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|</a:t>
            </a:r>
            <a:r>
              <a:rPr lang="bn-BD" sz="24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আমিষের</a:t>
            </a:r>
            <a:r>
              <a:rPr lang="en-US" sz="24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প্রধান</a:t>
            </a:r>
            <a:r>
              <a:rPr lang="en-US" sz="24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কাজ</a:t>
            </a:r>
            <a:r>
              <a:rPr lang="en-US" sz="24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কী</a:t>
            </a:r>
            <a:r>
              <a:rPr lang="en-US" sz="24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?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57946" y="1752600"/>
            <a:ext cx="341947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ক)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শক্তি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জোগানো</a:t>
            </a:r>
            <a:endParaRPr lang="bn-BD" sz="24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57946" y="2286000"/>
            <a:ext cx="341947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গ) </a:t>
            </a:r>
            <a:r>
              <a:rPr lang="en-US" sz="2400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রোগ</a:t>
            </a:r>
            <a:r>
              <a:rPr lang="en-US" sz="2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প্রতিরোধ</a:t>
            </a:r>
            <a:r>
              <a:rPr lang="en-US" sz="2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করা</a:t>
            </a:r>
            <a:r>
              <a:rPr lang="bn-BD" sz="2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01271" y="2286000"/>
            <a:ext cx="341947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ঘ) </a:t>
            </a:r>
            <a:r>
              <a:rPr lang="en-US" sz="2400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দেহের</a:t>
            </a:r>
            <a:r>
              <a:rPr lang="en-US" sz="2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গঠন </a:t>
            </a:r>
            <a:r>
              <a:rPr lang="en-US" sz="2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ও </a:t>
            </a:r>
            <a:r>
              <a:rPr lang="en-US" sz="2400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বৃদ্ধি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01271" y="1752600"/>
            <a:ext cx="341947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খ)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দুর্বলতা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দূর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করা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1746" y="3124200"/>
            <a:ext cx="71628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৪</a:t>
            </a:r>
            <a:r>
              <a:rPr lang="en-US" sz="24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|</a:t>
            </a:r>
            <a:r>
              <a:rPr lang="bn-BD" sz="24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গ্রীষ্মকালীন</a:t>
            </a:r>
            <a:r>
              <a:rPr lang="en-US" sz="24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ফল</a:t>
            </a:r>
            <a:r>
              <a:rPr lang="en-US" sz="24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কোনটি</a:t>
            </a:r>
            <a:r>
              <a:rPr lang="en-US" sz="24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?</a:t>
            </a:r>
            <a:endParaRPr lang="en-US" sz="2400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4096" y="1604665"/>
            <a:ext cx="31404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bn-BD" sz="4000" dirty="0" smtClean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9221" y="4158312"/>
            <a:ext cx="36411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bn-BD" sz="4000" dirty="0" smtClean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4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852" y="5922826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855398" y="3005987"/>
            <a:ext cx="8680674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১) আমিষ জাতীয় ৫ টি খাদ্যের নাম লিখ ?</a:t>
            </a:r>
          </a:p>
          <a:p>
            <a:pPr>
              <a:defRPr/>
            </a:pPr>
            <a:r>
              <a:rPr lang="bn-BD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 ভিটামিন </a:t>
            </a:r>
            <a:r>
              <a:rPr lang="bn-BD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জাতীয় ৫ টি খাদ্যের নাম লিখ ?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A478E9-A022-764A-9344-0C6FE7B9C8E8}"/>
              </a:ext>
            </a:extLst>
          </p:cNvPr>
          <p:cNvSpPr/>
          <p:nvPr/>
        </p:nvSpPr>
        <p:spPr>
          <a:xfrm>
            <a:off x="5090372" y="923967"/>
            <a:ext cx="3526928" cy="110799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bn-BD" sz="6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98" y="700846"/>
            <a:ext cx="1864571" cy="156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4" y="1528354"/>
            <a:ext cx="11761371" cy="5329646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3" name="AutoShape 2" descr="C:\Users\Shakhawat\Downloads\532360cc0c293-1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C:\Users\Shakhawat\Downloads\532360cc0c293-1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418216" y="433927"/>
            <a:ext cx="7968343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 অনেক অনেক ধন্যবাদ  </a:t>
            </a:r>
            <a:endParaRPr lang="en-US" sz="5400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134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9717" flipH="1">
            <a:off x="4267830" y="-421893"/>
            <a:ext cx="1597365" cy="33722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9334">
            <a:off x="932429" y="-670020"/>
            <a:ext cx="1715048" cy="393957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-8312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12362" y="962855"/>
            <a:ext cx="29403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dirty="0" smtClean="0">
                <a:solidFill>
                  <a:srgbClr val="1F497D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2400" dirty="0"/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946844" y="2841743"/>
            <a:ext cx="104916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ক) পুষ্টি ও  সুষম খাদ্য সম্পর্কে বলতে পারবে।</a:t>
            </a:r>
          </a:p>
          <a:p>
            <a:pPr eaLnBrk="1" hangingPunct="1"/>
            <a:r>
              <a:rPr lang="bn-BD" alt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) সুষম খাদের উৎসের তালিকা তৈরি করতে পারবে ।</a:t>
            </a:r>
            <a:endParaRPr lang="en-US" alt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464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68667" y="1975132"/>
            <a:ext cx="10589934" cy="21852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খাবার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বেঁচে থাকার জন্য আমাদের খাদ্যের </a:t>
            </a:r>
            <a:r>
              <a:rPr lang="bn-IN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bn-BD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 ধরনের খাদ্যের প্রয়োজন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61384" y="386479"/>
            <a:ext cx="35731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পূ</a:t>
            </a:r>
            <a:r>
              <a:rPr lang="bn-IN" sz="4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র্বজ্ঞান </a:t>
            </a:r>
            <a:r>
              <a:rPr lang="bn-IN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যাচাইঃ </a:t>
            </a:r>
            <a:r>
              <a:rPr lang="bn-IN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04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26" y="914399"/>
            <a:ext cx="3404004" cy="1947809"/>
          </a:xfrm>
          <a:prstGeom prst="rect">
            <a:avLst/>
          </a:prstGeom>
        </p:spPr>
      </p:pic>
      <p:pic>
        <p:nvPicPr>
          <p:cNvPr id="23" name="Picture 22" descr="thao duoc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99"/>
          <a:stretch>
            <a:fillRect/>
          </a:stretch>
        </p:blipFill>
        <p:spPr bwMode="auto">
          <a:xfrm>
            <a:off x="7637929" y="914400"/>
            <a:ext cx="4318134" cy="192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262" y="5211333"/>
            <a:ext cx="5984331" cy="158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017578" y="46832"/>
            <a:ext cx="3962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উপাদা</a:t>
            </a:r>
            <a:r>
              <a:rPr lang="en-US" alt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alt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dirty="0">
              <a:solidFill>
                <a:srgbClr val="00B050"/>
              </a:solidFill>
            </a:endParaRPr>
          </a:p>
        </p:txBody>
      </p:sp>
      <p:pic>
        <p:nvPicPr>
          <p:cNvPr id="21" name="Picture 20" descr="fish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5" y="902929"/>
            <a:ext cx="3961117" cy="192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water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929" y="3493099"/>
            <a:ext cx="4318133" cy="196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403309" y="2740288"/>
            <a:ext cx="1423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4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lang="en-US" altLang="en-US" dirty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094854" y="2843402"/>
            <a:ext cx="1425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4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শর্করা</a:t>
            </a:r>
            <a:endParaRPr lang="en-US" altLang="en-US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9301035" y="2772936"/>
            <a:ext cx="8595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endParaRPr lang="en-US" altLang="en-US" dirty="0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495251" y="5293389"/>
            <a:ext cx="47035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4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 লব</a:t>
            </a:r>
            <a:r>
              <a:rPr lang="en-US" altLang="en-US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altLang="en-US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altLang="en-US" sz="4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</a:t>
            </a:r>
            <a:endParaRPr lang="en-US" altLang="en-US" dirty="0"/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3103834" y="75825"/>
            <a:ext cx="4953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 কর শিক্ষার্থী বন্ধুরা</a:t>
            </a:r>
            <a:endParaRPr lang="en-US" altLang="en-US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139" y="3493098"/>
            <a:ext cx="3713790" cy="19693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6" y="3439457"/>
            <a:ext cx="3796868" cy="1934630"/>
          </a:xfrm>
          <a:prstGeom prst="rect">
            <a:avLst/>
          </a:prstGeom>
        </p:spPr>
      </p:pic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9262576" y="5359098"/>
            <a:ext cx="1203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4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266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/>
      <p:bldP spid="28" grpId="0"/>
      <p:bldP spid="30" grpId="0"/>
      <p:bldP spid="32" grpId="0"/>
      <p:bldP spid="32" grpId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144" y="606972"/>
            <a:ext cx="3746609" cy="20286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117" y="2731135"/>
            <a:ext cx="3408345" cy="1989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22" y="606973"/>
            <a:ext cx="3808679" cy="20529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296" y="590453"/>
            <a:ext cx="3421166" cy="205240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5651" y="264372"/>
            <a:ext cx="1173855" cy="155008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B2E3819-810C-44B0-8A99-86BB7EF3B940}"/>
              </a:ext>
            </a:extLst>
          </p:cNvPr>
          <p:cNvSpPr txBox="1"/>
          <p:nvPr/>
        </p:nvSpPr>
        <p:spPr>
          <a:xfrm>
            <a:off x="1192211" y="4851987"/>
            <a:ext cx="10287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শস্য জাতীয় খাদ্য যেমন-ধান,গম,ভুট্টা ইত্যাদিতে প্রচুর পরিমাণে শর্করা আছে। </a:t>
            </a:r>
          </a:p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করার প্রয়োজনীয় শক্তি আমরা শর্করা থেকে পেয়ে থাকি।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C784BB-4995-4D22-974F-E94B7C0384AA}"/>
              </a:ext>
            </a:extLst>
          </p:cNvPr>
          <p:cNvSpPr txBox="1"/>
          <p:nvPr/>
        </p:nvSpPr>
        <p:spPr>
          <a:xfrm>
            <a:off x="4800601" y="110448"/>
            <a:ext cx="284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 জাতীয় খাদ্য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79" y="2731135"/>
            <a:ext cx="3648970" cy="1989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" y="2748243"/>
            <a:ext cx="3878025" cy="197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2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34" y="264373"/>
            <a:ext cx="4545329" cy="19498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736" y="2347237"/>
            <a:ext cx="2928327" cy="1906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0" y="195208"/>
            <a:ext cx="3514321" cy="203936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98" y="195208"/>
            <a:ext cx="3415936" cy="20709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2" y="2234571"/>
            <a:ext cx="4352780" cy="1883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24" y="2354397"/>
            <a:ext cx="4226359" cy="18992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10CB1E-5C78-4A05-BB43-C7676004D310}"/>
              </a:ext>
            </a:extLst>
          </p:cNvPr>
          <p:cNvSpPr txBox="1"/>
          <p:nvPr/>
        </p:nvSpPr>
        <p:spPr>
          <a:xfrm>
            <a:off x="2933515" y="1920448"/>
            <a:ext cx="373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 জাতীয় খাদ্য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A0CC54-05AD-4463-9156-A3796934DFE6}"/>
              </a:ext>
            </a:extLst>
          </p:cNvPr>
          <p:cNvSpPr txBox="1"/>
          <p:nvPr/>
        </p:nvSpPr>
        <p:spPr>
          <a:xfrm>
            <a:off x="309855" y="4311861"/>
            <a:ext cx="116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 আমাদের দেহ গঠন করে। দেহের মাংশপেশির ক্ষয়পূরণ ও রক্ত তৈরি এবং রক্ষণাবেক্ষণে আমিষ প্রয়োজন। মাছ, মাংস,ডিম,ডাল এবং শিমের বিচিতে প্রচুর পরিমাণে আমিষ আছে।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2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108" y="1091106"/>
            <a:ext cx="3524955" cy="2808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6" y="1091106"/>
            <a:ext cx="4331361" cy="280854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AADDE8-6EBB-4C29-9C58-C8D9F30A7C65}"/>
              </a:ext>
            </a:extLst>
          </p:cNvPr>
          <p:cNvSpPr txBox="1"/>
          <p:nvPr/>
        </p:nvSpPr>
        <p:spPr>
          <a:xfrm>
            <a:off x="2734478" y="4341831"/>
            <a:ext cx="745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যোগায়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59" y="1080671"/>
            <a:ext cx="3656749" cy="27793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4AADDE8-6EBB-4C29-9C58-C8D9F30A7C65}"/>
              </a:ext>
            </a:extLst>
          </p:cNvPr>
          <p:cNvSpPr txBox="1"/>
          <p:nvPr/>
        </p:nvSpPr>
        <p:spPr>
          <a:xfrm>
            <a:off x="3994798" y="196932"/>
            <a:ext cx="3979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 জাতীয় খাদ্য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AADDE8-6EBB-4C29-9C58-C8D9F30A7C65}"/>
              </a:ext>
            </a:extLst>
          </p:cNvPr>
          <p:cNvSpPr txBox="1"/>
          <p:nvPr/>
        </p:nvSpPr>
        <p:spPr>
          <a:xfrm>
            <a:off x="662375" y="4833138"/>
            <a:ext cx="1174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দুধ,ঘি,মাখন,পনির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উদ্ভিদজাত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তেলেও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যেমন-সয়াবিন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সরিষার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নারিকেল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AADDE8-6EBB-4C29-9C58-C8D9F30A7C65}"/>
              </a:ext>
            </a:extLst>
          </p:cNvPr>
          <p:cNvSpPr txBox="1"/>
          <p:nvPr/>
        </p:nvSpPr>
        <p:spPr>
          <a:xfrm>
            <a:off x="3542544" y="3835841"/>
            <a:ext cx="549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26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2.96296E-6 L 2.08333E-7 -0.07223 " pathEditMode="relative" rAng="0" ptsTypes="AA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23" grpId="0"/>
      <p:bldP spid="2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13362"/>
            <a:ext cx="3153785" cy="207452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088" y="223774"/>
            <a:ext cx="2847975" cy="206411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74" y="5186090"/>
            <a:ext cx="5984331" cy="158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" y="5179006"/>
            <a:ext cx="5984331" cy="1582951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5949984"/>
            <a:ext cx="904507" cy="804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65" y="5863322"/>
            <a:ext cx="904507" cy="8049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5861029"/>
            <a:ext cx="904507" cy="804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08" y="5851108"/>
            <a:ext cx="904507" cy="8049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5861029"/>
            <a:ext cx="904507" cy="8049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6" y="5861710"/>
            <a:ext cx="904507" cy="8049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98" y="6021702"/>
            <a:ext cx="904507" cy="8049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1" y="5935040"/>
            <a:ext cx="904507" cy="8049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41" y="5932747"/>
            <a:ext cx="904507" cy="8049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14" y="5922826"/>
            <a:ext cx="904507" cy="8049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7" y="5932747"/>
            <a:ext cx="904507" cy="8049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2" y="5933428"/>
            <a:ext cx="904507" cy="804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264373"/>
            <a:ext cx="1372851" cy="155008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208" y="264372"/>
            <a:ext cx="1173855" cy="1550087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787504" y="4796606"/>
            <a:ext cx="111032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 থেকে আমরা ভিটামিন ও খনিজ উপাদান পাই । যা আমদের দেহের জন্য অতি প্রয়োজনীয় । </a:t>
            </a:r>
            <a:endParaRPr lang="en-US" altLang="en-US" sz="36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51" y="213361"/>
            <a:ext cx="2619375" cy="20745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03" y="260036"/>
            <a:ext cx="3153785" cy="20207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13" y="2327480"/>
            <a:ext cx="3971421" cy="19956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" y="2327480"/>
            <a:ext cx="4135704" cy="19956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166" y="2327480"/>
            <a:ext cx="3563897" cy="199569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B10CB1E-5C78-4A05-BB43-C7676004D310}"/>
              </a:ext>
            </a:extLst>
          </p:cNvPr>
          <p:cNvSpPr txBox="1"/>
          <p:nvPr/>
        </p:nvSpPr>
        <p:spPr>
          <a:xfrm>
            <a:off x="2823932" y="4232889"/>
            <a:ext cx="6497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ও খনিজ লবন</a:t>
            </a:r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খাদ্য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40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2484</TotalTime>
  <Words>657</Words>
  <Application>Microsoft Office PowerPoint</Application>
  <PresentationFormat>Widescreen</PresentationFormat>
  <Paragraphs>124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Kalpurush</vt:lpstr>
      <vt:lpstr>NikoshBAN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Shakhawat</cp:lastModifiedBy>
  <cp:revision>990</cp:revision>
  <dcterms:created xsi:type="dcterms:W3CDTF">2019-12-26T12:12:55Z</dcterms:created>
  <dcterms:modified xsi:type="dcterms:W3CDTF">2020-08-11T10:34:13Z</dcterms:modified>
</cp:coreProperties>
</file>