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9" r:id="rId7"/>
    <p:sldId id="264" r:id="rId8"/>
    <p:sldId id="263" r:id="rId9"/>
    <p:sldId id="265" r:id="rId10"/>
    <p:sldId id="268" r:id="rId11"/>
    <p:sldId id="267" r:id="rId12"/>
    <p:sldId id="266" r:id="rId13"/>
    <p:sldId id="270" r:id="rId14"/>
    <p:sldId id="271" r:id="rId15"/>
    <p:sldId id="272" r:id="rId16"/>
    <p:sldId id="274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6B7F0-AA07-4D48-8517-203D47B40AEF}" type="doc">
      <dgm:prSet loTypeId="urn:microsoft.com/office/officeart/2005/8/layout/hList3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1AE93FB-6303-4D5B-BC7F-81DDA8BA93CB}">
      <dgm:prSet phldrT="[Text]" custT="1"/>
      <dgm:spPr>
        <a:solidFill>
          <a:srgbClr val="E1C5E0"/>
        </a:solidFill>
      </dgm:spPr>
      <dgm:t>
        <a:bodyPr/>
        <a:lstStyle/>
        <a:p>
          <a:r>
            <a:rPr lang="en-US" sz="7200" b="1" dirty="0" err="1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7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7200" b="1" dirty="0" err="1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lang="en-US" sz="7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B5F54A-4C49-4246-87AE-BE49E1015F64}" type="parTrans" cxnId="{33B474B3-5FD5-43FC-A333-114CF5DC5035}">
      <dgm:prSet/>
      <dgm:spPr/>
      <dgm:t>
        <a:bodyPr/>
        <a:lstStyle/>
        <a:p>
          <a:endParaRPr lang="en-US" sz="1800"/>
        </a:p>
      </dgm:t>
    </dgm:pt>
    <dgm:pt modelId="{B42B1EA9-F036-4FA6-8F15-8D2D6DD2FA3E}" type="sibTrans" cxnId="{33B474B3-5FD5-43FC-A333-114CF5DC5035}">
      <dgm:prSet/>
      <dgm:spPr/>
      <dgm:t>
        <a:bodyPr/>
        <a:lstStyle/>
        <a:p>
          <a:endParaRPr lang="en-US" sz="1800"/>
        </a:p>
      </dgm:t>
    </dgm:pt>
    <dgm:pt modelId="{E502F6AD-FEB0-46BA-A9DF-6F265A67BBCC}">
      <dgm:prSet phldrT="[Text]" custT="1"/>
      <dgm:spPr/>
      <dgm:t>
        <a:bodyPr/>
        <a:lstStyle/>
        <a:p>
          <a:r>
            <a:rPr lang="en-US" sz="4000" b="1">
              <a:latin typeface="NikoshBAN" panose="02000000000000000000" pitchFamily="2" charset="0"/>
              <a:cs typeface="NikoshBAN" panose="02000000000000000000" pitchFamily="2" charset="0"/>
            </a:rPr>
            <a:t>মোঃ তৌফিকুল ইসলাম রবি</a:t>
          </a:r>
        </a:p>
        <a:p>
          <a:r>
            <a:rPr lang="en-US" sz="3200" b="1">
              <a:latin typeface="NikoshBAN" panose="02000000000000000000" pitchFamily="2" charset="0"/>
              <a:cs typeface="NikoshBAN" panose="02000000000000000000" pitchFamily="2" charset="0"/>
            </a:rPr>
            <a:t>প্রধান শিক্ষক</a:t>
          </a:r>
        </a:p>
        <a:p>
          <a:r>
            <a:rPr lang="en-US" sz="3200" b="1">
              <a:latin typeface="NikoshBAN" panose="02000000000000000000" pitchFamily="2" charset="0"/>
              <a:cs typeface="NikoshBAN" panose="02000000000000000000" pitchFamily="2" charset="0"/>
            </a:rPr>
            <a:t>মোহনপুর সরকারি প্রাথমিক বিদ্যালয়</a:t>
          </a:r>
        </a:p>
        <a:p>
          <a:r>
            <a:rPr lang="en-US" sz="3200" b="1">
              <a:latin typeface="NikoshBAN" panose="02000000000000000000" pitchFamily="2" charset="0"/>
              <a:cs typeface="NikoshBAN" panose="02000000000000000000" pitchFamily="2" charset="0"/>
            </a:rPr>
            <a:t>বিরামপুর, দিনাজপুর।</a:t>
          </a:r>
        </a:p>
        <a:p>
          <a:r>
            <a:rPr lang="en-US" sz="2000">
              <a:latin typeface="NikoshBAN" panose="02000000000000000000" pitchFamily="2" charset="0"/>
              <a:cs typeface="NikoshBAN" panose="02000000000000000000" pitchFamily="2" charset="0"/>
            </a:rPr>
            <a:t>০১৭১৯২৪৯৭৭৬</a:t>
          </a:r>
        </a:p>
        <a:p>
          <a:r>
            <a:rPr lang="en-US" sz="2000">
              <a:latin typeface="NikoshBAN" panose="02000000000000000000" pitchFamily="2" charset="0"/>
              <a:cs typeface="NikoshBAN" panose="02000000000000000000" pitchFamily="2" charset="0"/>
            </a:rPr>
            <a:t>Sweetsorrow_robi@yahoo.com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803320-8261-42E5-8CED-529E90C70C26}" type="parTrans" cxnId="{6C2B65D0-79BD-4119-8DD5-0EC146A319B3}">
      <dgm:prSet/>
      <dgm:spPr/>
      <dgm:t>
        <a:bodyPr/>
        <a:lstStyle/>
        <a:p>
          <a:endParaRPr lang="en-US" sz="1800"/>
        </a:p>
      </dgm:t>
    </dgm:pt>
    <dgm:pt modelId="{877D6293-1B32-4F4E-9504-8FE3D9D2C469}" type="sibTrans" cxnId="{6C2B65D0-79BD-4119-8DD5-0EC146A319B3}">
      <dgm:prSet/>
      <dgm:spPr/>
      <dgm:t>
        <a:bodyPr/>
        <a:lstStyle/>
        <a:p>
          <a:endParaRPr lang="en-US" sz="1800"/>
        </a:p>
      </dgm:t>
    </dgm:pt>
    <dgm:pt modelId="{941C1654-8854-4C46-889D-D4B3EF9487C7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6000" dirty="0"/>
        </a:p>
      </dgm:t>
    </dgm:pt>
    <dgm:pt modelId="{7E1408BB-D3D0-40CB-8F25-6DDA141A422F}" type="sibTrans" cxnId="{949899B6-AFC9-482A-8D13-E3359C0AEC03}">
      <dgm:prSet/>
      <dgm:spPr/>
      <dgm:t>
        <a:bodyPr/>
        <a:lstStyle/>
        <a:p>
          <a:endParaRPr lang="en-US" sz="1800"/>
        </a:p>
      </dgm:t>
    </dgm:pt>
    <dgm:pt modelId="{D649C7FF-7575-4E0B-972F-AB045A9EADDA}" type="parTrans" cxnId="{949899B6-AFC9-482A-8D13-E3359C0AEC03}">
      <dgm:prSet/>
      <dgm:spPr/>
      <dgm:t>
        <a:bodyPr/>
        <a:lstStyle/>
        <a:p>
          <a:endParaRPr lang="en-US" sz="1800"/>
        </a:p>
      </dgm:t>
    </dgm:pt>
    <dgm:pt modelId="{723139DE-5E60-4EA4-9E39-17CF18990856}" type="pres">
      <dgm:prSet presAssocID="{6D16B7F0-AA07-4D48-8517-203D47B40AEF}" presName="composite" presStyleCnt="0">
        <dgm:presLayoutVars>
          <dgm:chMax val="1"/>
          <dgm:dir/>
          <dgm:resizeHandles val="exact"/>
        </dgm:presLayoutVars>
      </dgm:prSet>
      <dgm:spPr/>
    </dgm:pt>
    <dgm:pt modelId="{52ABE44D-05A0-4ABF-BC62-73A5550EE2C2}" type="pres">
      <dgm:prSet presAssocID="{A1AE93FB-6303-4D5B-BC7F-81DDA8BA93CB}" presName="roof" presStyleLbl="dkBgShp" presStyleIdx="0" presStyleCnt="2" custLinFactNeighborX="-1238" custLinFactNeighborY="2270"/>
      <dgm:spPr/>
    </dgm:pt>
    <dgm:pt modelId="{842DAFEE-D159-4C88-8011-C170BB774F60}" type="pres">
      <dgm:prSet presAssocID="{A1AE93FB-6303-4D5B-BC7F-81DDA8BA93CB}" presName="pillars" presStyleCnt="0"/>
      <dgm:spPr/>
    </dgm:pt>
    <dgm:pt modelId="{2DE5CD94-1D52-4501-BE87-18924728E2A2}" type="pres">
      <dgm:prSet presAssocID="{A1AE93FB-6303-4D5B-BC7F-81DDA8BA93CB}" presName="pillar1" presStyleLbl="node1" presStyleIdx="0" presStyleCnt="2" custScaleX="46488" custScaleY="99512">
        <dgm:presLayoutVars>
          <dgm:bulletEnabled val="1"/>
        </dgm:presLayoutVars>
      </dgm:prSet>
      <dgm:spPr/>
    </dgm:pt>
    <dgm:pt modelId="{DA8063B2-1F76-4700-9D3E-160B213500CB}" type="pres">
      <dgm:prSet presAssocID="{E502F6AD-FEB0-46BA-A9DF-6F265A67BBCC}" presName="pillarX" presStyleLbl="node1" presStyleIdx="1" presStyleCnt="2">
        <dgm:presLayoutVars>
          <dgm:bulletEnabled val="1"/>
        </dgm:presLayoutVars>
      </dgm:prSet>
      <dgm:spPr/>
    </dgm:pt>
    <dgm:pt modelId="{6217FF99-CBAA-4E2A-A8C5-60C7681B3F2A}" type="pres">
      <dgm:prSet presAssocID="{A1AE93FB-6303-4D5B-BC7F-81DDA8BA93CB}" presName="base" presStyleLbl="dkBgShp" presStyleIdx="1" presStyleCnt="2"/>
      <dgm:spPr>
        <a:solidFill>
          <a:srgbClr val="E1C5E0"/>
        </a:solidFill>
      </dgm:spPr>
    </dgm:pt>
  </dgm:ptLst>
  <dgm:cxnLst>
    <dgm:cxn modelId="{DEA2F142-1857-4EBE-B3F6-F1770A399D8A}" type="presOf" srcId="{E502F6AD-FEB0-46BA-A9DF-6F265A67BBCC}" destId="{DA8063B2-1F76-4700-9D3E-160B213500CB}" srcOrd="0" destOrd="0" presId="urn:microsoft.com/office/officeart/2005/8/layout/hList3"/>
    <dgm:cxn modelId="{CD177651-AB26-4679-A2AC-CC30ECAD66BA}" type="presOf" srcId="{941C1654-8854-4C46-889D-D4B3EF9487C7}" destId="{2DE5CD94-1D52-4501-BE87-18924728E2A2}" srcOrd="0" destOrd="0" presId="urn:microsoft.com/office/officeart/2005/8/layout/hList3"/>
    <dgm:cxn modelId="{3E56B19D-4533-449D-AF12-2C14DC206893}" type="presOf" srcId="{6D16B7F0-AA07-4D48-8517-203D47B40AEF}" destId="{723139DE-5E60-4EA4-9E39-17CF18990856}" srcOrd="0" destOrd="0" presId="urn:microsoft.com/office/officeart/2005/8/layout/hList3"/>
    <dgm:cxn modelId="{33B474B3-5FD5-43FC-A333-114CF5DC5035}" srcId="{6D16B7F0-AA07-4D48-8517-203D47B40AEF}" destId="{A1AE93FB-6303-4D5B-BC7F-81DDA8BA93CB}" srcOrd="0" destOrd="0" parTransId="{B8B5F54A-4C49-4246-87AE-BE49E1015F64}" sibTransId="{B42B1EA9-F036-4FA6-8F15-8D2D6DD2FA3E}"/>
    <dgm:cxn modelId="{949899B6-AFC9-482A-8D13-E3359C0AEC03}" srcId="{A1AE93FB-6303-4D5B-BC7F-81DDA8BA93CB}" destId="{941C1654-8854-4C46-889D-D4B3EF9487C7}" srcOrd="0" destOrd="0" parTransId="{D649C7FF-7575-4E0B-972F-AB045A9EADDA}" sibTransId="{7E1408BB-D3D0-40CB-8F25-6DDA141A422F}"/>
    <dgm:cxn modelId="{81F5E6CF-8087-4746-AD9B-A58D477A6BE0}" type="presOf" srcId="{A1AE93FB-6303-4D5B-BC7F-81DDA8BA93CB}" destId="{52ABE44D-05A0-4ABF-BC62-73A5550EE2C2}" srcOrd="0" destOrd="0" presId="urn:microsoft.com/office/officeart/2005/8/layout/hList3"/>
    <dgm:cxn modelId="{6C2B65D0-79BD-4119-8DD5-0EC146A319B3}" srcId="{A1AE93FB-6303-4D5B-BC7F-81DDA8BA93CB}" destId="{E502F6AD-FEB0-46BA-A9DF-6F265A67BBCC}" srcOrd="1" destOrd="0" parTransId="{74803320-8261-42E5-8CED-529E90C70C26}" sibTransId="{877D6293-1B32-4F4E-9504-8FE3D9D2C469}"/>
    <dgm:cxn modelId="{60FFF317-D661-43CB-998A-8EEA8A58F6EF}" type="presParOf" srcId="{723139DE-5E60-4EA4-9E39-17CF18990856}" destId="{52ABE44D-05A0-4ABF-BC62-73A5550EE2C2}" srcOrd="0" destOrd="0" presId="urn:microsoft.com/office/officeart/2005/8/layout/hList3"/>
    <dgm:cxn modelId="{C10497E3-8713-45FF-A986-452E66F906E3}" type="presParOf" srcId="{723139DE-5E60-4EA4-9E39-17CF18990856}" destId="{842DAFEE-D159-4C88-8011-C170BB774F60}" srcOrd="1" destOrd="0" presId="urn:microsoft.com/office/officeart/2005/8/layout/hList3"/>
    <dgm:cxn modelId="{F6DFC920-874A-4642-9CFC-B4F2E600DF9B}" type="presParOf" srcId="{842DAFEE-D159-4C88-8011-C170BB774F60}" destId="{2DE5CD94-1D52-4501-BE87-18924728E2A2}" srcOrd="0" destOrd="0" presId="urn:microsoft.com/office/officeart/2005/8/layout/hList3"/>
    <dgm:cxn modelId="{69DD791E-BFF1-4A15-9213-C5BC12ED6F0D}" type="presParOf" srcId="{842DAFEE-D159-4C88-8011-C170BB774F60}" destId="{DA8063B2-1F76-4700-9D3E-160B213500CB}" srcOrd="1" destOrd="0" presId="urn:microsoft.com/office/officeart/2005/8/layout/hList3"/>
    <dgm:cxn modelId="{A380BC91-7C5F-41DC-9657-CEE872CACF38}" type="presParOf" srcId="{723139DE-5E60-4EA4-9E39-17CF18990856}" destId="{6217FF99-CBAA-4E2A-A8C5-60C7681B3F2A}" srcOrd="2" destOrd="0" presId="urn:microsoft.com/office/officeart/2005/8/layout/hList3"/>
  </dgm:cxnLst>
  <dgm:bg>
    <a:solidFill>
      <a:schemeClr val="accent2">
        <a:lumMod val="20000"/>
        <a:lumOff val="80000"/>
      </a:schemeClr>
    </a:solidFill>
  </dgm:bg>
  <dgm:whole>
    <a:ln w="3810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D0686-CF20-4AAE-8A01-66C558769905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61DC788-A29B-4F2F-B44E-BD6401E47AE1}">
      <dgm:prSet phldrT="[Text]" custT="1"/>
      <dgm:spPr>
        <a:solidFill>
          <a:schemeClr val="accent6">
            <a:lumMod val="20000"/>
            <a:lumOff val="80000"/>
            <a:alpha val="40000"/>
          </a:schemeClr>
        </a:solidFill>
      </dgm:spPr>
      <dgm:t>
        <a:bodyPr/>
        <a:lstStyle/>
        <a:p>
          <a:pPr algn="ctr"/>
          <a:r>
            <a:rPr lang="bn-IN" sz="5400" b="1" u="sng" dirty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</a:p>
        <a:p>
          <a:pPr algn="ctr"/>
          <a:r>
            <a:rPr lang="en-US" sz="38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38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8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বিশ্বপরিচয়</a:t>
          </a:r>
          <a:endParaRPr lang="bn-IN" sz="3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3800" b="1" dirty="0" err="1"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bn-IN" sz="3800" b="1" dirty="0">
              <a:latin typeface="NikoshBAN" panose="02000000000000000000" pitchFamily="2" charset="0"/>
              <a:cs typeface="NikoshBAN" panose="02000000000000000000" pitchFamily="2" charset="0"/>
            </a:rPr>
            <a:t> শ্রেণি</a:t>
          </a:r>
        </a:p>
        <a:p>
          <a:pPr algn="ctr"/>
          <a:r>
            <a:rPr lang="en-US" sz="38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bn-IN" sz="3800" b="1" dirty="0">
              <a:latin typeface="NikoshBAN" panose="02000000000000000000" pitchFamily="2" charset="0"/>
              <a:cs typeface="NikoshBAN" panose="02000000000000000000" pitchFamily="2" charset="0"/>
            </a:rPr>
            <a:t> ভূপ্রকৃতি</a:t>
          </a:r>
          <a:r>
            <a:rPr lang="en-US" sz="3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IN" sz="3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bn-IN" sz="3800" b="1" dirty="0">
              <a:latin typeface="NikoshBAN" panose="02000000000000000000" pitchFamily="2" charset="0"/>
              <a:cs typeface="NikoshBAN" panose="02000000000000000000" pitchFamily="2" charset="0"/>
            </a:rPr>
            <a:t>সময়ঃ ৪০ মিনিট</a:t>
          </a:r>
          <a:endParaRPr lang="en-US" sz="3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F1DF98-7D3F-43A5-A5B3-6AF59A17AA28}" type="parTrans" cxnId="{22544942-8145-42EC-9B5C-A96D4CE8F169}">
      <dgm:prSet/>
      <dgm:spPr/>
      <dgm:t>
        <a:bodyPr/>
        <a:lstStyle/>
        <a:p>
          <a:endParaRPr lang="en-US"/>
        </a:p>
      </dgm:t>
    </dgm:pt>
    <dgm:pt modelId="{9F77DDED-2575-45E4-985C-6972B407677D}" type="sibTrans" cxnId="{22544942-8145-42EC-9B5C-A96D4CE8F169}">
      <dgm:prSet/>
      <dgm:spPr/>
      <dgm:t>
        <a:bodyPr/>
        <a:lstStyle/>
        <a:p>
          <a:endParaRPr lang="en-US"/>
        </a:p>
      </dgm:t>
    </dgm:pt>
    <dgm:pt modelId="{B7B53ED8-5B72-4578-B8B9-81EBC1B3B064}" type="pres">
      <dgm:prSet presAssocID="{683D0686-CF20-4AAE-8A01-66C558769905}" presName="Name0" presStyleCnt="0">
        <dgm:presLayoutVars>
          <dgm:dir/>
          <dgm:resizeHandles val="exact"/>
        </dgm:presLayoutVars>
      </dgm:prSet>
      <dgm:spPr/>
    </dgm:pt>
    <dgm:pt modelId="{627701E8-B2EF-4C45-BA20-0921F30A250F}" type="pres">
      <dgm:prSet presAssocID="{A61DC788-A29B-4F2F-B44E-BD6401E47AE1}" presName="composite" presStyleCnt="0"/>
      <dgm:spPr/>
    </dgm:pt>
    <dgm:pt modelId="{41AB512B-EC91-41BB-8A31-1C8586CCEEEA}" type="pres">
      <dgm:prSet presAssocID="{A61DC788-A29B-4F2F-B44E-BD6401E47AE1}" presName="rect1" presStyleLbl="trAlignAcc1" presStyleIdx="0" presStyleCnt="1" custScaleX="107540" custScaleY="211736" custLinFactNeighborX="-181">
        <dgm:presLayoutVars>
          <dgm:bulletEnabled val="1"/>
        </dgm:presLayoutVars>
      </dgm:prSet>
      <dgm:spPr/>
    </dgm:pt>
    <dgm:pt modelId="{1A938B91-E555-4C72-A3C4-6709AC8252FD}" type="pres">
      <dgm:prSet presAssocID="{A61DC788-A29B-4F2F-B44E-BD6401E47AE1}" presName="rect2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</dgm:ptLst>
  <dgm:cxnLst>
    <dgm:cxn modelId="{F7465917-CD29-4E6B-9371-6CFD9D31814C}" type="presOf" srcId="{683D0686-CF20-4AAE-8A01-66C558769905}" destId="{B7B53ED8-5B72-4578-B8B9-81EBC1B3B064}" srcOrd="0" destOrd="0" presId="urn:microsoft.com/office/officeart/2008/layout/PictureStrips"/>
    <dgm:cxn modelId="{22544942-8145-42EC-9B5C-A96D4CE8F169}" srcId="{683D0686-CF20-4AAE-8A01-66C558769905}" destId="{A61DC788-A29B-4F2F-B44E-BD6401E47AE1}" srcOrd="0" destOrd="0" parTransId="{68F1DF98-7D3F-43A5-A5B3-6AF59A17AA28}" sibTransId="{9F77DDED-2575-45E4-985C-6972B407677D}"/>
    <dgm:cxn modelId="{4EC92654-0CE9-4E09-AE6E-62A6F3DEB8E2}" type="presOf" srcId="{A61DC788-A29B-4F2F-B44E-BD6401E47AE1}" destId="{41AB512B-EC91-41BB-8A31-1C8586CCEEEA}" srcOrd="0" destOrd="0" presId="urn:microsoft.com/office/officeart/2008/layout/PictureStrips"/>
    <dgm:cxn modelId="{072E10F1-6AA6-4E3F-8617-CA5BDDF76AEE}" type="presParOf" srcId="{B7B53ED8-5B72-4578-B8B9-81EBC1B3B064}" destId="{627701E8-B2EF-4C45-BA20-0921F30A250F}" srcOrd="0" destOrd="0" presId="urn:microsoft.com/office/officeart/2008/layout/PictureStrips"/>
    <dgm:cxn modelId="{309DB60B-CBD0-4283-B67A-FE174E0056D4}" type="presParOf" srcId="{627701E8-B2EF-4C45-BA20-0921F30A250F}" destId="{41AB512B-EC91-41BB-8A31-1C8586CCEEEA}" srcOrd="0" destOrd="0" presId="urn:microsoft.com/office/officeart/2008/layout/PictureStrips"/>
    <dgm:cxn modelId="{53BFDDE0-3483-4DA8-B166-2797F487A3B8}" type="presParOf" srcId="{627701E8-B2EF-4C45-BA20-0921F30A250F}" destId="{1A938B91-E555-4C72-A3C4-6709AC8252FD}" srcOrd="1" destOrd="0" presId="urn:microsoft.com/office/officeart/2008/layout/PictureStrip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BE44D-05A0-4ABF-BC62-73A5550EE2C2}">
      <dsp:nvSpPr>
        <dsp:cNvPr id="0" name=""/>
        <dsp:cNvSpPr/>
      </dsp:nvSpPr>
      <dsp:spPr>
        <a:xfrm>
          <a:off x="0" y="35973"/>
          <a:ext cx="9580098" cy="1584725"/>
        </a:xfrm>
        <a:prstGeom prst="rect">
          <a:avLst/>
        </a:prstGeom>
        <a:solidFill>
          <a:srgbClr val="E1C5E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আমার</a:t>
          </a:r>
          <a:r>
            <a:rPr lang="en-US" sz="7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7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lang="en-US" sz="7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5973"/>
        <a:ext cx="9580098" cy="1584725"/>
      </dsp:txXfrm>
    </dsp:sp>
    <dsp:sp modelId="{2DE5CD94-1D52-4501-BE87-18924728E2A2}">
      <dsp:nvSpPr>
        <dsp:cNvPr id="0" name=""/>
        <dsp:cNvSpPr/>
      </dsp:nvSpPr>
      <dsp:spPr>
        <a:xfrm>
          <a:off x="228" y="1592845"/>
          <a:ext cx="3040101" cy="33116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228" y="1592845"/>
        <a:ext cx="3040101" cy="3311683"/>
      </dsp:txXfrm>
    </dsp:sp>
    <dsp:sp modelId="{DA8063B2-1F76-4700-9D3E-160B213500CB}">
      <dsp:nvSpPr>
        <dsp:cNvPr id="0" name=""/>
        <dsp:cNvSpPr/>
      </dsp:nvSpPr>
      <dsp:spPr>
        <a:xfrm>
          <a:off x="3040329" y="1584725"/>
          <a:ext cx="6539539" cy="3327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latin typeface="NikoshBAN" panose="02000000000000000000" pitchFamily="2" charset="0"/>
              <a:cs typeface="NikoshBAN" panose="02000000000000000000" pitchFamily="2" charset="0"/>
            </a:rPr>
            <a:t>মোঃ তৌফিকুল ইসলাম রবি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NikoshBAN" panose="02000000000000000000" pitchFamily="2" charset="0"/>
              <a:cs typeface="NikoshBAN" panose="02000000000000000000" pitchFamily="2" charset="0"/>
            </a:rPr>
            <a:t>প্রধান শিক্ষক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NikoshBAN" panose="02000000000000000000" pitchFamily="2" charset="0"/>
              <a:cs typeface="NikoshBAN" panose="02000000000000000000" pitchFamily="2" charset="0"/>
            </a:rPr>
            <a:t>মোহনপুর সরকারি প্রাথমিক বিদ্যালয়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NikoshBAN" panose="02000000000000000000" pitchFamily="2" charset="0"/>
              <a:cs typeface="NikoshBAN" panose="02000000000000000000" pitchFamily="2" charset="0"/>
            </a:rPr>
            <a:t>বিরামপুর, দিনাজপুর।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NikoshBAN" panose="02000000000000000000" pitchFamily="2" charset="0"/>
              <a:cs typeface="NikoshBAN" panose="02000000000000000000" pitchFamily="2" charset="0"/>
            </a:rPr>
            <a:t>০১৭১৯২৪৯৭৭৬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NikoshBAN" panose="02000000000000000000" pitchFamily="2" charset="0"/>
              <a:cs typeface="NikoshBAN" panose="02000000000000000000" pitchFamily="2" charset="0"/>
            </a:rPr>
            <a:t>Sweetsorrow_robi@yahoo.com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0329" y="1584725"/>
        <a:ext cx="6539539" cy="3327923"/>
      </dsp:txXfrm>
    </dsp:sp>
    <dsp:sp modelId="{6217FF99-CBAA-4E2A-A8C5-60C7681B3F2A}">
      <dsp:nvSpPr>
        <dsp:cNvPr id="0" name=""/>
        <dsp:cNvSpPr/>
      </dsp:nvSpPr>
      <dsp:spPr>
        <a:xfrm>
          <a:off x="0" y="4912648"/>
          <a:ext cx="9580098" cy="369769"/>
        </a:xfrm>
        <a:prstGeom prst="rect">
          <a:avLst/>
        </a:prstGeom>
        <a:solidFill>
          <a:srgbClr val="E1C5E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512B-EC91-41BB-8A31-1C8586CCEEEA}">
      <dsp:nvSpPr>
        <dsp:cNvPr id="0" name=""/>
        <dsp:cNvSpPr/>
      </dsp:nvSpPr>
      <dsp:spPr>
        <a:xfrm>
          <a:off x="22039" y="2608"/>
          <a:ext cx="8371099" cy="5150592"/>
        </a:xfrm>
        <a:prstGeom prst="rect">
          <a:avLst/>
        </a:prstGeom>
        <a:solidFill>
          <a:schemeClr val="accent6">
            <a:lumMod val="20000"/>
            <a:lumOff val="80000"/>
            <a:alpha val="4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65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b="1" u="sng" kern="1200" dirty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</a:t>
          </a: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বিশ্বপরিচয়</a:t>
          </a:r>
          <a:endParaRPr lang="bn-IN" sz="3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bn-IN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শ্রেণি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bn-IN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 ভূপ্রকৃতি</a:t>
          </a: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bn-IN" sz="3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সময়ঃ ৪০ মিনিট</a:t>
          </a:r>
          <a:endParaRPr lang="en-US" sz="3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39" y="2608"/>
        <a:ext cx="8371099" cy="5150592"/>
      </dsp:txXfrm>
    </dsp:sp>
    <dsp:sp modelId="{1A938B91-E555-4C72-A3C4-6709AC8252FD}">
      <dsp:nvSpPr>
        <dsp:cNvPr id="0" name=""/>
        <dsp:cNvSpPr/>
      </dsp:nvSpPr>
      <dsp:spPr>
        <a:xfrm>
          <a:off x="5251" y="1010259"/>
          <a:ext cx="1702787" cy="255418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C0AB-D111-4359-AA78-B93E5CA9E6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3E5D6-6143-44F0-BE87-F704AFD2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E5D6-6143-44F0-BE87-F704AFD260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7DBE-9DB2-4350-B7ED-1ED786AA32D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39CE-37EC-472B-BEC4-C5112187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6.jpg"/><Relationship Id="rId7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1" y="2470004"/>
            <a:ext cx="12192000" cy="4353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3849" y="685503"/>
            <a:ext cx="617806" cy="373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6012" y="651335"/>
            <a:ext cx="28698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293" y="668418"/>
            <a:ext cx="24829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755" y="702586"/>
            <a:ext cx="22332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710" y="844644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50" dirty="0" err="1">
                <a:ln w="0"/>
                <a:solidFill>
                  <a:srgbClr val="56F0F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spc="50" dirty="0">
              <a:ln w="0"/>
              <a:solidFill>
                <a:srgbClr val="56F0F4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4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00104 0.429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591" y="5752417"/>
            <a:ext cx="100449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 কী? এর উচ্চতা কত?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052092" cy="6858000"/>
          </a:xfrm>
          <a:prstGeom prst="frame">
            <a:avLst>
              <a:gd name="adj1" fmla="val 26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/>
          <a:stretch/>
        </p:blipFill>
        <p:spPr>
          <a:xfrm>
            <a:off x="1939784" y="265880"/>
            <a:ext cx="8312431" cy="522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5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77" y="211318"/>
            <a:ext cx="158965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 ভূমি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23" y="449138"/>
            <a:ext cx="5038095" cy="58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8" y="1565535"/>
            <a:ext cx="5132883" cy="3849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532" y="5415198"/>
            <a:ext cx="49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বরেন্দ্রভূমি। রাজশাহী বিভাগে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8" y="1565534"/>
            <a:ext cx="5132883" cy="3849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8869" y="5415198"/>
            <a:ext cx="448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মধুপুর গড়। ঢাকা বিভাগে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" y="1494083"/>
            <a:ext cx="5069729" cy="3921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8869" y="5415198"/>
            <a:ext cx="415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লালমাই পাহাড়। চট্রগ্রাম বিভাগ।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" y="1096371"/>
            <a:ext cx="5257800" cy="2451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6" y="1096371"/>
            <a:ext cx="5264134" cy="24519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4" y="3946073"/>
            <a:ext cx="5264134" cy="24519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61876" y="3963551"/>
            <a:ext cx="5077325" cy="24519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52013" y="4079811"/>
            <a:ext cx="4676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 থেকে নিচু এসব উঁচু ভূমি পুরাতন পলি দিয়ে গঠিত। নদীর স্রোতে বয়ে আসা পলিমাটি জমা হয়ে এসব ভূমি তৈরি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8298883">
            <a:off x="6183030" y="1371904"/>
            <a:ext cx="1021753" cy="121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8092457" y="1494083"/>
            <a:ext cx="1001486" cy="1094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561569">
            <a:off x="9566786" y="2649499"/>
            <a:ext cx="979923" cy="1111638"/>
          </a:xfrm>
          <a:prstGeom prst="downArrow">
            <a:avLst>
              <a:gd name="adj1" fmla="val 50000"/>
              <a:gd name="adj2" fmla="val 5071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30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  <p:bldP spid="12" grpId="0"/>
      <p:bldP spid="12" grpId="1"/>
      <p:bldP spid="14" grpId="0"/>
      <p:bldP spid="14" grpId="1"/>
      <p:bldP spid="18" grpId="0" animBg="1"/>
      <p:bldP spid="19" grpId="0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3233" y="646931"/>
            <a:ext cx="680553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ছকটি পূরণ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38715"/>
              </p:ext>
            </p:extLst>
          </p:nvPr>
        </p:nvGraphicFramePr>
        <p:xfrm>
          <a:off x="1378634" y="2001748"/>
          <a:ext cx="9509759" cy="3709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42">
                  <a:extLst>
                    <a:ext uri="{9D8B030D-6E8A-4147-A177-3AD203B41FA5}">
                      <a16:colId xmlns:a16="http://schemas.microsoft.com/office/drawing/2014/main" val="4239717221"/>
                    </a:ext>
                  </a:extLst>
                </a:gridCol>
                <a:gridCol w="5131917">
                  <a:extLst>
                    <a:ext uri="{9D8B030D-6E8A-4147-A177-3AD203B41FA5}">
                      <a16:colId xmlns:a16="http://schemas.microsoft.com/office/drawing/2014/main" val="4005109042"/>
                    </a:ext>
                  </a:extLst>
                </a:gridCol>
              </a:tblGrid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উঁচু</a:t>
                      </a:r>
                      <a:r>
                        <a:rPr lang="bn-IN" sz="36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ভূমি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বিভাগ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25359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বরেন্দ্রভূমি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3122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মধুপুর</a:t>
                      </a:r>
                      <a:r>
                        <a:rPr lang="bn-IN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50416"/>
                  </a:ext>
                </a:extLst>
              </a:tr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লালমাই পাহাড়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23110"/>
                  </a:ext>
                </a:extLst>
              </a:tr>
            </a:tbl>
          </a:graphicData>
        </a:graphic>
      </p:graphicFrame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652" y="174890"/>
            <a:ext cx="4467069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73" y="902757"/>
            <a:ext cx="3184980" cy="398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858053" y="99797"/>
            <a:ext cx="1798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2" y="1019281"/>
            <a:ext cx="5681273" cy="264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1" y="3886636"/>
            <a:ext cx="5681273" cy="2729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053492" y="839374"/>
            <a:ext cx="494676" cy="35981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48168" y="788448"/>
            <a:ext cx="249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255" y="4808192"/>
            <a:ext cx="434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সমভূমিতে বয়ে গেছে অনেক নদী।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2363" y="4853116"/>
            <a:ext cx="467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সমভূমির উপর দিয়ে কী বয়ে গেছে?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3526" y="4853116"/>
            <a:ext cx="487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নদীর গতিপথ কোন দিকে?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0982" y="485311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 দিকে।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8700" y="4763269"/>
            <a:ext cx="5937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উপসাগর অবস্থিত?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1838" y="4874382"/>
            <a:ext cx="19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2421" y="4786926"/>
            <a:ext cx="563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নবীন পলি গঠিত সমভূমির মাটি উর্বর কেন?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8641" y="4696888"/>
            <a:ext cx="556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ভূমিতে প্রায়ই বন্যা হয়। বন্যায় নতুন পলি জমা হওয়ায় সমভূমির মাটি উর্বর।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99774" y="4422098"/>
            <a:ext cx="5665149" cy="152899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21193311" flipH="1">
            <a:off x="9185382" y="2154747"/>
            <a:ext cx="288811" cy="65589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78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9" grpId="0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3466" y="453128"/>
            <a:ext cx="73855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26" y="1234274"/>
            <a:ext cx="8434547" cy="438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6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5" y="253220"/>
            <a:ext cx="26869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নিরবপাঠ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" b="100000" l="9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5" y="1453549"/>
            <a:ext cx="2766279" cy="24899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"/>
          <a:stretch/>
        </p:blipFill>
        <p:spPr>
          <a:xfrm>
            <a:off x="7331039" y="661182"/>
            <a:ext cx="4317013" cy="5646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08964" y="1453549"/>
            <a:ext cx="407963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৫২ পৃষ্ঠা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8" y="284813"/>
            <a:ext cx="70453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দিয়ে শূন্যস্থান পূরণ করঃ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617" y="2263514"/>
            <a:ext cx="1118266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পাহাড়গুলোর বেশিরভাগ দেশের...............দিকে অবস্থিত।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নাম...............।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দ্বিতীয় উঁচু পাহাড় চূড়ার উচ্চতা.........মিটার।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কেওক্রাডং বাংলাদেশের............উঁচু পাহাড় চূড়া।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উত্তর-পূর্বদিকের পাহাড়গুলোকে.........বলে।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5239" y="2151327"/>
            <a:ext cx="166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0662" y="2755835"/>
            <a:ext cx="163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তাজিনডং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5927" y="3315457"/>
            <a:ext cx="104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১২৩০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2060" y="3878066"/>
            <a:ext cx="10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468" y="4418348"/>
            <a:ext cx="82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213782"/>
            <a:ext cx="43187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8" y="1828800"/>
            <a:ext cx="638673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পশ্চিমে কোন উঁচু ভূমি আছে?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দক্ষিন-পূর্ব সীমানায় কোন দেশ অবস্থিত?</a:t>
            </a:r>
          </a:p>
          <a:p>
            <a:pPr marL="342900" indent="-342900">
              <a:buFont typeface="+mj-lt"/>
              <a:buAutoNum type="arabicParenR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দক্ষিনে কোন উপসাগর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91" y="433826"/>
            <a:ext cx="4863556" cy="609358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0" y="1516754"/>
            <a:ext cx="3043003" cy="3108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63" y="344774"/>
            <a:ext cx="34893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7541" y="1268104"/>
            <a:ext cx="580119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অংকন করে পাহাড়ি অঞ্চলগুলো চিহ্নিত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0108" y1="42764" x2="69495" y2="63415"/>
                        <a14:foregroundMark x1="65343" y1="50894" x2="87004" y2="55447"/>
                        <a14:foregroundMark x1="67870" y1="62276" x2="68773" y2="91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2523">
            <a:off x="8085353" y="2671067"/>
            <a:ext cx="3822819" cy="424374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310" y1="70712" x2="62310" y2="77573"/>
                        <a14:foregroundMark x1="72340" y1="69921" x2="73860" y2="74142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57" y="974361"/>
            <a:ext cx="2258785" cy="2602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2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"/>
            <a:ext cx="12191999" cy="6855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8948" y="1730326"/>
            <a:ext cx="43187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1"/>
            <a:ext cx="12241829" cy="71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5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9296039"/>
              </p:ext>
            </p:extLst>
          </p:nvPr>
        </p:nvGraphicFramePr>
        <p:xfrm>
          <a:off x="1336432" y="759656"/>
          <a:ext cx="9580098" cy="528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100" y="1114791"/>
            <a:ext cx="966569" cy="4572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92" y="1114791"/>
            <a:ext cx="966569" cy="457214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62"/>
            </a:avLst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8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7FF99-CBAA-4E2A-A8C5-60C7681B3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217FF99-CBAA-4E2A-A8C5-60C7681B3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BE44D-05A0-4ABF-BC62-73A5550EE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52ABE44D-05A0-4ABF-BC62-73A5550EE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E5CD94-1D52-4501-BE87-18924728E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2DE5CD94-1D52-4501-BE87-18924728E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8063B2-1F76-4700-9D3E-160B21350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DA8063B2-1F76-4700-9D3E-160B21350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2626164"/>
              </p:ext>
            </p:extLst>
          </p:nvPr>
        </p:nvGraphicFramePr>
        <p:xfrm>
          <a:off x="1983545" y="914399"/>
          <a:ext cx="8412480" cy="515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8" b="38141"/>
          <a:stretch/>
        </p:blipFill>
        <p:spPr>
          <a:xfrm rot="16200000">
            <a:off x="-1804182" y="2718581"/>
            <a:ext cx="5155810" cy="1547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8" b="38141"/>
          <a:stretch/>
        </p:blipFill>
        <p:spPr>
          <a:xfrm rot="16200000">
            <a:off x="8591843" y="2718581"/>
            <a:ext cx="5155810" cy="154744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980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38B91-E555-4C72-A3C4-6709AC825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A938B91-E555-4C72-A3C4-6709AC825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AB512B-EC91-41BB-8A31-1C8586CCE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41AB512B-EC91-41BB-8A31-1C8586CCE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05" y="970398"/>
            <a:ext cx="4176114" cy="513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795392" y="365760"/>
            <a:ext cx="1899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6905" y="6105378"/>
            <a:ext cx="417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মানচিত্র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539645" y="1439057"/>
            <a:ext cx="6700603" cy="4092314"/>
          </a:xfrm>
          <a:prstGeom prst="frame">
            <a:avLst>
              <a:gd name="adj1" fmla="val 6167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0" y="1638661"/>
            <a:ext cx="6356956" cy="3735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9" y="1638661"/>
            <a:ext cx="6351751" cy="37351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3" y="1638661"/>
            <a:ext cx="6347086" cy="37639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6" y="1609888"/>
            <a:ext cx="6372034" cy="3792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711895" y="1609886"/>
            <a:ext cx="6380278" cy="37639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4" y="1609884"/>
            <a:ext cx="6408433" cy="37639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3" y="4001613"/>
            <a:ext cx="3901796" cy="207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3" y="927176"/>
            <a:ext cx="3897106" cy="2090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03" y="3892293"/>
            <a:ext cx="3887446" cy="2085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04734" y="151281"/>
            <a:ext cx="26532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86542" y="261306"/>
            <a:ext cx="368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কী নির্দেশ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4026" y="6178387"/>
            <a:ext cx="908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বিভিন্ন অঞ্চলের ভূমির গঠন, ভূমির অবস্থা, ভূমির উচ্চতা।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2505" y="210840"/>
            <a:ext cx="458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ভূমির 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 অবস্থাকে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1351" y="6178386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25" y="866302"/>
            <a:ext cx="4026247" cy="2179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78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 animBg="1"/>
      <p:bldP spid="17" grpId="1" animBg="1"/>
      <p:bldP spid="33" grpId="0" animBg="1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310" y1="70712" x2="62310" y2="77573"/>
                        <a14:foregroundMark x1="72340" y1="69921" x2="73860" y2="74142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1" y="998806"/>
            <a:ext cx="3909175" cy="4503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8866" y="351692"/>
            <a:ext cx="338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8866" y="2036243"/>
            <a:ext cx="7723162" cy="14465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perspectiveHeroicExtremeRightFacing"/>
              <a:lightRig rig="sunset" dir="t"/>
            </a:scene3d>
            <a:sp3d extrusionH="152400" contourW="25400" prstMaterial="flat">
              <a:bevelT w="114300"/>
              <a:bevelB w="215900"/>
              <a:extrusionClr>
                <a:schemeClr val="accent2"/>
              </a:extrusionClr>
              <a:contourClr>
                <a:srgbClr val="92D050"/>
              </a:contourClr>
            </a:sp3d>
          </a:bodyPr>
          <a:lstStyle/>
          <a:p>
            <a:r>
              <a:rPr lang="bn-IN" sz="88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88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63" y="1073180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62" y="1073180"/>
            <a:ext cx="3336145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4" y="1073180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3" y="3760109"/>
            <a:ext cx="3371369" cy="199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45261" y="239152"/>
            <a:ext cx="4192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8098" y="4286911"/>
            <a:ext cx="6246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দেখে বলো বাংলাদেশের বিভিন্ন অঞ্চলের ভূপ্রকৃতি কী একই রকম?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489" y="4286911"/>
            <a:ext cx="649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কেউ কি পাহাড়ে, সমভূমিতে বা বনে ঘুরতে গিয়েছ?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06911" y="3942413"/>
            <a:ext cx="6790545" cy="15589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91866" y="4309375"/>
            <a:ext cx="589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দেখে নেই বাংলাদেশের ভূপ্রকৃতি কেমন?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1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11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92" y="566940"/>
            <a:ext cx="4668068" cy="5739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33378" y="196676"/>
            <a:ext cx="2264899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</a:t>
            </a:r>
            <a:endParaRPr lang="en-US" sz="6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82" y="1927274"/>
            <a:ext cx="303862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652" y="3342554"/>
            <a:ext cx="201168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উঁচু ভূমি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8295" y="4764522"/>
            <a:ext cx="174439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11" r="93958">
                        <a14:foregroundMark x1="56798" y1="66585" x2="58308" y2="74939"/>
                        <a14:foregroundMark x1="63142" y1="70025" x2="64955" y2="73710"/>
                        <a14:foregroundMark x1="69184" y1="68059" x2="70695" y2="70025"/>
                        <a14:backgroundMark x1="43807" y1="35872" x2="50453" y2="45209"/>
                        <a14:backgroundMark x1="56495" y1="44963" x2="56495" y2="44963"/>
                        <a14:backgroundMark x1="23263" y1="19165" x2="23263" y2="19165"/>
                        <a14:backgroundMark x1="20544" y1="23096" x2="20544" y2="23096"/>
                        <a14:backgroundMark x1="28399" y1="26044" x2="29305" y2="37346"/>
                        <a14:backgroundMark x1="25378" y1="23587" x2="25378" y2="23587"/>
                        <a14:backgroundMark x1="22054" y1="29975" x2="23565" y2="32924"/>
                        <a14:backgroundMark x1="18731" y1="30221" x2="14804" y2="3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04" y="566940"/>
            <a:ext cx="4617443" cy="57398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478662" y="1983273"/>
            <a:ext cx="2917844" cy="4212300"/>
            <a:chOff x="8478662" y="1983273"/>
            <a:chExt cx="2917844" cy="42123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912" b="97789" l="72810" r="100000">
                          <a14:backgroundMark x1="74320" y1="61671" x2="83686" y2="857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56" t="48190" b="2712"/>
            <a:stretch/>
          </p:blipFill>
          <p:spPr>
            <a:xfrm>
              <a:off x="10114672" y="3305909"/>
              <a:ext cx="1281834" cy="28896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816" b="32187" l="35650" r="628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3" t="25088" r="39435" b="67615"/>
            <a:stretch/>
          </p:blipFill>
          <p:spPr>
            <a:xfrm>
              <a:off x="8478662" y="1983273"/>
              <a:ext cx="1073302" cy="4501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145060" y="1536436"/>
            <a:ext cx="2276045" cy="1915438"/>
            <a:chOff x="7158221" y="1531932"/>
            <a:chExt cx="2276045" cy="19154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27" b="52826" l="38369" r="66465">
                          <a14:backgroundMark x1="41692" y1="31204" x2="63142" y2="31204"/>
                          <a14:backgroundMark x1="45317" y1="36855" x2="47734" y2="375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0" t="31378" r="42326" b="49420"/>
            <a:stretch/>
          </p:blipFill>
          <p:spPr>
            <a:xfrm>
              <a:off x="8576136" y="2406263"/>
              <a:ext cx="858130" cy="10411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794" b="44226" l="10272" r="38973">
                          <a14:foregroundMark x1="22356" y1="29484" x2="21752" y2="31941"/>
                          <a14:foregroundMark x1="19033" y1="22604" x2="22356" y2="23587"/>
                          <a14:foregroundMark x1="22356" y1="18428" x2="24169" y2="19902"/>
                          <a14:backgroundMark x1="24471" y1="14251" x2="38066" y2="22359"/>
                          <a14:backgroundMark x1="33837" y1="27764" x2="37462" y2="40541"/>
                          <a14:backgroundMark x1="20544" y1="35135" x2="23565" y2="42260"/>
                          <a14:backgroundMark x1="15408" y1="28501" x2="15408" y2="30958"/>
                          <a14:backgroundMark x1="14199" y1="31941" x2="13897" y2="32924"/>
                          <a14:backgroundMark x1="20242" y1="30958" x2="20242" y2="34644"/>
                          <a14:backgroundMark x1="22356" y1="25799" x2="25680" y2="28747"/>
                          <a14:backgroundMark x1="23867" y1="35135" x2="23867" y2="35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7" t="16861" r="62962" b="58182"/>
            <a:stretch/>
          </p:blipFill>
          <p:spPr>
            <a:xfrm>
              <a:off x="7158221" y="1531932"/>
              <a:ext cx="1390158" cy="143611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613423" y="1154243"/>
            <a:ext cx="2292701" cy="1065261"/>
            <a:chOff x="3613424" y="1301818"/>
            <a:chExt cx="2218450" cy="1142020"/>
          </a:xfrm>
        </p:grpSpPr>
        <p:sp>
          <p:nvSpPr>
            <p:cNvPr id="20" name="Down Arrow 19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06161" y="2771611"/>
            <a:ext cx="2292701" cy="1065261"/>
            <a:chOff x="3613424" y="1301818"/>
            <a:chExt cx="2218450" cy="1142020"/>
          </a:xfrm>
        </p:grpSpPr>
        <p:sp>
          <p:nvSpPr>
            <p:cNvPr id="24" name="Down Arrow 23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16552" y="4091355"/>
            <a:ext cx="2292701" cy="1065261"/>
            <a:chOff x="3613424" y="1301818"/>
            <a:chExt cx="2218450" cy="1142020"/>
          </a:xfrm>
        </p:grpSpPr>
        <p:sp>
          <p:nvSpPr>
            <p:cNvPr id="27" name="Down Arrow 26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23825" y="21657"/>
            <a:ext cx="187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21657"/>
            <a:ext cx="12192000" cy="6836343"/>
          </a:xfrm>
          <a:prstGeom prst="frame">
            <a:avLst>
              <a:gd name="adj1" fmla="val 219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0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175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175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8" y="764634"/>
            <a:ext cx="5038095" cy="581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57452" y="55578"/>
            <a:ext cx="239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982" y="764634"/>
            <a:ext cx="275819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43609" y="2139212"/>
            <a:ext cx="2032104" cy="3898138"/>
            <a:chOff x="7043609" y="2139212"/>
            <a:chExt cx="2032104" cy="38981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095" b="39607" l="61059" r="773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0" t="23710" r="23008" b="62994"/>
            <a:stretch/>
          </p:blipFill>
          <p:spPr>
            <a:xfrm>
              <a:off x="7043609" y="2139212"/>
              <a:ext cx="872197" cy="7737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259" b="36007" l="69187" r="928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70" t="23951" r="8209" b="61786"/>
            <a:stretch/>
          </p:blipFill>
          <p:spPr>
            <a:xfrm>
              <a:off x="7590722" y="2154202"/>
              <a:ext cx="1069145" cy="8299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714" b="44354" l="72779" r="87335">
                          <a14:backgroundMark x1="75047" y1="31424" x2="89792" y2="29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66" t="29753" r="12118" b="54533"/>
            <a:stretch/>
          </p:blipFill>
          <p:spPr>
            <a:xfrm>
              <a:off x="7661060" y="2491366"/>
              <a:ext cx="801859" cy="9144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88" b="49100" l="63138" r="84121">
                          <a14:backgroundMark x1="77883" y1="35352" x2="81664" y2="43699"/>
                          <a14:backgroundMark x1="76749" y1="36334" x2="78450" y2="456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5" t="31446" r="22450" b="52840"/>
            <a:stretch/>
          </p:blipFill>
          <p:spPr>
            <a:xfrm>
              <a:off x="7323277" y="2580387"/>
              <a:ext cx="633046" cy="91440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722" b="94272" l="82042" r="947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84" t="70610" b="9083"/>
            <a:stretch/>
          </p:blipFill>
          <p:spPr>
            <a:xfrm>
              <a:off x="8057220" y="4855664"/>
              <a:ext cx="1018493" cy="11816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118" b="80524" l="79395" r="94518">
                          <a14:backgroundMark x1="81474" y1="52537" x2="80529" y2="66448"/>
                          <a14:backgroundMark x1="83365" y1="70540" x2="80340" y2="82160"/>
                          <a14:backgroundMark x1="84877" y1="74959" x2="94329" y2="824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3" t="47158" r="3462" b="19238"/>
            <a:stretch/>
          </p:blipFill>
          <p:spPr>
            <a:xfrm>
              <a:off x="7900816" y="3498529"/>
              <a:ext cx="998806" cy="19554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393" b="81506" l="67486" r="93384">
                          <a14:backgroundMark x1="79773" y1="61866" x2="81096" y2="64157"/>
                          <a14:backgroundMark x1="82798" y1="65957" x2="91493" y2="69394"/>
                          <a14:backgroundMark x1="86767" y1="76923" x2="95652" y2="76923"/>
                          <a14:backgroundMark x1="70510" y1="63830" x2="70510" y2="638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19" t="59005" r="11839" b="16820"/>
            <a:stretch/>
          </p:blipFill>
          <p:spPr>
            <a:xfrm>
              <a:off x="7434737" y="4203845"/>
              <a:ext cx="1055077" cy="140676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627" b="70704" l="72590" r="90359">
                          <a14:backgroundMark x1="84499" y1="52537" x2="88091" y2="654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83" t="49093" r="13235" b="30358"/>
            <a:stretch/>
          </p:blipFill>
          <p:spPr>
            <a:xfrm>
              <a:off x="7718808" y="3613529"/>
              <a:ext cx="689317" cy="11957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 rot="3349084">
            <a:off x="2056578" y="1772057"/>
            <a:ext cx="2292701" cy="1065261"/>
            <a:chOff x="3613424" y="1301818"/>
            <a:chExt cx="2218450" cy="1142020"/>
          </a:xfrm>
        </p:grpSpPr>
        <p:sp>
          <p:nvSpPr>
            <p:cNvPr id="28" name="Down Arrow 27"/>
            <p:cNvSpPr/>
            <p:nvPr/>
          </p:nvSpPr>
          <p:spPr>
            <a:xfrm rot="3810929">
              <a:off x="4145703" y="769539"/>
              <a:ext cx="1142020" cy="220657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20043009">
              <a:off x="3748242" y="1581237"/>
              <a:ext cx="2083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 ক্লিক করি</a:t>
              </a:r>
              <a:endPara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0593" y="3295983"/>
            <a:ext cx="3820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আমরা দেশের কোন দিকের জেলাগুলো দেখলাম?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25884" y="2842583"/>
            <a:ext cx="2863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 ও উত্তর-পূর্ব দিকের জেলা সমুহ।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584" y="3271813"/>
            <a:ext cx="3515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 দিকের জেলাগুলোর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6980" y="2810991"/>
            <a:ext cx="2686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সুনামগঞ্জ, হবিগঞ্জ, সিলেট, মৌলভীবাজার।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942" y="3303433"/>
            <a:ext cx="3049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 দিকের জেলাগুলোর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6646" y="2810991"/>
            <a:ext cx="262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রাঙামাটি, খাগড়াছড়ি, বান্দরবান, চট্রগ্রাম।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723" y="3239623"/>
            <a:ext cx="293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দক্ষিন-পূর্ব ও উত্তর-পূর্ব দিকে কী অবস্থিত?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37159" y="3303433"/>
            <a:ext cx="118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08" y="3320153"/>
            <a:ext cx="363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 দিকের পাহাড়গুলোকে কী বলা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5885" y="3405767"/>
            <a:ext cx="241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4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2" grpId="0"/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41" y="333922"/>
            <a:ext cx="2616588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 অঞ্চল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46" y="1364566"/>
            <a:ext cx="5235704" cy="371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51" y="1364566"/>
            <a:ext cx="5235704" cy="3713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7772" y="534572"/>
            <a:ext cx="583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উঁচু পাহাড়ের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2473" y="5469298"/>
            <a:ext cx="169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তাজিনডং।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09" y="547674"/>
            <a:ext cx="36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তাজিনডং এর উচ্চতা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919" y="5469298"/>
            <a:ext cx="196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১২৮০ মিটার।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5274" y="541123"/>
            <a:ext cx="390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উঁচু পাহাড়ের নাম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6974" y="5453314"/>
            <a:ext cx="176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কেওক্রাডং।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5895" y="518588"/>
            <a:ext cx="229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উচ্চতা 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3176" y="5485282"/>
            <a:ext cx="1978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১২৩০ মিটার।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8563" y="524706"/>
            <a:ext cx="380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পাহাড়দুটি কোথায় অবস্থিত?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3897" y="5469298"/>
            <a:ext cx="247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 জেলায়।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901" y="5501266"/>
            <a:ext cx="4191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এলাকায় রয়েছে বনভূমি।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334" y="5485282"/>
            <a:ext cx="523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উৎপত্তি হয় পাহাড়ি এলাকা থেকে।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2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" grpId="0"/>
      <p:bldP spid="3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486</Words>
  <Application>Microsoft Office PowerPoint</Application>
  <PresentationFormat>Widescreen</PresentationFormat>
  <Paragraphs>111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Hp</cp:lastModifiedBy>
  <cp:revision>114</cp:revision>
  <dcterms:created xsi:type="dcterms:W3CDTF">2019-10-26T10:47:16Z</dcterms:created>
  <dcterms:modified xsi:type="dcterms:W3CDTF">2020-07-11T03:02:25Z</dcterms:modified>
</cp:coreProperties>
</file>