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259" r:id="rId3"/>
    <p:sldId id="273" r:id="rId4"/>
    <p:sldId id="258" r:id="rId5"/>
    <p:sldId id="260" r:id="rId6"/>
    <p:sldId id="261" r:id="rId7"/>
    <p:sldId id="263" r:id="rId8"/>
    <p:sldId id="265" r:id="rId9"/>
    <p:sldId id="262" r:id="rId10"/>
    <p:sldId id="267" r:id="rId11"/>
    <p:sldId id="266" r:id="rId12"/>
    <p:sldId id="264" r:id="rId13"/>
    <p:sldId id="272" r:id="rId14"/>
    <p:sldId id="268" r:id="rId15"/>
    <p:sldId id="269" r:id="rId16"/>
    <p:sldId id="270" r:id="rId17"/>
    <p:sldId id="271"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85407" autoAdjust="0"/>
  </p:normalViewPr>
  <p:slideViewPr>
    <p:cSldViewPr>
      <p:cViewPr>
        <p:scale>
          <a:sx n="90" d="100"/>
          <a:sy n="90" d="100"/>
        </p:scale>
        <p:origin x="-80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E7A77C-8312-4F55-B373-6A004767D4FA}" type="datetimeFigureOut">
              <a:rPr lang="en-US" smtClean="0"/>
              <a:t>8/10/2020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C0F81B-1A90-40BD-AD83-268557190CD4}" type="slidenum">
              <a:rPr lang="en-US" smtClean="0"/>
              <a:t>‹#›</a:t>
            </a:fld>
            <a:endParaRPr lang="en-US"/>
          </a:p>
        </p:txBody>
      </p:sp>
    </p:spTree>
    <p:extLst>
      <p:ext uri="{BB962C8B-B14F-4D97-AF65-F5344CB8AC3E}">
        <p14:creationId xmlns:p14="http://schemas.microsoft.com/office/powerpoint/2010/main" val="12430801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C0F81B-1A90-40BD-AD83-268557190CD4}" type="slidenum">
              <a:rPr lang="en-US" smtClean="0"/>
              <a:t>1</a:t>
            </a:fld>
            <a:endParaRPr lang="en-US"/>
          </a:p>
        </p:txBody>
      </p:sp>
    </p:spTree>
    <p:extLst>
      <p:ext uri="{BB962C8B-B14F-4D97-AF65-F5344CB8AC3E}">
        <p14:creationId xmlns:p14="http://schemas.microsoft.com/office/powerpoint/2010/main" val="488193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C0F81B-1A90-40BD-AD83-268557190CD4}" type="slidenum">
              <a:rPr lang="en-US" smtClean="0"/>
              <a:t>2</a:t>
            </a:fld>
            <a:endParaRPr lang="en-US"/>
          </a:p>
        </p:txBody>
      </p:sp>
    </p:spTree>
    <p:extLst>
      <p:ext uri="{BB962C8B-B14F-4D97-AF65-F5344CB8AC3E}">
        <p14:creationId xmlns:p14="http://schemas.microsoft.com/office/powerpoint/2010/main" val="509413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C0F81B-1A90-40BD-AD83-268557190CD4}" type="slidenum">
              <a:rPr lang="en-US" smtClean="0"/>
              <a:t>4</a:t>
            </a:fld>
            <a:endParaRPr lang="en-US"/>
          </a:p>
        </p:txBody>
      </p:sp>
    </p:spTree>
    <p:extLst>
      <p:ext uri="{BB962C8B-B14F-4D97-AF65-F5344CB8AC3E}">
        <p14:creationId xmlns:p14="http://schemas.microsoft.com/office/powerpoint/2010/main" val="2359889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7543800" cy="1828800"/>
          </a:xfrm>
        </p:spPr>
        <p:txBody>
          <a:bodyPr>
            <a:normAutofit/>
          </a:bodyPr>
          <a:lstStyle/>
          <a:p>
            <a:r>
              <a:rPr lang="bn-BD" sz="8800" dirty="0" smtClean="0">
                <a:solidFill>
                  <a:srgbClr val="C00000"/>
                </a:solidFill>
                <a:latin typeface="NikoshBAN" pitchFamily="2" charset="0"/>
                <a:cs typeface="NikoshBAN" pitchFamily="2" charset="0"/>
              </a:rPr>
              <a:t>স্বাগতম</a:t>
            </a:r>
            <a:endParaRPr lang="en-US" sz="8800" dirty="0">
              <a:solidFill>
                <a:srgbClr val="C00000"/>
              </a:solidFill>
              <a:latin typeface="MS Mincho" pitchFamily="49" charset="-128"/>
              <a:ea typeface="MS Mincho" pitchFamily="49" charset="-128"/>
              <a:cs typeface="NikoshBAN" pitchFamily="2"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2057400" y="1752600"/>
            <a:ext cx="4575167" cy="3276600"/>
          </a:xfrm>
          <a:prstGeom prst="rect">
            <a:avLst/>
          </a:prstGeom>
        </p:spPr>
      </p:pic>
    </p:spTree>
    <p:extLst>
      <p:ext uri="{BB962C8B-B14F-4D97-AF65-F5344CB8AC3E}">
        <p14:creationId xmlns:p14="http://schemas.microsoft.com/office/powerpoint/2010/main" val="2495079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80">
                                          <p:stCondLst>
                                            <p:cond delay="0"/>
                                          </p:stCondLst>
                                        </p:cTn>
                                        <p:tgtEl>
                                          <p:spTgt spid="3"/>
                                        </p:tgtEl>
                                      </p:cBhvr>
                                    </p:animEffect>
                                    <p:anim calcmode="lin" valueType="num">
                                      <p:cBhvr>
                                        <p:cTn id="12"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7" dur="26">
                                          <p:stCondLst>
                                            <p:cond delay="650"/>
                                          </p:stCondLst>
                                        </p:cTn>
                                        <p:tgtEl>
                                          <p:spTgt spid="3"/>
                                        </p:tgtEl>
                                      </p:cBhvr>
                                      <p:to x="100000" y="60000"/>
                                    </p:animScale>
                                    <p:animScale>
                                      <p:cBhvr>
                                        <p:cTn id="18" dur="166" decel="50000">
                                          <p:stCondLst>
                                            <p:cond delay="676"/>
                                          </p:stCondLst>
                                        </p:cTn>
                                        <p:tgtEl>
                                          <p:spTgt spid="3"/>
                                        </p:tgtEl>
                                      </p:cBhvr>
                                      <p:to x="100000" y="100000"/>
                                    </p:animScale>
                                    <p:animScale>
                                      <p:cBhvr>
                                        <p:cTn id="19" dur="26">
                                          <p:stCondLst>
                                            <p:cond delay="1312"/>
                                          </p:stCondLst>
                                        </p:cTn>
                                        <p:tgtEl>
                                          <p:spTgt spid="3"/>
                                        </p:tgtEl>
                                      </p:cBhvr>
                                      <p:to x="100000" y="80000"/>
                                    </p:animScale>
                                    <p:animScale>
                                      <p:cBhvr>
                                        <p:cTn id="20" dur="166" decel="50000">
                                          <p:stCondLst>
                                            <p:cond delay="1338"/>
                                          </p:stCondLst>
                                        </p:cTn>
                                        <p:tgtEl>
                                          <p:spTgt spid="3"/>
                                        </p:tgtEl>
                                      </p:cBhvr>
                                      <p:to x="100000" y="100000"/>
                                    </p:animScale>
                                    <p:animScale>
                                      <p:cBhvr>
                                        <p:cTn id="21" dur="26">
                                          <p:stCondLst>
                                            <p:cond delay="1642"/>
                                          </p:stCondLst>
                                        </p:cTn>
                                        <p:tgtEl>
                                          <p:spTgt spid="3"/>
                                        </p:tgtEl>
                                      </p:cBhvr>
                                      <p:to x="100000" y="90000"/>
                                    </p:animScale>
                                    <p:animScale>
                                      <p:cBhvr>
                                        <p:cTn id="22" dur="166" decel="50000">
                                          <p:stCondLst>
                                            <p:cond delay="1668"/>
                                          </p:stCondLst>
                                        </p:cTn>
                                        <p:tgtEl>
                                          <p:spTgt spid="3"/>
                                        </p:tgtEl>
                                      </p:cBhvr>
                                      <p:to x="100000" y="100000"/>
                                    </p:animScale>
                                    <p:animScale>
                                      <p:cBhvr>
                                        <p:cTn id="23" dur="26">
                                          <p:stCondLst>
                                            <p:cond delay="1808"/>
                                          </p:stCondLst>
                                        </p:cTn>
                                        <p:tgtEl>
                                          <p:spTgt spid="3"/>
                                        </p:tgtEl>
                                      </p:cBhvr>
                                      <p:to x="100000" y="95000"/>
                                    </p:animScale>
                                    <p:animScale>
                                      <p:cBhvr>
                                        <p:cTn id="24"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2087562"/>
          </a:xfrm>
        </p:spPr>
        <p:txBody>
          <a:bodyPr/>
          <a:lstStyle/>
          <a:p>
            <a:r>
              <a:rPr lang="bn-BD" u="sng" dirty="0" smtClean="0">
                <a:latin typeface="NikoshBAN" pitchFamily="2" charset="0"/>
                <a:cs typeface="NikoshBAN" pitchFamily="2" charset="0"/>
              </a:rPr>
              <a:t>৭ই মার্চের ভাষনের ভিডিও প্রদর্শন</a:t>
            </a:r>
            <a:endParaRPr lang="en-US" u="sng" dirty="0">
              <a:latin typeface="NikoshBAN" pitchFamily="2" charset="0"/>
              <a:cs typeface="NikoshBAN" pitchFamily="2" charset="0"/>
            </a:endParaRPr>
          </a:p>
        </p:txBody>
      </p:sp>
    </p:spTree>
    <p:extLst>
      <p:ext uri="{BB962C8B-B14F-4D97-AF65-F5344CB8AC3E}">
        <p14:creationId xmlns:p14="http://schemas.microsoft.com/office/powerpoint/2010/main" val="33508761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219200"/>
            <a:ext cx="8229600" cy="1143000"/>
          </a:xfrm>
        </p:spPr>
        <p:txBody>
          <a:bodyPr>
            <a:noAutofit/>
          </a:bodyPr>
          <a:lstStyle/>
          <a:p>
            <a:r>
              <a:rPr lang="bn-BD" sz="3600" u="sng" dirty="0" smtClean="0">
                <a:latin typeface="NikoshBAN" pitchFamily="2" charset="0"/>
                <a:cs typeface="NikoshBAN" pitchFamily="2" charset="0"/>
              </a:rPr>
              <a:t>জোড়ায় কাজঃ</a:t>
            </a:r>
            <a:r>
              <a:rPr lang="bn-BD" sz="3600" dirty="0" smtClean="0">
                <a:latin typeface="NikoshBAN" pitchFamily="2" charset="0"/>
                <a:cs typeface="NikoshBAN" pitchFamily="2" charset="0"/>
              </a:rPr>
              <a:t/>
            </a:r>
            <a:br>
              <a:rPr lang="bn-BD" sz="3600" dirty="0" smtClean="0">
                <a:latin typeface="NikoshBAN" pitchFamily="2" charset="0"/>
                <a:cs typeface="NikoshBAN" pitchFamily="2" charset="0"/>
              </a:rPr>
            </a:br>
            <a:r>
              <a:rPr lang="bn-BD" sz="3600" dirty="0" smtClean="0">
                <a:latin typeface="NikoshBAN" pitchFamily="2" charset="0"/>
                <a:cs typeface="NikoshBAN" pitchFamily="2" charset="0"/>
              </a:rPr>
              <a:t>৭ই মার্চের ভাষণের বৈশিষ্ট ব্যাখ্যা কর।</a:t>
            </a:r>
            <a:endParaRPr lang="en-US" sz="3600" dirty="0">
              <a:latin typeface="NikoshBAN" pitchFamily="2" charset="0"/>
              <a:cs typeface="NikoshBAN" pitchFamily="2" charset="0"/>
            </a:endParaRPr>
          </a:p>
        </p:txBody>
      </p:sp>
    </p:spTree>
    <p:extLst>
      <p:ext uri="{BB962C8B-B14F-4D97-AF65-F5344CB8AC3E}">
        <p14:creationId xmlns:p14="http://schemas.microsoft.com/office/powerpoint/2010/main" val="5924818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676400" y="1143000"/>
            <a:ext cx="7467600" cy="3200400"/>
          </a:xfrm>
        </p:spPr>
        <p:txBody>
          <a:bodyPr>
            <a:normAutofit fontScale="90000"/>
          </a:bodyPr>
          <a:lstStyle/>
          <a:p>
            <a:pPr marL="571500" indent="-571500" algn="l">
              <a:buFont typeface="Arial" pitchFamily="34" charset="0"/>
              <a:buChar char="•"/>
            </a:pPr>
            <a:r>
              <a:rPr lang="bn-BD" sz="2800" dirty="0" smtClean="0">
                <a:solidFill>
                  <a:srgbClr val="FF0000"/>
                </a:solidFill>
                <a:latin typeface="NikoshBAN" pitchFamily="2" charset="0"/>
                <a:cs typeface="NikoshBAN" pitchFamily="2" charset="0"/>
              </a:rPr>
              <a:t>৭ই মার্চের ভাষণের বৈশিষ্টঃ</a:t>
            </a:r>
            <a:br>
              <a:rPr lang="bn-BD" sz="2800" dirty="0" smtClean="0">
                <a:solidFill>
                  <a:srgbClr val="FF0000"/>
                </a:solidFill>
                <a:latin typeface="NikoshBAN" pitchFamily="2" charset="0"/>
                <a:cs typeface="NikoshBAN" pitchFamily="2" charset="0"/>
              </a:rPr>
            </a:br>
            <a:r>
              <a:rPr lang="bn-BD" sz="2800" dirty="0" smtClean="0">
                <a:solidFill>
                  <a:srgbClr val="FF0000"/>
                </a:solidFill>
                <a:latin typeface="NikoshBAN" pitchFamily="2" charset="0"/>
                <a:cs typeface="NikoshBAN" pitchFamily="2" charset="0"/>
              </a:rPr>
              <a:t>১।বঙ্গবন্ধু তার ভাষণে কোর্ট-কাচারি,অফিস,শিক্ষাপ্রতিষ্ঠান অনির্দিষ্টকালের জন্য বন্ধ ঘোষনা করেন।</a:t>
            </a:r>
            <a:br>
              <a:rPr lang="bn-BD" sz="2800" dirty="0" smtClean="0">
                <a:solidFill>
                  <a:srgbClr val="FF0000"/>
                </a:solidFill>
                <a:latin typeface="NikoshBAN" pitchFamily="2" charset="0"/>
                <a:cs typeface="NikoshBAN" pitchFamily="2" charset="0"/>
              </a:rPr>
            </a:br>
            <a:r>
              <a:rPr lang="bn-BD" sz="2800" dirty="0" smtClean="0">
                <a:solidFill>
                  <a:srgbClr val="FF0000"/>
                </a:solidFill>
                <a:latin typeface="NikoshBAN" pitchFamily="2" charset="0"/>
                <a:cs typeface="NikoshBAN" pitchFamily="2" charset="0"/>
              </a:rPr>
              <a:t>২।জনগণের ট্যাক্স বা খাজনা বন্ধ করার ঘোষনা দেন।</a:t>
            </a:r>
            <a:br>
              <a:rPr lang="bn-BD" sz="2800" dirty="0" smtClean="0">
                <a:solidFill>
                  <a:srgbClr val="FF0000"/>
                </a:solidFill>
                <a:latin typeface="NikoshBAN" pitchFamily="2" charset="0"/>
                <a:cs typeface="NikoshBAN" pitchFamily="2" charset="0"/>
              </a:rPr>
            </a:br>
            <a:r>
              <a:rPr lang="bn-BD" sz="2800" dirty="0" smtClean="0">
                <a:solidFill>
                  <a:srgbClr val="FF0000"/>
                </a:solidFill>
                <a:latin typeface="NikoshBAN" pitchFamily="2" charset="0"/>
                <a:cs typeface="NikoshBAN" pitchFamily="2" charset="0"/>
              </a:rPr>
              <a:t>৩বাংগালিদের তিনি যুদ্ধ, মুক্তি, স্বাধীনতার জন্য প্রস্তুত করেন।</a:t>
            </a:r>
            <a:br>
              <a:rPr lang="bn-BD" sz="2800" dirty="0" smtClean="0">
                <a:solidFill>
                  <a:srgbClr val="FF0000"/>
                </a:solidFill>
                <a:latin typeface="NikoshBAN" pitchFamily="2" charset="0"/>
                <a:cs typeface="NikoshBAN" pitchFamily="2" charset="0"/>
              </a:rPr>
            </a:br>
            <a:r>
              <a:rPr lang="bn-BD" sz="2800" dirty="0" smtClean="0">
                <a:solidFill>
                  <a:srgbClr val="FF0000"/>
                </a:solidFill>
                <a:latin typeface="NikoshBAN" pitchFamily="2" charset="0"/>
                <a:cs typeface="NikoshBAN" pitchFamily="2" charset="0"/>
              </a:rPr>
              <a:t>৪।”এবারের সংগ্রাম আমাদের মুক্তির সংগ্রাম,এবারের সংগ্রাম স্বাধীনতার সংগ্রাম” এ ঘোষনা দিয়ে তিনি স্বাধীনতার ডাক দেন।</a:t>
            </a:r>
            <a:br>
              <a:rPr lang="bn-BD" sz="2800" dirty="0" smtClean="0">
                <a:solidFill>
                  <a:srgbClr val="FF0000"/>
                </a:solidFill>
                <a:latin typeface="NikoshBAN" pitchFamily="2" charset="0"/>
                <a:cs typeface="NikoshBAN" pitchFamily="2" charset="0"/>
              </a:rPr>
            </a:br>
            <a:r>
              <a:rPr lang="bn-BD" sz="2800" dirty="0" smtClean="0">
                <a:solidFill>
                  <a:srgbClr val="FF0000"/>
                </a:solidFill>
                <a:latin typeface="NikoshBAN" pitchFamily="2" charset="0"/>
                <a:cs typeface="NikoshBAN" pitchFamily="2" charset="0"/>
              </a:rPr>
              <a:t>ফলে বাংগালীদের স্বাধীনতার আন্দোলন বেগবান হয়।</a:t>
            </a:r>
            <a:br>
              <a:rPr lang="bn-BD" sz="2800" dirty="0" smtClean="0">
                <a:solidFill>
                  <a:srgbClr val="FF0000"/>
                </a:solidFill>
                <a:latin typeface="NikoshBAN" pitchFamily="2" charset="0"/>
                <a:cs typeface="NikoshBAN" pitchFamily="2" charset="0"/>
              </a:rPr>
            </a:br>
            <a:endParaRPr lang="en-US" sz="2800" dirty="0">
              <a:solidFill>
                <a:srgbClr val="FF0000"/>
              </a:solidFill>
              <a:latin typeface="NikoshBAN" pitchFamily="2" charset="0"/>
              <a:cs typeface="NikoshBAN" pitchFamily="2" charset="0"/>
            </a:endParaRPr>
          </a:p>
        </p:txBody>
      </p:sp>
    </p:spTree>
    <p:extLst>
      <p:ext uri="{BB962C8B-B14F-4D97-AF65-F5344CB8AC3E}">
        <p14:creationId xmlns:p14="http://schemas.microsoft.com/office/powerpoint/2010/main" val="11949690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 </a:t>
            </a:r>
            <a:r>
              <a:rPr lang="bn-BD" u="sng" dirty="0" smtClean="0">
                <a:latin typeface="NikoshBAN" pitchFamily="2" charset="0"/>
                <a:cs typeface="NikoshBAN" pitchFamily="2" charset="0"/>
              </a:rPr>
              <a:t> মুক্তি যুদ্ধভিত্তিক কয়েকটি  ছবি প্রদর্শণ </a:t>
            </a:r>
            <a:endParaRPr lang="en-US" u="sng" dirty="0"/>
          </a:p>
        </p:txBody>
      </p:sp>
    </p:spTree>
    <p:extLst>
      <p:ext uri="{BB962C8B-B14F-4D97-AF65-F5344CB8AC3E}">
        <p14:creationId xmlns:p14="http://schemas.microsoft.com/office/powerpoint/2010/main" val="32611435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bn-BD" sz="3600" u="sng" dirty="0" smtClean="0">
                <a:latin typeface="NikoshBAN" pitchFamily="2" charset="0"/>
                <a:cs typeface="NikoshBAN" pitchFamily="2" charset="0"/>
              </a:rPr>
              <a:t>দলীয় কাজঃ</a:t>
            </a:r>
            <a:r>
              <a:rPr lang="bn-BD" sz="3600" dirty="0" smtClean="0">
                <a:latin typeface="NikoshBAN" pitchFamily="2" charset="0"/>
                <a:cs typeface="NikoshBAN" pitchFamily="2" charset="0"/>
              </a:rPr>
              <a:t/>
            </a:r>
            <a:br>
              <a:rPr lang="bn-BD" sz="3600" dirty="0" smtClean="0">
                <a:latin typeface="NikoshBAN" pitchFamily="2" charset="0"/>
                <a:cs typeface="NikoshBAN" pitchFamily="2" charset="0"/>
              </a:rPr>
            </a:br>
            <a:r>
              <a:rPr lang="bn-BD" sz="3600" dirty="0" smtClean="0">
                <a:latin typeface="NikoshBAN" pitchFamily="2" charset="0"/>
                <a:cs typeface="NikoshBAN" pitchFamily="2" charset="0"/>
              </a:rPr>
              <a:t>মুক্তিযুদ্ধে ভারতের ভূমিকা বর্ণনা কর।</a:t>
            </a:r>
            <a:endParaRPr lang="en-US" sz="3600" dirty="0">
              <a:latin typeface="NikoshBAN" pitchFamily="2" charset="0"/>
              <a:cs typeface="NikoshBAN" pitchFamily="2" charset="0"/>
            </a:endParaRPr>
          </a:p>
        </p:txBody>
      </p:sp>
    </p:spTree>
    <p:extLst>
      <p:ext uri="{BB962C8B-B14F-4D97-AF65-F5344CB8AC3E}">
        <p14:creationId xmlns:p14="http://schemas.microsoft.com/office/powerpoint/2010/main" val="4010180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609600"/>
            <a:ext cx="8229600" cy="1143000"/>
          </a:xfrm>
        </p:spPr>
        <p:txBody>
          <a:bodyPr>
            <a:normAutofit fontScale="90000"/>
          </a:bodyPr>
          <a:lstStyle/>
          <a:p>
            <a:r>
              <a:rPr lang="bn-BD" sz="4000" u="sng" dirty="0" smtClean="0">
                <a:latin typeface="NikoshBAN" pitchFamily="2" charset="0"/>
                <a:cs typeface="NikoshBAN" pitchFamily="2" charset="0"/>
              </a:rPr>
              <a:t>মূল্যায়নঃ</a:t>
            </a:r>
            <a:br>
              <a:rPr lang="bn-BD" sz="4000" u="sng" dirty="0" smtClean="0">
                <a:latin typeface="NikoshBAN" pitchFamily="2" charset="0"/>
                <a:cs typeface="NikoshBAN" pitchFamily="2" charset="0"/>
              </a:rPr>
            </a:br>
            <a:r>
              <a:rPr lang="bn-BD" sz="3100" u="sng" dirty="0" smtClean="0">
                <a:latin typeface="NikoshBAN" pitchFamily="2" charset="0"/>
                <a:cs typeface="NikoshBAN" pitchFamily="2" charset="0"/>
              </a:rPr>
              <a:t>১।অপারেশন সার্চ লাইট কী?</a:t>
            </a:r>
            <a:br>
              <a:rPr lang="bn-BD" sz="3100" u="sng" dirty="0" smtClean="0">
                <a:latin typeface="NikoshBAN" pitchFamily="2" charset="0"/>
                <a:cs typeface="NikoshBAN" pitchFamily="2" charset="0"/>
              </a:rPr>
            </a:br>
            <a:r>
              <a:rPr lang="bn-BD" sz="3100" u="sng" dirty="0" smtClean="0">
                <a:latin typeface="NikoshBAN" pitchFamily="2" charset="0"/>
                <a:cs typeface="NikoshBAN" pitchFamily="2" charset="0"/>
              </a:rPr>
              <a:t>২।বীরশ্রেষ্ঠ কাদের বলা হয় ?</a:t>
            </a:r>
            <a:br>
              <a:rPr lang="bn-BD" sz="3100" u="sng" dirty="0" smtClean="0">
                <a:latin typeface="NikoshBAN" pitchFamily="2" charset="0"/>
                <a:cs typeface="NikoshBAN" pitchFamily="2" charset="0"/>
              </a:rPr>
            </a:br>
            <a:r>
              <a:rPr lang="bn-BD" sz="3100" u="sng" dirty="0" smtClean="0">
                <a:latin typeface="NikoshBAN" pitchFamily="2" charset="0"/>
                <a:cs typeface="NikoshBAN" pitchFamily="2" charset="0"/>
              </a:rPr>
              <a:t>৩।মুজিবনগর সরকারের চারজন উপদেষ্টার নাম বল।</a:t>
            </a:r>
            <a:r>
              <a:rPr lang="bn-BD" u="sng" dirty="0" smtClean="0">
                <a:latin typeface="NikoshBAN" pitchFamily="2" charset="0"/>
                <a:cs typeface="NikoshBAN" pitchFamily="2" charset="0"/>
              </a:rPr>
              <a:t/>
            </a:r>
            <a:br>
              <a:rPr lang="bn-BD" u="sng" dirty="0" smtClean="0">
                <a:latin typeface="NikoshBAN" pitchFamily="2" charset="0"/>
                <a:cs typeface="NikoshBAN" pitchFamily="2" charset="0"/>
              </a:rPr>
            </a:br>
            <a:endParaRPr lang="en-US" u="sng" dirty="0">
              <a:latin typeface="NikoshBAN" pitchFamily="2" charset="0"/>
              <a:cs typeface="NikoshBAN" pitchFamily="2" charset="0"/>
            </a:endParaRPr>
          </a:p>
        </p:txBody>
      </p:sp>
    </p:spTree>
    <p:extLst>
      <p:ext uri="{BB962C8B-B14F-4D97-AF65-F5344CB8AC3E}">
        <p14:creationId xmlns:p14="http://schemas.microsoft.com/office/powerpoint/2010/main" val="39225122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fontScale="90000"/>
          </a:bodyPr>
          <a:lstStyle/>
          <a:p>
            <a:r>
              <a:rPr lang="bn-BD" sz="2800" u="sng" dirty="0" smtClean="0">
                <a:latin typeface="NikoshBAN" pitchFamily="2" charset="0"/>
                <a:cs typeface="NikoshBAN" pitchFamily="2" charset="0"/>
              </a:rPr>
              <a:t>বাড়ির</a:t>
            </a:r>
            <a:r>
              <a:rPr lang="bn-BD" sz="2800" u="sng" dirty="0" smtClean="0"/>
              <a:t> </a:t>
            </a:r>
            <a:r>
              <a:rPr lang="bn-BD" sz="2800" u="sng" dirty="0" smtClean="0">
                <a:latin typeface="NikoshBAN" pitchFamily="2" charset="0"/>
                <a:cs typeface="NikoshBAN" pitchFamily="2" charset="0"/>
              </a:rPr>
              <a:t>কাজঃ</a:t>
            </a:r>
            <a:br>
              <a:rPr lang="bn-BD" sz="2800" u="sng" dirty="0" smtClean="0">
                <a:latin typeface="NikoshBAN" pitchFamily="2" charset="0"/>
                <a:cs typeface="NikoshBAN" pitchFamily="2" charset="0"/>
              </a:rPr>
            </a:br>
            <a:r>
              <a:rPr lang="bn-BD" sz="2800" u="sng" dirty="0" smtClean="0">
                <a:latin typeface="NikoshBAN" pitchFamily="2" charset="0"/>
                <a:cs typeface="NikoshBAN" pitchFamily="2" charset="0"/>
              </a:rPr>
              <a:t>বাংলাদেশের মুক্তি যুদ্ধে বহির্বিশ্বের ভূমিকা সম্পর্কে ১০টি বাক্য লিখে আনবে।</a:t>
            </a:r>
            <a:endParaRPr lang="en-US" sz="2800" u="sng" dirty="0">
              <a:latin typeface="NikoshBAN" pitchFamily="2" charset="0"/>
              <a:cs typeface="NikoshBAN" pitchFamily="2" charset="0"/>
            </a:endParaRPr>
          </a:p>
        </p:txBody>
      </p:sp>
    </p:spTree>
    <p:extLst>
      <p:ext uri="{BB962C8B-B14F-4D97-AF65-F5344CB8AC3E}">
        <p14:creationId xmlns:p14="http://schemas.microsoft.com/office/powerpoint/2010/main" val="14379302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1524000"/>
            <a:ext cx="5919107" cy="3314700"/>
          </a:xfrm>
          <a:prstGeom prst="rect">
            <a:avLst/>
          </a:prstGeom>
        </p:spPr>
      </p:pic>
      <p:sp>
        <p:nvSpPr>
          <p:cNvPr id="4" name="Title 3"/>
          <p:cNvSpPr>
            <a:spLocks noGrp="1"/>
          </p:cNvSpPr>
          <p:nvPr>
            <p:ph type="title"/>
          </p:nvPr>
        </p:nvSpPr>
        <p:spPr/>
        <p:txBody>
          <a:bodyPr/>
          <a:lstStyle/>
          <a:p>
            <a:r>
              <a:rPr lang="bn-BD" dirty="0" smtClean="0">
                <a:latin typeface="NikoshBAN" pitchFamily="2" charset="0"/>
                <a:cs typeface="NikoshBAN" pitchFamily="2" charset="0"/>
              </a:rPr>
              <a:t>সবাইকে ধন্যবাদ</a:t>
            </a:r>
            <a:endParaRPr lang="en-US" dirty="0">
              <a:latin typeface="NikoshBAN" pitchFamily="2" charset="0"/>
              <a:cs typeface="NikoshBAN" pitchFamily="2" charset="0"/>
            </a:endParaRPr>
          </a:p>
        </p:txBody>
      </p:sp>
    </p:spTree>
    <p:extLst>
      <p:ext uri="{BB962C8B-B14F-4D97-AF65-F5344CB8AC3E}">
        <p14:creationId xmlns:p14="http://schemas.microsoft.com/office/powerpoint/2010/main" val="27016674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457200"/>
            <a:ext cx="7772400" cy="1470025"/>
          </a:xfrm>
        </p:spPr>
        <p:txBody>
          <a:bodyPr>
            <a:normAutofit/>
          </a:bodyPr>
          <a:lstStyle/>
          <a:p>
            <a:pPr>
              <a:tabLst>
                <a:tab pos="400050" algn="l"/>
              </a:tabLst>
            </a:pPr>
            <a:r>
              <a:rPr lang="en-US" sz="8000" dirty="0" smtClean="0">
                <a:solidFill>
                  <a:srgbClr val="FF0000"/>
                </a:solidFill>
              </a:rPr>
              <a:t>                                                                                             </a:t>
            </a:r>
            <a:endParaRPr lang="en-US" sz="8000" dirty="0">
              <a:solidFill>
                <a:srgbClr val="FF0000"/>
              </a:solidFill>
            </a:endParaRPr>
          </a:p>
        </p:txBody>
      </p:sp>
      <p:sp>
        <p:nvSpPr>
          <p:cNvPr id="3" name="Subtitle 2"/>
          <p:cNvSpPr>
            <a:spLocks noGrp="1"/>
          </p:cNvSpPr>
          <p:nvPr>
            <p:ph type="subTitle" idx="1"/>
          </p:nvPr>
        </p:nvSpPr>
        <p:spPr>
          <a:xfrm>
            <a:off x="1524000" y="685800"/>
            <a:ext cx="6248400" cy="4953000"/>
          </a:xfrm>
        </p:spPr>
        <p:txBody>
          <a:bodyPr/>
          <a:lstStyle/>
          <a:p>
            <a:r>
              <a:rPr lang="bn-BD" dirty="0" smtClean="0">
                <a:solidFill>
                  <a:srgbClr val="002060"/>
                </a:solidFill>
                <a:latin typeface="NikoshBAN" pitchFamily="2" charset="0"/>
                <a:cs typeface="NikoshBAN" pitchFamily="2" charset="0"/>
              </a:rPr>
              <a:t>বিষয়ঃ বাংলাদেশ ও বিশ্বপরিচয়</a:t>
            </a:r>
          </a:p>
          <a:p>
            <a:r>
              <a:rPr lang="bn-BD" dirty="0" smtClean="0">
                <a:solidFill>
                  <a:srgbClr val="002060"/>
                </a:solidFill>
                <a:latin typeface="NikoshBAN" pitchFamily="2" charset="0"/>
                <a:cs typeface="NikoshBAN" pitchFamily="2" charset="0"/>
              </a:rPr>
              <a:t>শ্রেণীঃঅষ্ঠম</a:t>
            </a:r>
          </a:p>
          <a:p>
            <a:r>
              <a:rPr lang="bn-BD" dirty="0" smtClean="0">
                <a:solidFill>
                  <a:srgbClr val="002060"/>
                </a:solidFill>
                <a:latin typeface="NikoshBAN" pitchFamily="2" charset="0"/>
                <a:cs typeface="NikoshBAN" pitchFamily="2" charset="0"/>
              </a:rPr>
              <a:t>অধ্যায়ঃ-দুই</a:t>
            </a:r>
          </a:p>
          <a:p>
            <a:r>
              <a:rPr lang="bn-BD" dirty="0" smtClean="0">
                <a:solidFill>
                  <a:srgbClr val="002060"/>
                </a:solidFill>
                <a:latin typeface="NikoshBAN" pitchFamily="2" charset="0"/>
                <a:cs typeface="NikoshBAN" pitchFamily="2" charset="0"/>
              </a:rPr>
              <a:t>সময়ঃ৪০মিনিট</a:t>
            </a:r>
          </a:p>
          <a:p>
            <a:r>
              <a:rPr lang="bn-BD" dirty="0" smtClean="0">
                <a:solidFill>
                  <a:srgbClr val="002060"/>
                </a:solidFill>
                <a:latin typeface="NikoshBAN" pitchFamily="2" charset="0"/>
                <a:cs typeface="NikoshBAN" pitchFamily="2" charset="0"/>
              </a:rPr>
              <a:t>তারিখঃ৩১/০৫/২০১৪ইং</a:t>
            </a:r>
            <a:endParaRPr lang="en-US" dirty="0">
              <a:solidFill>
                <a:srgbClr val="002060"/>
              </a:solidFill>
              <a:latin typeface="NikoshBAN" pitchFamily="2" charset="0"/>
              <a:cs typeface="NikoshBAN" pitchFamily="2" charset="0"/>
            </a:endParaRPr>
          </a:p>
        </p:txBody>
      </p:sp>
    </p:spTree>
    <p:extLst>
      <p:ext uri="{BB962C8B-B14F-4D97-AF65-F5344CB8AC3E}">
        <p14:creationId xmlns:p14="http://schemas.microsoft.com/office/powerpoint/2010/main" val="3915933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0"/>
          <p:cNvSpPr txBox="1">
            <a:spLocks/>
          </p:cNvSpPr>
          <p:nvPr/>
        </p:nvSpPr>
        <p:spPr>
          <a:xfrm>
            <a:off x="2819400" y="446567"/>
            <a:ext cx="3814755" cy="4645899"/>
          </a:xfrm>
          <a:prstGeom prst="rect">
            <a:avLst/>
          </a:prstGeom>
          <a:ln w="66675">
            <a:no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Arial" pitchFamily="34" charset="0"/>
              <a:buNone/>
            </a:pPr>
            <a:r>
              <a:rPr lang="bn-BD" u="sng" dirty="0" smtClean="0">
                <a:solidFill>
                  <a:srgbClr val="005200"/>
                </a:solidFill>
                <a:effectLst>
                  <a:outerShdw blurRad="38100" dist="38100" dir="2700000" algn="tl">
                    <a:srgbClr val="000000">
                      <a:alpha val="43137"/>
                    </a:srgbClr>
                  </a:outerShdw>
                </a:effectLst>
                <a:latin typeface="SolaimanLipi" pitchFamily="65" charset="0"/>
                <a:cs typeface="SolaimanLipi" pitchFamily="65" charset="0"/>
              </a:rPr>
              <a:t>শিক্ষক পরিচিতি</a:t>
            </a:r>
            <a:endParaRPr lang="en-US" u="sng" dirty="0">
              <a:solidFill>
                <a:srgbClr val="005200"/>
              </a:solidFill>
              <a:effectLst>
                <a:outerShdw blurRad="38100" dist="38100" dir="2700000" algn="tl">
                  <a:srgbClr val="000000">
                    <a:alpha val="43137"/>
                  </a:srgbClr>
                </a:outerShdw>
              </a:effectLst>
              <a:latin typeface="SolaimanLipi" pitchFamily="65" charset="0"/>
              <a:cs typeface="SolaimanLipi" pitchFamily="65" charset="0"/>
            </a:endParaRPr>
          </a:p>
        </p:txBody>
      </p:sp>
      <p:sp>
        <p:nvSpPr>
          <p:cNvPr id="6" name="TextBox 5"/>
          <p:cNvSpPr txBox="1"/>
          <p:nvPr/>
        </p:nvSpPr>
        <p:spPr>
          <a:xfrm>
            <a:off x="1676400" y="3276600"/>
            <a:ext cx="5715000" cy="2185214"/>
          </a:xfrm>
          <a:prstGeom prst="rect">
            <a:avLst/>
          </a:prstGeom>
          <a:noFill/>
        </p:spPr>
        <p:txBody>
          <a:bodyPr wrap="square" rtlCol="0">
            <a:spAutoFit/>
          </a:bodyPr>
          <a:lstStyle/>
          <a:p>
            <a:pPr algn="ctr">
              <a:defRPr/>
            </a:pPr>
            <a:r>
              <a:rPr lang="bn-IN" sz="3600" b="1" dirty="0" smtClean="0">
                <a:ln w="1905"/>
                <a:solidFill>
                  <a:schemeClr val="accent5">
                    <a:lumMod val="75000"/>
                  </a:schemeClr>
                </a:solidFill>
                <a:effectLst>
                  <a:innerShdw blurRad="69850" dist="43180" dir="5400000">
                    <a:srgbClr val="000000">
                      <a:alpha val="65000"/>
                    </a:srgbClr>
                  </a:innerShdw>
                </a:effectLst>
                <a:latin typeface="NikoshBAN" pitchFamily="2" charset="0"/>
                <a:cs typeface="NikoshBAN" pitchFamily="2" charset="0"/>
              </a:rPr>
              <a:t>শেখ সায়েদুল হক</a:t>
            </a:r>
          </a:p>
          <a:p>
            <a:pPr algn="ctr">
              <a:defRPr/>
            </a:pPr>
            <a:r>
              <a:rPr lang="bn-IN" sz="3600" b="1" dirty="0" smtClean="0">
                <a:ln w="1905"/>
                <a:solidFill>
                  <a:schemeClr val="accent5">
                    <a:lumMod val="75000"/>
                  </a:schemeClr>
                </a:solidFill>
                <a:effectLst>
                  <a:innerShdw blurRad="69850" dist="43180" dir="5400000">
                    <a:srgbClr val="000000">
                      <a:alpha val="65000"/>
                    </a:srgbClr>
                  </a:innerShdw>
                </a:effectLst>
                <a:latin typeface="NikoshBAN" pitchFamily="2" charset="0"/>
                <a:cs typeface="NikoshBAN" pitchFamily="2" charset="0"/>
              </a:rPr>
              <a:t>দাঁতমন্ডল এরফানিয়া আলিম মাদরাসা</a:t>
            </a:r>
          </a:p>
          <a:p>
            <a:pPr algn="ctr">
              <a:defRPr/>
            </a:pPr>
            <a:r>
              <a:rPr lang="bn-IN" sz="3600" b="1" dirty="0" smtClean="0">
                <a:ln w="1905"/>
                <a:solidFill>
                  <a:schemeClr val="accent5">
                    <a:lumMod val="75000"/>
                  </a:schemeClr>
                </a:solidFill>
                <a:effectLst>
                  <a:innerShdw blurRad="69850" dist="43180" dir="5400000">
                    <a:srgbClr val="000000">
                      <a:alpha val="65000"/>
                    </a:srgbClr>
                  </a:innerShdw>
                </a:effectLst>
                <a:latin typeface="NikoshBAN" pitchFamily="2" charset="0"/>
                <a:cs typeface="NikoshBAN" pitchFamily="2" charset="0"/>
              </a:rPr>
              <a:t>নাসিরনগর ,ব্রাহ্মনবাড়িয়া</a:t>
            </a:r>
            <a:endParaRPr lang="en-US" b="1" dirty="0">
              <a:ln w="1905"/>
              <a:solidFill>
                <a:schemeClr val="accent5">
                  <a:lumMod val="75000"/>
                </a:schemeClr>
              </a:solidFill>
              <a:effectLst>
                <a:innerShdw blurRad="69850" dist="43180" dir="5400000">
                  <a:srgbClr val="000000">
                    <a:alpha val="65000"/>
                  </a:srgbClr>
                </a:innerShdw>
              </a:effectLst>
            </a:endParaRPr>
          </a:p>
          <a:p>
            <a:pPr algn="ctr" fontAlgn="auto">
              <a:spcBef>
                <a:spcPts val="0"/>
              </a:spcBef>
              <a:spcAft>
                <a:spcPts val="0"/>
              </a:spcAft>
              <a:defRPr/>
            </a:pPr>
            <a:r>
              <a:rPr lang="en-US" sz="2800" b="1" dirty="0">
                <a:ln w="1905"/>
                <a:solidFill>
                  <a:schemeClr val="accent5">
                    <a:lumMod val="75000"/>
                  </a:schemeClr>
                </a:solidFill>
                <a:effectLst>
                  <a:innerShdw blurRad="69850" dist="43180" dir="5400000">
                    <a:srgbClr val="000000">
                      <a:alpha val="65000"/>
                    </a:srgbClr>
                  </a:innerShdw>
                </a:effectLst>
              </a:rPr>
              <a:t>Mobile: </a:t>
            </a:r>
            <a:r>
              <a:rPr lang="bn-IN" sz="2800" b="1" dirty="0" smtClean="0">
                <a:ln w="1905"/>
                <a:solidFill>
                  <a:schemeClr val="accent5">
                    <a:lumMod val="75000"/>
                  </a:schemeClr>
                </a:solidFill>
                <a:effectLst>
                  <a:innerShdw blurRad="69850" dist="43180" dir="5400000">
                    <a:srgbClr val="000000">
                      <a:alpha val="65000"/>
                    </a:srgbClr>
                  </a:innerShdw>
                </a:effectLst>
              </a:rPr>
              <a:t>০১৭৪৭৯৫২৯৪৪</a:t>
            </a:r>
            <a:endParaRPr lang="en-US" sz="2800" b="1" dirty="0">
              <a:ln w="1905"/>
              <a:solidFill>
                <a:schemeClr val="accent5">
                  <a:lumMod val="75000"/>
                </a:schemeClr>
              </a:solidFill>
              <a:effectLst>
                <a:innerShdw blurRad="69850" dist="43180" dir="5400000">
                  <a:srgbClr val="000000">
                    <a:alpha val="65000"/>
                  </a:srgbClr>
                </a:innerShdw>
              </a:effectLst>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27158" y="1143000"/>
            <a:ext cx="1559242" cy="1717050"/>
          </a:xfrm>
          <a:prstGeom prst="rect">
            <a:avLst/>
          </a:prstGeom>
        </p:spPr>
      </p:pic>
    </p:spTree>
    <p:extLst>
      <p:ext uri="{BB962C8B-B14F-4D97-AF65-F5344CB8AC3E}">
        <p14:creationId xmlns:p14="http://schemas.microsoft.com/office/powerpoint/2010/main" val="16142062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457200"/>
            <a:ext cx="5181600" cy="616214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5000" y="609600"/>
            <a:ext cx="2819400" cy="3279902"/>
          </a:xfrm>
          <a:prstGeom prst="rect">
            <a:avLst/>
          </a:prstGeom>
        </p:spPr>
      </p:pic>
    </p:spTree>
    <p:extLst>
      <p:ext uri="{BB962C8B-B14F-4D97-AF65-F5344CB8AC3E}">
        <p14:creationId xmlns:p14="http://schemas.microsoft.com/office/powerpoint/2010/main" val="10217113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09600"/>
            <a:ext cx="4495800" cy="1219200"/>
          </a:xfrm>
        </p:spPr>
        <p:txBody>
          <a:bodyPr/>
          <a:lstStyle/>
          <a:p>
            <a:r>
              <a:rPr lang="bn-BD" u="sng" dirty="0" smtClean="0">
                <a:solidFill>
                  <a:schemeClr val="accent1">
                    <a:lumMod val="75000"/>
                  </a:schemeClr>
                </a:solidFill>
                <a:latin typeface="NikoshBAN" pitchFamily="2" charset="0"/>
                <a:cs typeface="NikoshBAN" pitchFamily="2" charset="0"/>
              </a:rPr>
              <a:t>বাংলাদেশের মুক্তিযুদ্ধ</a:t>
            </a:r>
            <a:endParaRPr lang="en-US" u="sng" dirty="0">
              <a:solidFill>
                <a:schemeClr val="accent1">
                  <a:lumMod val="75000"/>
                </a:schemeClr>
              </a:solidFill>
              <a:latin typeface="NikoshBAN" pitchFamily="2" charset="0"/>
              <a:cs typeface="NikoshBAN" pitchFamily="2" charset="0"/>
            </a:endParaRPr>
          </a:p>
        </p:txBody>
      </p:sp>
    </p:spTree>
    <p:extLst>
      <p:ext uri="{BB962C8B-B14F-4D97-AF65-F5344CB8AC3E}">
        <p14:creationId xmlns:p14="http://schemas.microsoft.com/office/powerpoint/2010/main" val="1227059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68362"/>
            <a:ext cx="8153400" cy="3551238"/>
          </a:xfrm>
        </p:spPr>
        <p:txBody>
          <a:bodyPr>
            <a:normAutofit fontScale="90000"/>
          </a:bodyPr>
          <a:lstStyle/>
          <a:p>
            <a:pPr>
              <a:tabLst>
                <a:tab pos="628650" algn="l"/>
                <a:tab pos="857250" algn="l"/>
              </a:tabLst>
            </a:pPr>
            <a:r>
              <a:rPr lang="bn-BD" u="sng" dirty="0" smtClean="0">
                <a:latin typeface="NikoshBAN" pitchFamily="2" charset="0"/>
                <a:cs typeface="NikoshBAN" pitchFamily="2" charset="0"/>
              </a:rPr>
              <a:t>শিখণ ফলঃ</a:t>
            </a:r>
            <a:br>
              <a:rPr lang="bn-BD" u="sng" dirty="0" smtClean="0">
                <a:latin typeface="NikoshBAN" pitchFamily="2" charset="0"/>
                <a:cs typeface="NikoshBAN" pitchFamily="2" charset="0"/>
              </a:rPr>
            </a:br>
            <a:r>
              <a:rPr lang="bn-BD" sz="3600" u="sng" dirty="0" smtClean="0">
                <a:latin typeface="NikoshBAN" pitchFamily="2" charset="0"/>
                <a:cs typeface="NikoshBAN" pitchFamily="2" charset="0"/>
              </a:rPr>
              <a:t>এই পাঠ শেষে শিক্ষার্থীরা-</a:t>
            </a:r>
            <a:r>
              <a:rPr lang="bn-BD" dirty="0" smtClean="0">
                <a:latin typeface="NikoshBAN" pitchFamily="2" charset="0"/>
                <a:cs typeface="NikoshBAN" pitchFamily="2" charset="0"/>
              </a:rPr>
              <a:t/>
            </a:r>
            <a:br>
              <a:rPr lang="bn-BD" dirty="0" smtClean="0">
                <a:latin typeface="NikoshBAN" pitchFamily="2" charset="0"/>
                <a:cs typeface="NikoshBAN" pitchFamily="2" charset="0"/>
              </a:rPr>
            </a:br>
            <a:r>
              <a:rPr lang="bn-BD" sz="3200" b="1" dirty="0" smtClean="0">
                <a:latin typeface="NikoshBAN" pitchFamily="2" charset="0"/>
                <a:cs typeface="NikoshBAN" pitchFamily="2" charset="0"/>
              </a:rPr>
              <a:t>১।মুক্তিযুদ্ধ কাকে বলে তা বলতে পারবে।</a:t>
            </a:r>
            <a:br>
              <a:rPr lang="bn-BD" sz="3200" b="1" dirty="0" smtClean="0">
                <a:latin typeface="NikoshBAN" pitchFamily="2" charset="0"/>
                <a:cs typeface="NikoshBAN" pitchFamily="2" charset="0"/>
              </a:rPr>
            </a:br>
            <a:r>
              <a:rPr lang="bn-BD" sz="3200" b="1" dirty="0" smtClean="0">
                <a:latin typeface="NikoshBAN" pitchFamily="2" charset="0"/>
                <a:cs typeface="NikoshBAN" pitchFamily="2" charset="0"/>
              </a:rPr>
              <a:t>২।৭ই মার্চের ভাষণের বৈশিষ্ট্য ও গুরুত্ব সমপর্কে</a:t>
            </a:r>
            <a:br>
              <a:rPr lang="bn-BD" sz="3200" b="1" dirty="0" smtClean="0">
                <a:latin typeface="NikoshBAN" pitchFamily="2" charset="0"/>
                <a:cs typeface="NikoshBAN" pitchFamily="2" charset="0"/>
              </a:rPr>
            </a:br>
            <a:r>
              <a:rPr lang="bn-BD" sz="3200" b="1" dirty="0" smtClean="0">
                <a:latin typeface="NikoshBAN" pitchFamily="2" charset="0"/>
                <a:cs typeface="NikoshBAN" pitchFamily="2" charset="0"/>
              </a:rPr>
              <a:t>ব্যাখ্যা করতে পারবে। </a:t>
            </a:r>
            <a:br>
              <a:rPr lang="bn-BD" sz="3200" b="1" dirty="0" smtClean="0">
                <a:latin typeface="NikoshBAN" pitchFamily="2" charset="0"/>
                <a:cs typeface="NikoshBAN" pitchFamily="2" charset="0"/>
              </a:rPr>
            </a:br>
            <a:r>
              <a:rPr lang="bn-BD" sz="3200" b="1" dirty="0" smtClean="0">
                <a:latin typeface="NikoshBAN" pitchFamily="2" charset="0"/>
                <a:cs typeface="NikoshBAN" pitchFamily="2" charset="0"/>
              </a:rPr>
              <a:t>৩।মুক্তিযুদ্ধে বহির্বিশ্বের ভূমিকা সম্পর্কে বর্ণনা করতে পারবে।</a:t>
            </a:r>
            <a:r>
              <a:rPr lang="en-US" sz="3200" b="1" dirty="0">
                <a:latin typeface="NikoshBAN" pitchFamily="2" charset="0"/>
                <a:cs typeface="NikoshBAN" pitchFamily="2" charset="0"/>
              </a:rPr>
              <a:t/>
            </a:r>
            <a:br>
              <a:rPr lang="en-US" sz="3200" b="1" dirty="0">
                <a:latin typeface="NikoshBAN" pitchFamily="2" charset="0"/>
                <a:cs typeface="NikoshBAN" pitchFamily="2" charset="0"/>
              </a:rPr>
            </a:br>
            <a:endParaRPr lang="en-US" sz="3200" b="1" dirty="0">
              <a:latin typeface="NikoshBAN" pitchFamily="2" charset="0"/>
              <a:cs typeface="NikoshBAN" pitchFamily="2" charset="0"/>
            </a:endParaRPr>
          </a:p>
        </p:txBody>
      </p:sp>
    </p:spTree>
    <p:extLst>
      <p:ext uri="{BB962C8B-B14F-4D97-AF65-F5344CB8AC3E}">
        <p14:creationId xmlns:p14="http://schemas.microsoft.com/office/powerpoint/2010/main" val="17747992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685800"/>
            <a:ext cx="8229600" cy="1600200"/>
          </a:xfrm>
        </p:spPr>
        <p:txBody>
          <a:bodyPr/>
          <a:lstStyle/>
          <a:p>
            <a:r>
              <a:rPr lang="bn-BD" u="sng" dirty="0" smtClean="0">
                <a:latin typeface="NikoshBAN" pitchFamily="2" charset="0"/>
                <a:cs typeface="NikoshBAN" pitchFamily="2" charset="0"/>
              </a:rPr>
              <a:t>মুক্তি যুদ্ধের ছবি প্রদর্শন</a:t>
            </a:r>
            <a:endParaRPr lang="en-US" u="sng" dirty="0">
              <a:latin typeface="NikoshBAN" pitchFamily="2" charset="0"/>
              <a:cs typeface="NikoshBAN" pitchFamily="2" charset="0"/>
            </a:endParaRPr>
          </a:p>
        </p:txBody>
      </p:sp>
    </p:spTree>
    <p:extLst>
      <p:ext uri="{BB962C8B-B14F-4D97-AF65-F5344CB8AC3E}">
        <p14:creationId xmlns:p14="http://schemas.microsoft.com/office/powerpoint/2010/main" val="3209111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533400"/>
            <a:ext cx="8229600" cy="1706562"/>
          </a:xfrm>
        </p:spPr>
        <p:txBody>
          <a:bodyPr>
            <a:noAutofit/>
          </a:bodyPr>
          <a:lstStyle/>
          <a:p>
            <a:r>
              <a:rPr lang="en-US" sz="3200" dirty="0" err="1" smtClean="0">
                <a:latin typeface="NikoshBAN" pitchFamily="2" charset="0"/>
                <a:cs typeface="NikoshBAN" pitchFamily="2" charset="0"/>
              </a:rPr>
              <a:t>একক</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কাজঃ</a:t>
            </a:r>
            <a:r>
              <a:rPr lang="en-US" sz="3200" dirty="0" smtClean="0">
                <a:latin typeface="NikoshBAN" pitchFamily="2" charset="0"/>
                <a:cs typeface="NikoshBAN" pitchFamily="2" charset="0"/>
              </a:rPr>
              <a:t/>
            </a:r>
            <a:br>
              <a:rPr lang="en-US" sz="3200" dirty="0" smtClean="0">
                <a:latin typeface="NikoshBAN" pitchFamily="2" charset="0"/>
                <a:cs typeface="NikoshBAN" pitchFamily="2" charset="0"/>
              </a:rPr>
            </a:br>
            <a:r>
              <a:rPr lang="en-US" sz="3200" dirty="0" err="1" smtClean="0">
                <a:latin typeface="NikoshBAN" pitchFamily="2" charset="0"/>
                <a:cs typeface="NikoshBAN" pitchFamily="2" charset="0"/>
              </a:rPr>
              <a:t>মুক্তি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যুদ্ধ</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a:t>
            </a:r>
            <a:r>
              <a:rPr lang="en-US" sz="3200" dirty="0" smtClean="0">
                <a:latin typeface="NikoshBAN" pitchFamily="2" charset="0"/>
                <a:cs typeface="NikoshBAN" pitchFamily="2" charset="0"/>
              </a:rPr>
              <a:t>?</a:t>
            </a:r>
            <a:br>
              <a:rPr lang="en-US" sz="3200" dirty="0" smtClean="0">
                <a:latin typeface="NikoshBAN" pitchFamily="2" charset="0"/>
                <a:cs typeface="NikoshBAN" pitchFamily="2" charset="0"/>
              </a:rPr>
            </a:br>
            <a:r>
              <a:rPr lang="en-US" sz="3200" dirty="0" err="1" smtClean="0">
                <a:latin typeface="NikoshBAN" pitchFamily="2" charset="0"/>
                <a:cs typeface="NikoshBAN" pitchFamily="2" charset="0"/>
              </a:rPr>
              <a:t>মুক্তি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যুদ্</a:t>
            </a:r>
            <a:r>
              <a:rPr lang="bn-BD" sz="3200" dirty="0" smtClean="0">
                <a:latin typeface="NikoshBAN" pitchFamily="2" charset="0"/>
                <a:cs typeface="NikoshBAN" pitchFamily="2" charset="0"/>
              </a:rPr>
              <a:t>ধা কাদের বলা হয়</a:t>
            </a:r>
            <a:r>
              <a:rPr lang="en-US" sz="3200" dirty="0" smtClean="0">
                <a:latin typeface="NikoshBAN" pitchFamily="2" charset="0"/>
                <a:cs typeface="NikoshBAN" pitchFamily="2" charset="0"/>
              </a:rPr>
              <a:t> ?</a:t>
            </a:r>
            <a:endParaRPr lang="en-US" sz="3200" dirty="0">
              <a:latin typeface="NikoshBAN" pitchFamily="2" charset="0"/>
              <a:cs typeface="NikoshBAN" pitchFamily="2" charset="0"/>
            </a:endParaRPr>
          </a:p>
        </p:txBody>
      </p:sp>
    </p:spTree>
    <p:extLst>
      <p:ext uri="{BB962C8B-B14F-4D97-AF65-F5344CB8AC3E}">
        <p14:creationId xmlns:p14="http://schemas.microsoft.com/office/powerpoint/2010/main" val="39393405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 y="1143000"/>
            <a:ext cx="8686800" cy="1676400"/>
          </a:xfrm>
        </p:spPr>
        <p:txBody>
          <a:bodyPr>
            <a:normAutofit fontScale="90000"/>
          </a:bodyPr>
          <a:lstStyle/>
          <a:p>
            <a:r>
              <a:rPr lang="bn-BD" dirty="0" smtClean="0">
                <a:latin typeface="NikoshBAN" pitchFamily="2" charset="0"/>
                <a:cs typeface="NikoshBAN" pitchFamily="2" charset="0"/>
              </a:rPr>
              <a:t>উত্তরঃদেশকে পরাধীনতার হাত থেকে মুক্ত করার জন্য যে যুদ্ধ করা হয় তাকে মুক্তি যুদ্ধ বলে।</a:t>
            </a:r>
            <a:br>
              <a:rPr lang="bn-BD" dirty="0" smtClean="0">
                <a:latin typeface="NikoshBAN" pitchFamily="2" charset="0"/>
                <a:cs typeface="NikoshBAN" pitchFamily="2" charset="0"/>
              </a:rPr>
            </a:br>
            <a:r>
              <a:rPr lang="bn-BD" dirty="0" smtClean="0">
                <a:latin typeface="NikoshBAN" pitchFamily="2" charset="0"/>
                <a:cs typeface="NikoshBAN" pitchFamily="2" charset="0"/>
              </a:rPr>
              <a:t>২।দেশকে শত্রুর হাত থেকে মুক্ত করার জন্য</a:t>
            </a:r>
            <a:r>
              <a:rPr lang="bn-BD" dirty="0">
                <a:latin typeface="NikoshBAN" pitchFamily="2" charset="0"/>
                <a:cs typeface="NikoshBAN" pitchFamily="2" charset="0"/>
              </a:rPr>
              <a:t> যারা জীবন বাজি রেখে</a:t>
            </a:r>
            <a:r>
              <a:rPr lang="bn-BD" dirty="0" smtClean="0">
                <a:latin typeface="NikoshBAN" pitchFamily="2" charset="0"/>
                <a:cs typeface="NikoshBAN" pitchFamily="2" charset="0"/>
              </a:rPr>
              <a:t> যুদ্ধ করেছিল তারাই মুক্তি যুদ্ধা।</a:t>
            </a:r>
            <a:br>
              <a:rPr lang="bn-BD" dirty="0" smtClean="0">
                <a:latin typeface="NikoshBAN" pitchFamily="2" charset="0"/>
                <a:cs typeface="NikoshBAN" pitchFamily="2" charset="0"/>
              </a:rPr>
            </a:br>
            <a:endParaRPr lang="en-US" dirty="0">
              <a:latin typeface="NikoshBAN" pitchFamily="2" charset="0"/>
              <a:cs typeface="NikoshBAN" pitchFamily="2" charset="0"/>
            </a:endParaRPr>
          </a:p>
        </p:txBody>
      </p:sp>
    </p:spTree>
    <p:extLst>
      <p:ext uri="{BB962C8B-B14F-4D97-AF65-F5344CB8AC3E}">
        <p14:creationId xmlns:p14="http://schemas.microsoft.com/office/powerpoint/2010/main" val="3225033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1361</TotalTime>
  <Words>78</Words>
  <Application>Microsoft Office PowerPoint</Application>
  <PresentationFormat>On-screen Show (4:3)</PresentationFormat>
  <Paragraphs>28</Paragraphs>
  <Slides>17</Slides>
  <Notes>3</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স্বাগতম</vt:lpstr>
      <vt:lpstr>                                                                                             </vt:lpstr>
      <vt:lpstr>PowerPoint Presentation</vt:lpstr>
      <vt:lpstr>PowerPoint Presentation</vt:lpstr>
      <vt:lpstr>বাংলাদেশের মুক্তিযুদ্ধ</vt:lpstr>
      <vt:lpstr>শিখণ ফলঃ এই পাঠ শেষে শিক্ষার্থীরা- ১।মুক্তিযুদ্ধ কাকে বলে তা বলতে পারবে। ২।৭ই মার্চের ভাষণের বৈশিষ্ট্য ও গুরুত্ব সমপর্কে ব্যাখ্যা করতে পারবে।  ৩।মুক্তিযুদ্ধে বহির্বিশ্বের ভূমিকা সম্পর্কে বর্ণনা করতে পারবে। </vt:lpstr>
      <vt:lpstr>মুক্তি যুদ্ধের ছবি প্রদর্শন</vt:lpstr>
      <vt:lpstr>একক কাজঃ মুক্তি যুদ্ধ কী? মুক্তি যুদ্ধা কাদের বলা হয় ?</vt:lpstr>
      <vt:lpstr>উত্তরঃদেশকে পরাধীনতার হাত থেকে মুক্ত করার জন্য যে যুদ্ধ করা হয় তাকে মুক্তি যুদ্ধ বলে। ২।দেশকে শত্রুর হাত থেকে মুক্ত করার জন্য যারা জীবন বাজি রেখে যুদ্ধ করেছিল তারাই মুক্তি যুদ্ধা। </vt:lpstr>
      <vt:lpstr>৭ই মার্চের ভাষনের ভিডিও প্রদর্শন</vt:lpstr>
      <vt:lpstr>জোড়ায় কাজঃ ৭ই মার্চের ভাষণের বৈশিষ্ট ব্যাখ্যা কর।</vt:lpstr>
      <vt:lpstr>৭ই মার্চের ভাষণের বৈশিষ্টঃ ১।বঙ্গবন্ধু তার ভাষণে কোর্ট-কাচারি,অফিস,শিক্ষাপ্রতিষ্ঠান অনির্দিষ্টকালের জন্য বন্ধ ঘোষনা করেন। ২।জনগণের ট্যাক্স বা খাজনা বন্ধ করার ঘোষনা দেন। ৩বাংগালিদের তিনি যুদ্ধ, মুক্তি, স্বাধীনতার জন্য প্রস্তুত করেন। ৪।”এবারের সংগ্রাম আমাদের মুক্তির সংগ্রাম,এবারের সংগ্রাম স্বাধীনতার সংগ্রাম” এ ঘোষনা দিয়ে তিনি স্বাধীনতার ডাক দেন। ফলে বাংগালীদের স্বাধীনতার আন্দোলন বেগবান হয়। </vt:lpstr>
      <vt:lpstr>  মুক্তি যুদ্ধভিত্তিক কয়েকটি  ছবি প্রদর্শণ </vt:lpstr>
      <vt:lpstr>দলীয় কাজঃ মুক্তিযুদ্ধে ভারতের ভূমিকা বর্ণনা কর।</vt:lpstr>
      <vt:lpstr>মূল্যায়নঃ ১।অপারেশন সার্চ লাইট কী? ২।বীরশ্রেষ্ঠ কাদের বলা হয় ? ৩।মুজিবনগর সরকারের চারজন উপদেষ্টার নাম বল। </vt:lpstr>
      <vt:lpstr>বাড়ির কাজঃ বাংলাদেশের মুক্তি যুদ্ধে বহির্বিশ্বের ভূমিকা সম্পর্কে ১০টি বাক্য লিখে আনবে।</vt:lpstr>
      <vt:lpstr>সবাইকে ধন্যবাদ</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জহিরুল ইসলাম ভূইয়া</dc:title>
  <dc:creator>TSS</dc:creator>
  <cp:lastModifiedBy>Saidul Islam</cp:lastModifiedBy>
  <cp:revision>134</cp:revision>
  <dcterms:created xsi:type="dcterms:W3CDTF">2006-08-16T00:00:00Z</dcterms:created>
  <dcterms:modified xsi:type="dcterms:W3CDTF">2020-08-09T20:48:18Z</dcterms:modified>
</cp:coreProperties>
</file>