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5" r:id="rId2"/>
    <p:sldId id="257" r:id="rId3"/>
    <p:sldId id="258" r:id="rId4"/>
    <p:sldId id="259" r:id="rId5"/>
    <p:sldId id="262" r:id="rId6"/>
    <p:sldId id="263" r:id="rId7"/>
    <p:sldId id="264" r:id="rId8"/>
    <p:sldId id="286" r:id="rId9"/>
    <p:sldId id="265" r:id="rId10"/>
    <p:sldId id="266" r:id="rId11"/>
    <p:sldId id="267" r:id="rId12"/>
    <p:sldId id="269" r:id="rId13"/>
    <p:sldId id="270" r:id="rId14"/>
    <p:sldId id="271" r:id="rId15"/>
    <p:sldId id="287" r:id="rId16"/>
    <p:sldId id="272"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150" autoAdjust="0"/>
  </p:normalViewPr>
  <p:slideViewPr>
    <p:cSldViewPr>
      <p:cViewPr>
        <p:scale>
          <a:sx n="100" d="100"/>
          <a:sy n="100" d="100"/>
        </p:scale>
        <p:origin x="-946"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3CCF2-44A8-4C85-96F4-C796745DCE7E}" type="datetimeFigureOut">
              <a:rPr lang="en-US" smtClean="0"/>
              <a:t>8/12/2020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20BE3-F8FF-4AF4-9D77-77E646F7D22C}" type="slidenum">
              <a:rPr lang="en-US" smtClean="0"/>
              <a:t>‹#›</a:t>
            </a:fld>
            <a:endParaRPr lang="en-US" dirty="0"/>
          </a:p>
        </p:txBody>
      </p:sp>
    </p:spTree>
    <p:extLst>
      <p:ext uri="{BB962C8B-B14F-4D97-AF65-F5344CB8AC3E}">
        <p14:creationId xmlns:p14="http://schemas.microsoft.com/office/powerpoint/2010/main" val="274070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820BE3-F8FF-4AF4-9D77-77E646F7D22C}" type="slidenum">
              <a:rPr lang="en-US" smtClean="0"/>
              <a:t>12</a:t>
            </a:fld>
            <a:endParaRPr lang="en-US" dirty="0"/>
          </a:p>
        </p:txBody>
      </p:sp>
    </p:spTree>
    <p:extLst>
      <p:ext uri="{BB962C8B-B14F-4D97-AF65-F5344CB8AC3E}">
        <p14:creationId xmlns:p14="http://schemas.microsoft.com/office/powerpoint/2010/main" val="262064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52400" y="152400"/>
            <a:ext cx="88392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4045"/>
          <a:stretch/>
        </p:blipFill>
        <p:spPr>
          <a:xfrm>
            <a:off x="152400" y="143256"/>
            <a:ext cx="8839200" cy="6553200"/>
          </a:xfrm>
          <a:prstGeom prst="rect">
            <a:avLst/>
          </a:prstGeom>
        </p:spPr>
      </p:pic>
      <p:sp>
        <p:nvSpPr>
          <p:cNvPr id="8" name="TextBox 7"/>
          <p:cNvSpPr txBox="1"/>
          <p:nvPr/>
        </p:nvSpPr>
        <p:spPr>
          <a:xfrm>
            <a:off x="1600200" y="223254"/>
            <a:ext cx="6096000" cy="707886"/>
          </a:xfrm>
          <a:prstGeom prst="rect">
            <a:avLst/>
          </a:prstGeom>
          <a:noFill/>
        </p:spPr>
        <p:txBody>
          <a:bodyPr wrap="square" rtlCol="0">
            <a:spAutoFit/>
          </a:bodyPr>
          <a:lstStyle/>
          <a:p>
            <a:r>
              <a:rPr lang="bn-BD" sz="4000" b="1" dirty="0" smtClean="0">
                <a:latin typeface="NSimSun" pitchFamily="49" charset="-122"/>
                <a:ea typeface="NSimSun" pitchFamily="49" charset="-122"/>
              </a:rPr>
              <a:t>আজকের ক্লাসে স্বাগতম</a:t>
            </a:r>
            <a:endParaRPr lang="en-US" sz="4000" b="1" dirty="0">
              <a:latin typeface="NSimSun" pitchFamily="49" charset="-122"/>
              <a:ea typeface="NSimSun" pitchFamily="49" charset="-122"/>
            </a:endParaRPr>
          </a:p>
        </p:txBody>
      </p:sp>
    </p:spTree>
    <p:extLst>
      <p:ext uri="{BB962C8B-B14F-4D97-AF65-F5344CB8AC3E}">
        <p14:creationId xmlns:p14="http://schemas.microsoft.com/office/powerpoint/2010/main" val="3875082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 y="53340"/>
            <a:ext cx="9236476"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0499" y="152400"/>
            <a:ext cx="8945880" cy="72923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36219" y="2994659"/>
            <a:ext cx="8510841" cy="4093428"/>
          </a:xfrm>
          <a:prstGeom prst="rect">
            <a:avLst/>
          </a:prstGeom>
          <a:noFill/>
        </p:spPr>
        <p:txBody>
          <a:bodyPr wrap="square" rtlCol="0">
            <a:spAutoFit/>
          </a:bodyPr>
          <a:lstStyle/>
          <a:p>
            <a:r>
              <a:rPr lang="bn-BD" sz="2000" b="1" dirty="0">
                <a:latin typeface="Constantia" pitchFamily="18" charset="0"/>
              </a:rPr>
              <a:t>একাত্তর সালে পাকিস্তানি সৈন্যরা এই পথ দিয়ে যাওয়ার সময় এই বাড়িতেও ঢুকেছিল। </a:t>
            </a:r>
            <a:r>
              <a:rPr lang="bn-BD" sz="2000" b="1" dirty="0" smtClean="0">
                <a:latin typeface="Constantia" pitchFamily="18" charset="0"/>
              </a:rPr>
              <a:t>শোনা </a:t>
            </a:r>
            <a:r>
              <a:rPr lang="bn-BD" sz="2000" b="1" dirty="0">
                <a:latin typeface="Constantia" pitchFamily="18" charset="0"/>
              </a:rPr>
              <a:t>যায়</a:t>
            </a:r>
            <a:r>
              <a:rPr lang="en-US" sz="2000" b="1" dirty="0">
                <a:latin typeface="Constantia" pitchFamily="18" charset="0"/>
              </a:rPr>
              <a:t>, </a:t>
            </a:r>
            <a:r>
              <a:rPr lang="bn-BD" sz="2000" b="1" dirty="0">
                <a:latin typeface="Constantia" pitchFamily="18" charset="0"/>
              </a:rPr>
              <a:t>সেই সময় স্থানীয় একজন মাতব্বর মাহতাবউদ্দিন রাজাকে খুন করে এই বাড়ির দখল নিয়েছিল। রাজাকে খুন করে</a:t>
            </a:r>
            <a:r>
              <a:rPr lang="en-US" sz="2000" b="1" dirty="0">
                <a:latin typeface="Constantia" pitchFamily="18" charset="0"/>
              </a:rPr>
              <a:t>? </a:t>
            </a:r>
            <a:r>
              <a:rPr lang="bn-BD" sz="2000" b="1" dirty="0" smtClean="0">
                <a:latin typeface="Constantia" pitchFamily="18" charset="0"/>
              </a:rPr>
              <a:t>হ্যাঁ। </a:t>
            </a:r>
            <a:r>
              <a:rPr lang="bn-BD" sz="2000" b="1" dirty="0">
                <a:latin typeface="Constantia" pitchFamily="18" charset="0"/>
              </a:rPr>
              <a:t>পঁচিশ মার্চের পরে রাজার </a:t>
            </a:r>
            <a:r>
              <a:rPr lang="bn-BD" sz="2000" b="1" dirty="0" smtClean="0">
                <a:latin typeface="Constantia" pitchFamily="18" charset="0"/>
              </a:rPr>
              <a:t>পুরো পরিবার </a:t>
            </a:r>
            <a:r>
              <a:rPr lang="bn-BD" sz="2000" b="1" dirty="0">
                <a:latin typeface="Constantia" pitchFamily="18" charset="0"/>
              </a:rPr>
              <a:t>বিদেশে চলে গিয়েছিল। কিন্তু রাজা বলতেন</a:t>
            </a:r>
            <a:r>
              <a:rPr lang="en-US" sz="2000" b="1" dirty="0">
                <a:latin typeface="Constantia" pitchFamily="18" charset="0"/>
              </a:rPr>
              <a:t>, </a:t>
            </a:r>
            <a:r>
              <a:rPr lang="bn-BD" sz="2000" b="1" dirty="0">
                <a:latin typeface="Constantia" pitchFamily="18" charset="0"/>
              </a:rPr>
              <a:t>তিনি এই এলাকার রাজা। প্রজাদের ছেড়ে কোথাও যাবেন না। তবে তার দুর্ভাগ্য পাকিস্তানি সৈন্যদের আসার খবর পেয়ে তার দেহরক্ষী ও প্রজারা সবাই পালিয়ে গিয়েছিল। মাহতাবউদ্দিন আহমদ এখন কোথায়</a:t>
            </a:r>
            <a:r>
              <a:rPr lang="en-US" sz="2000" b="1" dirty="0">
                <a:latin typeface="Constantia" pitchFamily="18" charset="0"/>
              </a:rPr>
              <a:t>? </a:t>
            </a:r>
            <a:r>
              <a:rPr lang="bn-BD" sz="2000" b="1" dirty="0">
                <a:latin typeface="Constantia" pitchFamily="18" charset="0"/>
              </a:rPr>
              <a:t>পালিয়ে গেছে। কেউ কেউ বলে</a:t>
            </a:r>
            <a:r>
              <a:rPr lang="en-US" sz="2000" b="1" dirty="0">
                <a:latin typeface="Constantia" pitchFamily="18" charset="0"/>
              </a:rPr>
              <a:t>, </a:t>
            </a:r>
            <a:r>
              <a:rPr lang="bn-BD" sz="2000" b="1" dirty="0">
                <a:latin typeface="Constantia" pitchFamily="18" charset="0"/>
              </a:rPr>
              <a:t>মাঝে মাঝে এই বাড়ি দখল নেয়ার চেষ্টা সে নানাভাবে করে। কিন্তু আপনার মামার জন্য সেটা সম্ভব হয় নি। বরং এই এলাকার অনেকে এই ঘটনা জানতে পেরে এখনও মাঝে মাঝে মাহতাবউদ্দিন আহমেদের বিচার দাবি করে। কিন্তু রাজা রায় বল্লভ রায় যে মারা গেছেন তার </a:t>
            </a:r>
            <a:r>
              <a:rPr lang="bn-BD" sz="2000" b="1" dirty="0" smtClean="0">
                <a:latin typeface="Constantia" pitchFamily="18" charset="0"/>
              </a:rPr>
              <a:t>কোনো প্রমাণ আছে</a:t>
            </a:r>
            <a:r>
              <a:rPr lang="en-US" sz="2000" b="1" dirty="0">
                <a:latin typeface="Constantia" pitchFamily="18" charset="0"/>
              </a:rPr>
              <a:t>?</a:t>
            </a:r>
          </a:p>
          <a:p>
            <a:endParaRPr lang="en-US" sz="2000" b="1" dirty="0">
              <a:latin typeface="Constantia"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99" y="266699"/>
            <a:ext cx="4229101" cy="272795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4182" y="228599"/>
            <a:ext cx="4779818" cy="2766059"/>
          </a:xfrm>
          <a:prstGeom prst="rect">
            <a:avLst/>
          </a:prstGeom>
        </p:spPr>
      </p:pic>
    </p:spTree>
    <p:extLst>
      <p:ext uri="{BB962C8B-B14F-4D97-AF65-F5344CB8AC3E}">
        <p14:creationId xmlns:p14="http://schemas.microsoft.com/office/powerpoint/2010/main" val="4178160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0020" y="76200"/>
            <a:ext cx="8839200" cy="6610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6700" y="2286000"/>
            <a:ext cx="8732520" cy="5355312"/>
          </a:xfrm>
          <a:prstGeom prst="rect">
            <a:avLst/>
          </a:prstGeom>
          <a:noFill/>
        </p:spPr>
        <p:txBody>
          <a:bodyPr wrap="square" rtlCol="0">
            <a:spAutoFit/>
          </a:bodyPr>
          <a:lstStyle/>
          <a:p>
            <a:r>
              <a:rPr lang="bn-BD" b="1" dirty="0">
                <a:latin typeface="NikoshBAN"/>
              </a:rPr>
              <a:t>সেটাই সবচেয়ে বড় রহস্য। তবে </a:t>
            </a:r>
            <a:r>
              <a:rPr lang="bn-BD" b="1" dirty="0" smtClean="0">
                <a:latin typeface="NikoshBAN"/>
              </a:rPr>
              <a:t>লোকে </a:t>
            </a:r>
            <a:r>
              <a:rPr lang="bn-BD" b="1" dirty="0">
                <a:latin typeface="NikoshBAN"/>
              </a:rPr>
              <a:t>বলে এই এলাকায় মাঝে মাঝে রাজা রায় বল্লভ রায়ের </a:t>
            </a:r>
            <a:r>
              <a:rPr lang="bn-BD" b="1" dirty="0" smtClean="0">
                <a:latin typeface="NikoshBAN"/>
              </a:rPr>
              <a:t>মতো </a:t>
            </a:r>
            <a:r>
              <a:rPr lang="bn-BD" b="1" dirty="0">
                <a:latin typeface="NikoshBAN"/>
              </a:rPr>
              <a:t>একই চেহারার মানুষ দেখা যায়। আমিও কি আজ সেরকম কাউকে দেখেছি</a:t>
            </a:r>
            <a:r>
              <a:rPr lang="en-US" b="1" dirty="0">
                <a:latin typeface="NikoshBAN"/>
              </a:rPr>
              <a:t>? </a:t>
            </a:r>
            <a:r>
              <a:rPr lang="bn-BD" b="1" dirty="0">
                <a:latin typeface="NikoshBAN"/>
              </a:rPr>
              <a:t>জানি না। কিন্তু এর আগেও শুনেছি এই বাড়ির দরজা পর্যন্ত রাজার চেহারার </a:t>
            </a:r>
            <a:r>
              <a:rPr lang="bn-BD" b="1" dirty="0" smtClean="0">
                <a:latin typeface="NikoshBAN"/>
              </a:rPr>
              <a:t>মত </a:t>
            </a:r>
            <a:r>
              <a:rPr lang="bn-BD" b="1" dirty="0">
                <a:latin typeface="NikoshBAN"/>
              </a:rPr>
              <a:t>অনেককে দেখা গেছে</a:t>
            </a:r>
            <a:r>
              <a:rPr lang="bn-BD" b="1" dirty="0" smtClean="0">
                <a:latin typeface="NikoshBAN"/>
              </a:rPr>
              <a:t>।</a:t>
            </a:r>
            <a:r>
              <a:rPr lang="bn-BD" b="1" dirty="0">
                <a:latin typeface="NikoshBAN"/>
              </a:rPr>
              <a:t>আমিও কি আজ সেরকম কাউকে দেখেছি? জানি না। কিন্তু এর আগেও শুনেছি এই বাড়ির দরজা পর্যন্ত রাজার চেহারার </a:t>
            </a:r>
            <a:r>
              <a:rPr lang="bn-BD" b="1" dirty="0" smtClean="0">
                <a:latin typeface="NikoshBAN"/>
              </a:rPr>
              <a:t>মতো </a:t>
            </a:r>
            <a:r>
              <a:rPr lang="bn-BD" b="1" dirty="0">
                <a:latin typeface="NikoshBAN"/>
              </a:rPr>
              <a:t>অনেককে দেখা গেছে</a:t>
            </a:r>
            <a:r>
              <a:rPr lang="bn-BD" b="1" dirty="0" smtClean="0">
                <a:latin typeface="NikoshBAN"/>
              </a:rPr>
              <a:t>।রাজা </a:t>
            </a:r>
            <a:r>
              <a:rPr lang="bn-BD" b="1" dirty="0">
                <a:latin typeface="NikoshBAN"/>
              </a:rPr>
              <a:t>এই বাড়ির ভিতরে এসেছেন এমন কাউকে </a:t>
            </a:r>
            <a:r>
              <a:rPr lang="bn-BD" b="1" dirty="0" smtClean="0">
                <a:latin typeface="NikoshBAN"/>
              </a:rPr>
              <a:t>শোনা </a:t>
            </a:r>
            <a:r>
              <a:rPr lang="bn-BD" b="1" dirty="0">
                <a:latin typeface="NikoshBAN"/>
              </a:rPr>
              <a:t>গেছে</a:t>
            </a:r>
            <a:r>
              <a:rPr lang="en-US" b="1" dirty="0">
                <a:latin typeface="NikoshBAN"/>
              </a:rPr>
              <a:t>? </a:t>
            </a:r>
            <a:r>
              <a:rPr lang="bn-BD" b="1" dirty="0">
                <a:latin typeface="NikoshBAN"/>
              </a:rPr>
              <a:t>না। তবে তার একটা বড় কারণ ঠিক </a:t>
            </a:r>
            <a:r>
              <a:rPr lang="bn-BD" b="1" dirty="0" smtClean="0">
                <a:latin typeface="NikoshBAN"/>
              </a:rPr>
              <a:t>বাড়ির </a:t>
            </a:r>
            <a:r>
              <a:rPr lang="bn-BD" b="1" dirty="0">
                <a:latin typeface="NikoshBAN"/>
              </a:rPr>
              <a:t>সামনে যে নিমগাছটা রয়েছে সেটা। নিমগাছে </a:t>
            </a:r>
            <a:r>
              <a:rPr lang="bn-BD" b="1" dirty="0" smtClean="0">
                <a:latin typeface="NikoshBAN"/>
              </a:rPr>
              <a:t>তো </a:t>
            </a:r>
            <a:r>
              <a:rPr lang="bn-BD" b="1" dirty="0">
                <a:latin typeface="NikoshBAN"/>
              </a:rPr>
              <a:t>ভূত থাকে শুনেছি। </a:t>
            </a:r>
            <a:r>
              <a:rPr lang="bn-BD" b="1" dirty="0" smtClean="0">
                <a:latin typeface="NikoshBAN"/>
              </a:rPr>
              <a:t>লোকে </a:t>
            </a:r>
            <a:r>
              <a:rPr lang="bn-BD" b="1" dirty="0">
                <a:latin typeface="NikoshBAN"/>
              </a:rPr>
              <a:t>সেটা বলে। কিন্তু আসলে অনেক গুণ রয়েছে। অমি আর কথা আগায় না। নিমগাছের ভূত-এসব </a:t>
            </a:r>
            <a:r>
              <a:rPr lang="bn-BD" b="1" dirty="0" smtClean="0">
                <a:latin typeface="NikoshBAN"/>
              </a:rPr>
              <a:t>আলোচনা </a:t>
            </a:r>
            <a:r>
              <a:rPr lang="bn-BD" b="1" dirty="0">
                <a:latin typeface="NikoshBAN"/>
              </a:rPr>
              <a:t>তার </a:t>
            </a:r>
            <a:r>
              <a:rPr lang="bn-BD" b="1" dirty="0" smtClean="0">
                <a:latin typeface="NikoshBAN"/>
              </a:rPr>
              <a:t>ভালো </a:t>
            </a:r>
            <a:r>
              <a:rPr lang="bn-BD" b="1" dirty="0">
                <a:latin typeface="NikoshBAN"/>
              </a:rPr>
              <a:t>লাগছে না। আবদুল চাচা এই সময় বলে</a:t>
            </a:r>
            <a:r>
              <a:rPr lang="en-US" b="1" dirty="0">
                <a:latin typeface="NikoshBAN"/>
              </a:rPr>
              <a:t>, </a:t>
            </a:r>
            <a:r>
              <a:rPr lang="bn-BD" b="1" dirty="0">
                <a:latin typeface="NikoshBAN"/>
              </a:rPr>
              <a:t>এই বাড়ির </a:t>
            </a:r>
            <a:r>
              <a:rPr lang="bn-BD" b="1" dirty="0" smtClean="0">
                <a:latin typeface="NikoshBAN"/>
              </a:rPr>
              <a:t>কাচারি ঘরে </a:t>
            </a:r>
            <a:r>
              <a:rPr lang="bn-BD" b="1" dirty="0">
                <a:latin typeface="NikoshBAN"/>
              </a:rPr>
              <a:t>রাজার একটা ছবি রয়েছে দেখবেন</a:t>
            </a:r>
            <a:r>
              <a:rPr lang="en-US" b="1" dirty="0">
                <a:latin typeface="NikoshBAN"/>
              </a:rPr>
              <a:t>? </a:t>
            </a:r>
            <a:r>
              <a:rPr lang="bn-BD" b="1" dirty="0">
                <a:latin typeface="NikoshBAN"/>
              </a:rPr>
              <a:t>হা-অবশ্যই। কাচারিঘরের দিকে </a:t>
            </a:r>
            <a:r>
              <a:rPr lang="bn-BD" b="1" dirty="0" smtClean="0">
                <a:latin typeface="NikoshBAN"/>
              </a:rPr>
              <a:t>এগোয় </a:t>
            </a:r>
            <a:r>
              <a:rPr lang="bn-BD" b="1" dirty="0">
                <a:latin typeface="NikoshBAN"/>
              </a:rPr>
              <a:t>অমি। দেয়ালে একটা বিরাট তৈলচিত্র। একটু আগে যে আইসক্রিম</a:t>
            </a:r>
            <a:r>
              <a:rPr lang="en-US" b="1" dirty="0">
                <a:latin typeface="NikoshBAN"/>
              </a:rPr>
              <a:t>’</a:t>
            </a:r>
            <a:r>
              <a:rPr lang="bn-BD" b="1" dirty="0">
                <a:latin typeface="NikoshBAN"/>
              </a:rPr>
              <a:t>অলার সঙ্গে অমি কথা বলছিল হুবহু সেই চেহারা। শুধু ছবির </a:t>
            </a:r>
            <a:r>
              <a:rPr lang="bn-BD" b="1" dirty="0" smtClean="0">
                <a:latin typeface="NikoshBAN"/>
              </a:rPr>
              <a:t>লোকটার </a:t>
            </a:r>
            <a:r>
              <a:rPr lang="bn-BD" b="1" dirty="0">
                <a:latin typeface="NikoshBAN"/>
              </a:rPr>
              <a:t>পরনে রাজকীয় </a:t>
            </a:r>
            <a:r>
              <a:rPr lang="bn-BD" b="1" dirty="0" smtClean="0">
                <a:latin typeface="NikoshBAN"/>
              </a:rPr>
              <a:t>পোশাক</a:t>
            </a:r>
            <a:r>
              <a:rPr lang="bn-BD" b="1" dirty="0">
                <a:latin typeface="NikoshBAN"/>
              </a:rPr>
              <a:t>। এই </a:t>
            </a:r>
            <a:r>
              <a:rPr lang="bn-BD" b="1" dirty="0" smtClean="0">
                <a:latin typeface="NikoshBAN"/>
              </a:rPr>
              <a:t>হলো </a:t>
            </a:r>
            <a:r>
              <a:rPr lang="bn-BD" b="1" dirty="0">
                <a:latin typeface="NikoshBAN"/>
              </a:rPr>
              <a:t>রাজা রায় বল্লভ রায়ের ছবি। আর রাজার প্রিয় খাবার ছিল আইসক্রিম। বলা হয়</a:t>
            </a:r>
            <a:r>
              <a:rPr lang="en-US" b="1" dirty="0">
                <a:latin typeface="NikoshBAN"/>
              </a:rPr>
              <a:t>, </a:t>
            </a:r>
            <a:r>
              <a:rPr lang="bn-BD" b="1" dirty="0">
                <a:latin typeface="NikoshBAN"/>
              </a:rPr>
              <a:t>তিনবেলাই খাবারের সঙ্গে রাজা আইসক্রিম খেতে পছন্দ করতেন। </a:t>
            </a:r>
            <a:br>
              <a:rPr lang="bn-BD" b="1" dirty="0">
                <a:latin typeface="NikoshBAN"/>
              </a:rPr>
            </a:br>
            <a:endParaRPr lang="en-US" b="1" dirty="0">
              <a:latin typeface="NikoshBAN"/>
            </a:endParaRPr>
          </a:p>
          <a:p>
            <a:r>
              <a:rPr lang="en-US" dirty="0">
                <a:latin typeface="NikoshBAN"/>
              </a:rPr>
              <a:t> </a:t>
            </a:r>
          </a:p>
          <a:p>
            <a:endParaRPr lang="en-US" dirty="0">
              <a:latin typeface="NikoshBAN"/>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9400" t="21733" r="28000" b="15866"/>
          <a:stretch/>
        </p:blipFill>
        <p:spPr>
          <a:xfrm>
            <a:off x="152400" y="76200"/>
            <a:ext cx="2743200" cy="22602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1" y="76200"/>
            <a:ext cx="3200400" cy="226024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1" y="76200"/>
            <a:ext cx="2903219" cy="2209800"/>
          </a:xfrm>
          <a:prstGeom prst="rect">
            <a:avLst/>
          </a:prstGeom>
        </p:spPr>
      </p:pic>
    </p:spTree>
    <p:extLst>
      <p:ext uri="{BB962C8B-B14F-4D97-AF65-F5344CB8AC3E}">
        <p14:creationId xmlns:p14="http://schemas.microsoft.com/office/powerpoint/2010/main" val="2224615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98120" y="39256"/>
            <a:ext cx="8763000" cy="6781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98120" y="2057400"/>
            <a:ext cx="8763000" cy="3970318"/>
          </a:xfrm>
          <a:prstGeom prst="rect">
            <a:avLst/>
          </a:prstGeom>
          <a:noFill/>
        </p:spPr>
        <p:txBody>
          <a:bodyPr wrap="square" rtlCol="0">
            <a:spAutoFit/>
          </a:bodyPr>
          <a:lstStyle/>
          <a:p>
            <a:r>
              <a:rPr lang="bn-BD" b="1" dirty="0"/>
              <a:t>অমি নটরডেম কলেজে ফার্স্ট ইয়ারে </a:t>
            </a:r>
            <a:r>
              <a:rPr lang="bn-BD" b="1" dirty="0" smtClean="0"/>
              <a:t>পড়ে</a:t>
            </a:r>
            <a:r>
              <a:rPr lang="en-US" b="1" dirty="0" smtClean="0"/>
              <a:t>’</a:t>
            </a:r>
            <a:r>
              <a:rPr lang="bn-BD" b="1" dirty="0"/>
              <a:t>অলার সাথে তার কথা হয়েছে সেই ব্যাপারেও </a:t>
            </a:r>
            <a:r>
              <a:rPr lang="bn-BD" b="1" dirty="0" smtClean="0"/>
              <a:t>কোনা </a:t>
            </a:r>
            <a:r>
              <a:rPr lang="bn-BD" b="1" dirty="0"/>
              <a:t>ভুল নেই</a:t>
            </a:r>
            <a:r>
              <a:rPr lang="bn-BD" b="1" dirty="0" smtClean="0"/>
              <a:t>।আবদুল </a:t>
            </a:r>
            <a:r>
              <a:rPr lang="bn-BD" b="1" dirty="0"/>
              <a:t>চাচা  নিমগাছের কথা বলে আসলে ভূতেরই ইঙ্গিত দিয়েছে সেটা </a:t>
            </a:r>
            <a:r>
              <a:rPr lang="bn-BD" b="1" dirty="0" smtClean="0"/>
              <a:t>বুঝতে</a:t>
            </a:r>
            <a:r>
              <a:rPr lang="bn-BD" b="1" dirty="0"/>
              <a:t> পারছে অমি</a:t>
            </a:r>
            <a:r>
              <a:rPr lang="bn-BD" b="1" dirty="0" smtClean="0"/>
              <a:t>।</a:t>
            </a:r>
            <a:r>
              <a:rPr lang="bn-BD" b="1" dirty="0"/>
              <a:t> </a:t>
            </a:r>
            <a:r>
              <a:rPr lang="bn-BD" b="1" dirty="0" smtClean="0"/>
              <a:t>সূর্য </a:t>
            </a:r>
            <a:r>
              <a:rPr lang="bn-BD" b="1" dirty="0"/>
              <a:t>প্রায় ডুবু ডুবু। কাল সকালে এই বাড়ি ছেড়ে অমি চলে যাবে। কোনো দিন আর এই বাড়িতে ফিরে আসবে কিনা তা সে জানে না। কী</a:t>
            </a:r>
            <a:r>
              <a:rPr lang="en-US" b="1" dirty="0"/>
              <a:t>? </a:t>
            </a:r>
            <a:r>
              <a:rPr lang="bn-BD" b="1" dirty="0"/>
              <a:t>আপনার আইসক্রিমটা নেবেন না</a:t>
            </a:r>
            <a:r>
              <a:rPr lang="en-US" b="1" dirty="0"/>
              <a:t>? </a:t>
            </a:r>
            <a:r>
              <a:rPr lang="bn-BD" b="1" dirty="0"/>
              <a:t>চমকে সামনের দিকে তাকায় অমি। সেই আইসক্রিম</a:t>
            </a:r>
            <a:r>
              <a:rPr lang="en-US" b="1" dirty="0"/>
              <a:t>’</a:t>
            </a:r>
            <a:r>
              <a:rPr lang="bn-BD" b="1" dirty="0"/>
              <a:t>অলা। সেই কাঠের বাক্স। আপনি আইসক্রিম দেবেন কেমন করে ।কেন এই বাক্স থেকে।বাক্সে কী আছে জানিনা। কিন্তু আপনি যে আইসক্রিম</a:t>
            </a:r>
            <a:r>
              <a:rPr lang="en-US" b="1" dirty="0"/>
              <a:t>’</a:t>
            </a:r>
            <a:r>
              <a:rPr lang="bn-BD" b="1" dirty="0"/>
              <a:t>অলা নন সেটা আমি জানি। তোমাকে আবদুল সব বলে দিয়েছে</a:t>
            </a:r>
            <a:r>
              <a:rPr lang="en-US" b="1" dirty="0"/>
              <a:t>? </a:t>
            </a:r>
            <a:r>
              <a:rPr lang="bn-BD" b="1" dirty="0"/>
              <a:t>হ্যাঁ। কিন্তু আপনি কেন এভাবে ঘুরে বেড়াচ্ছেন</a:t>
            </a:r>
            <a:r>
              <a:rPr lang="en-US" b="1" dirty="0"/>
              <a:t>? </a:t>
            </a:r>
            <a:r>
              <a:rPr lang="bn-BD" b="1" dirty="0"/>
              <a:t>কী চান</a:t>
            </a:r>
            <a:r>
              <a:rPr lang="en-US" b="1" dirty="0"/>
              <a:t>? </a:t>
            </a:r>
            <a:r>
              <a:rPr lang="bn-BD" b="1" dirty="0"/>
              <a:t>আমি যা চাই তা তুমি দিতে পারবে</a:t>
            </a:r>
            <a:r>
              <a:rPr lang="en-US" b="1" dirty="0"/>
              <a:t>? </a:t>
            </a:r>
            <a:r>
              <a:rPr lang="bn-BD" b="1" dirty="0"/>
              <a:t>কেন পারব না</a:t>
            </a:r>
            <a:r>
              <a:rPr lang="en-US" b="1" dirty="0"/>
              <a:t>? </a:t>
            </a:r>
            <a:r>
              <a:rPr lang="bn-BD" b="1" dirty="0"/>
              <a:t>স্বাধীন দেশের নাগরিক হয়ে ইচ্ছা করলে সবই পারি। তাহলে যে লোকটি আমাকে মেরেছে</a:t>
            </a:r>
            <a:r>
              <a:rPr lang="en-US" b="1" dirty="0"/>
              <a:t>, </a:t>
            </a:r>
            <a:r>
              <a:rPr lang="bn-BD" b="1" dirty="0"/>
              <a:t>আমার বাড়ি ধ্বংস করেছে তার বিচার করতে হবে। যারা মুক্তিযুদ্ধের বিরোধিতা করেছে তাদের বিচার করতে হবে।	</a:t>
            </a:r>
            <a:endParaRPr lang="en-US" b="1" dirty="0"/>
          </a:p>
          <a:p>
            <a:r>
              <a:rPr lang="bn-BD" b="1" dirty="0"/>
              <a:t>। ভূতের সঙ্গে তার দেখাহয়েছে এটা কোনমতেই মানতে রাজি নয় সে।  কিন্তু একজন আইসক্রিম</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740" y="39257"/>
            <a:ext cx="2926083" cy="2066178"/>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9000" t="18000" r="27200" b="15333"/>
          <a:stretch/>
        </p:blipFill>
        <p:spPr>
          <a:xfrm>
            <a:off x="5760720" y="0"/>
            <a:ext cx="3200400" cy="208767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1822" y="54496"/>
            <a:ext cx="2628898" cy="2002904"/>
          </a:xfrm>
          <a:prstGeom prst="rect">
            <a:avLst/>
          </a:prstGeom>
        </p:spPr>
      </p:pic>
    </p:spTree>
    <p:extLst>
      <p:ext uri="{BB962C8B-B14F-4D97-AF65-F5344CB8AC3E}">
        <p14:creationId xmlns:p14="http://schemas.microsoft.com/office/powerpoint/2010/main" val="1516037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52400" y="76200"/>
            <a:ext cx="8839200" cy="6781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b="1" dirty="0"/>
              <a:t>আইসক্রিম </a:t>
            </a:r>
            <a:r>
              <a:rPr lang="bn-BD" b="1" dirty="0" smtClean="0"/>
              <a:t>৷৷</a:t>
            </a:r>
            <a:endParaRPr lang="en-US" dirty="0"/>
          </a:p>
        </p:txBody>
      </p:sp>
      <p:sp>
        <p:nvSpPr>
          <p:cNvPr id="2" name="TextBox 1"/>
          <p:cNvSpPr txBox="1"/>
          <p:nvPr/>
        </p:nvSpPr>
        <p:spPr>
          <a:xfrm>
            <a:off x="99060" y="2750820"/>
            <a:ext cx="8839200" cy="3970318"/>
          </a:xfrm>
          <a:prstGeom prst="rect">
            <a:avLst/>
          </a:prstGeom>
          <a:noFill/>
        </p:spPr>
        <p:txBody>
          <a:bodyPr wrap="square" rtlCol="0">
            <a:spAutoFit/>
          </a:bodyPr>
          <a:lstStyle/>
          <a:p>
            <a:r>
              <a:rPr lang="bn-BD" b="1" dirty="0" smtClean="0">
                <a:latin typeface="NikoshBAN"/>
              </a:rPr>
              <a:t>অ</a:t>
            </a:r>
            <a:r>
              <a:rPr lang="as-IN" b="1" dirty="0" smtClean="0">
                <a:latin typeface="NikoshBAN"/>
              </a:rPr>
              <a:t>মি</a:t>
            </a:r>
            <a:r>
              <a:rPr lang="bn-BD" b="1" dirty="0" smtClean="0">
                <a:latin typeface="NikoshBAN"/>
              </a:rPr>
              <a:t> ভাই তুমি</a:t>
            </a:r>
            <a:r>
              <a:rPr lang="as-IN" b="1" dirty="0" smtClean="0">
                <a:latin typeface="NikoshBAN"/>
              </a:rPr>
              <a:t> </a:t>
            </a:r>
            <a:r>
              <a:rPr lang="as-IN" b="1" dirty="0">
                <a:latin typeface="NikoshBAN"/>
              </a:rPr>
              <a:t>কোথায়, </a:t>
            </a:r>
            <a:r>
              <a:rPr lang="as-IN" b="1" dirty="0" smtClean="0">
                <a:latin typeface="NikoshBAN"/>
              </a:rPr>
              <a:t>দ্যাখ</a:t>
            </a:r>
            <a:r>
              <a:rPr lang="bn-BD" b="1" dirty="0" smtClean="0">
                <a:latin typeface="NikoshBAN"/>
              </a:rPr>
              <a:t>ো</a:t>
            </a:r>
            <a:r>
              <a:rPr lang="as-IN" b="1" dirty="0" smtClean="0">
                <a:latin typeface="NikoshBAN"/>
              </a:rPr>
              <a:t> </a:t>
            </a:r>
            <a:r>
              <a:rPr lang="as-IN" b="1" dirty="0">
                <a:latin typeface="NikoshBAN"/>
              </a:rPr>
              <a:t>কী সাংঘাতিক ব্যাপার ঘটেছে। পেছন থেকে আবদুল চাচার চিৎকার </a:t>
            </a:r>
            <a:r>
              <a:rPr lang="as-IN" b="1" dirty="0" smtClean="0">
                <a:latin typeface="NikoshBAN"/>
              </a:rPr>
              <a:t>এ</a:t>
            </a:r>
            <a:r>
              <a:rPr lang="bn-BD" b="1" dirty="0" smtClean="0">
                <a:latin typeface="NikoshBAN"/>
              </a:rPr>
              <a:t>বং</a:t>
            </a:r>
            <a:r>
              <a:rPr lang="as-IN" b="1" dirty="0" smtClean="0">
                <a:latin typeface="NikoshBAN"/>
              </a:rPr>
              <a:t> এ</a:t>
            </a:r>
            <a:r>
              <a:rPr lang="bn-BD" b="1" dirty="0" smtClean="0">
                <a:latin typeface="NikoshBAN"/>
              </a:rPr>
              <a:t>কইই</a:t>
            </a:r>
            <a:r>
              <a:rPr lang="as-IN" b="1" dirty="0" smtClean="0">
                <a:latin typeface="NikoshBAN"/>
              </a:rPr>
              <a:t> </a:t>
            </a:r>
            <a:r>
              <a:rPr lang="as-IN" b="1" dirty="0">
                <a:latin typeface="NikoshBAN"/>
              </a:rPr>
              <a:t>সাথে চোখের সামনে থেকে আইসক্রিম'অলা তথা রাজা রায় বল্লভ রায়ের </a:t>
            </a:r>
            <a:r>
              <a:rPr lang="as-IN" b="1" dirty="0" smtClean="0">
                <a:latin typeface="NikoshBAN"/>
              </a:rPr>
              <a:t>ভ</a:t>
            </a:r>
            <a:r>
              <a:rPr lang="bn-BD" b="1" dirty="0" smtClean="0">
                <a:latin typeface="NikoshBAN"/>
              </a:rPr>
              <a:t>ো</a:t>
            </a:r>
            <a:r>
              <a:rPr lang="as-IN" b="1" dirty="0" smtClean="0">
                <a:latin typeface="NikoshBAN"/>
              </a:rPr>
              <a:t>জবাজির </a:t>
            </a:r>
            <a:r>
              <a:rPr lang="bn-BD" b="1" dirty="0" smtClean="0">
                <a:latin typeface="NikoshBAN"/>
              </a:rPr>
              <a:t>মতো </a:t>
            </a:r>
            <a:r>
              <a:rPr lang="as-IN" b="1" dirty="0" smtClean="0">
                <a:latin typeface="NikoshBAN"/>
              </a:rPr>
              <a:t>অদৃশ্য </a:t>
            </a:r>
            <a:r>
              <a:rPr lang="as-IN" b="1" dirty="0">
                <a:latin typeface="NikoshBAN"/>
              </a:rPr>
              <a:t>হয়ে যাওয়া। কী হয়েছে আবদুল চাচা, এমন চেঁচাচ্ছেন কেন? কাচারিঘরে </a:t>
            </a:r>
            <a:r>
              <a:rPr lang="as-IN" b="1" dirty="0" smtClean="0">
                <a:latin typeface="NikoshBAN"/>
              </a:rPr>
              <a:t>এস</a:t>
            </a:r>
            <a:r>
              <a:rPr lang="bn-BD" b="1" dirty="0" smtClean="0">
                <a:latin typeface="NikoshBAN"/>
              </a:rPr>
              <a:t>ো</a:t>
            </a:r>
            <a:r>
              <a:rPr lang="as-IN" b="1" dirty="0" smtClean="0">
                <a:latin typeface="NikoshBAN"/>
              </a:rPr>
              <a:t>,</a:t>
            </a:r>
            <a:r>
              <a:rPr lang="bn-BD" b="1" dirty="0" smtClean="0">
                <a:latin typeface="NikoshBAN"/>
              </a:rPr>
              <a:t>দ্যাখো </a:t>
            </a:r>
            <a:r>
              <a:rPr lang="as-IN" b="1" dirty="0" smtClean="0">
                <a:latin typeface="NikoshBAN"/>
              </a:rPr>
              <a:t>কী </a:t>
            </a:r>
            <a:r>
              <a:rPr lang="as-IN" b="1" dirty="0">
                <a:latin typeface="NikoshBAN"/>
              </a:rPr>
              <a:t>সাংঘাতিক কাণ্ড ঘটছে। </a:t>
            </a:r>
            <a:r>
              <a:rPr lang="as-IN" b="1" dirty="0" smtClean="0">
                <a:latin typeface="NikoshBAN"/>
              </a:rPr>
              <a:t>আবদ</a:t>
            </a:r>
            <a:r>
              <a:rPr lang="bn-BD" b="1" dirty="0" smtClean="0">
                <a:latin typeface="NikoshBAN"/>
              </a:rPr>
              <a:t>ু</a:t>
            </a:r>
            <a:r>
              <a:rPr lang="as-IN" b="1" dirty="0" smtClean="0">
                <a:latin typeface="NikoshBAN"/>
              </a:rPr>
              <a:t>ল </a:t>
            </a:r>
            <a:r>
              <a:rPr lang="as-IN" b="1" dirty="0">
                <a:latin typeface="NikoshBAN"/>
              </a:rPr>
              <a:t>চাচা হাত ধরে প্রায় দৌড়ে নিয়ে </a:t>
            </a:r>
            <a:r>
              <a:rPr lang="as-IN" b="1" dirty="0" smtClean="0">
                <a:latin typeface="NikoshBAN"/>
              </a:rPr>
              <a:t>যায়</a:t>
            </a:r>
            <a:r>
              <a:rPr lang="bn-BD" b="1" dirty="0" smtClean="0">
                <a:latin typeface="NikoshBAN"/>
              </a:rPr>
              <a:t> </a:t>
            </a:r>
            <a:r>
              <a:rPr lang="as-IN" b="1" dirty="0">
                <a:latin typeface="NikoshBAN"/>
              </a:rPr>
              <a:t>কাচারিঘরের </a:t>
            </a:r>
            <a:r>
              <a:rPr lang="as-IN" b="1" dirty="0" smtClean="0">
                <a:latin typeface="NikoshBAN"/>
              </a:rPr>
              <a:t>দিকে</a:t>
            </a:r>
            <a:r>
              <a:rPr lang="bn-BD" b="1" dirty="0" smtClean="0">
                <a:latin typeface="NikoshBAN"/>
              </a:rPr>
              <a:t>।</a:t>
            </a:r>
            <a:r>
              <a:rPr lang="as-IN" b="1" dirty="0" smtClean="0">
                <a:latin typeface="NikoshBAN"/>
              </a:rPr>
              <a:t>আগে </a:t>
            </a:r>
            <a:r>
              <a:rPr lang="as-IN" b="1" dirty="0">
                <a:latin typeface="NikoshBAN"/>
              </a:rPr>
              <a:t>খেয়াল করে নি অমি। রাজার যে ছবিটা রয়েছে সেই ছবিটায় রাজার একটা হাত উপরে উঠে রয়েছে। আর সেই হাতে ধরা রয়েছে একটা আইসক্রিম। এই আইসক্রিম থেকেই পানির </a:t>
            </a:r>
            <a:r>
              <a:rPr lang="bn-BD" b="1" dirty="0" smtClean="0">
                <a:latin typeface="NikoshBAN"/>
              </a:rPr>
              <a:t>মতো </a:t>
            </a:r>
            <a:r>
              <a:rPr lang="as-IN" b="1" dirty="0" smtClean="0">
                <a:latin typeface="NikoshBAN"/>
              </a:rPr>
              <a:t>ছুঁয়ে </a:t>
            </a:r>
            <a:r>
              <a:rPr lang="as-IN" b="1" dirty="0">
                <a:latin typeface="NikoshBAN"/>
              </a:rPr>
              <a:t>ছুঁয়ে পড়ছে </a:t>
            </a:r>
            <a:r>
              <a:rPr lang="bn-BD" b="1" dirty="0" smtClean="0">
                <a:latin typeface="NikoshBAN"/>
              </a:rPr>
              <a:t>কোনো </a:t>
            </a:r>
            <a:r>
              <a:rPr lang="as-IN" b="1" dirty="0" smtClean="0">
                <a:latin typeface="NikoshBAN"/>
              </a:rPr>
              <a:t>একটা </a:t>
            </a:r>
            <a:r>
              <a:rPr lang="as-IN" b="1" dirty="0">
                <a:latin typeface="NikoshBAN"/>
              </a:rPr>
              <a:t>তরল পদার্থ। আর যেখানেই তরল পদার্থ পড়ছে সেখান থেকেই ছবির অংশ অদৃশ্য হয়ে যাচ্ছে। </a:t>
            </a:r>
            <a:r>
              <a:rPr lang="as-IN" b="1" dirty="0" smtClean="0">
                <a:latin typeface="NikoshBAN"/>
              </a:rPr>
              <a:t>ইত</a:t>
            </a:r>
            <a:r>
              <a:rPr lang="bn-BD" b="1" dirty="0" smtClean="0">
                <a:latin typeface="NikoshBAN"/>
              </a:rPr>
              <a:t>ো</a:t>
            </a:r>
            <a:r>
              <a:rPr lang="as-IN" b="1" dirty="0" smtClean="0">
                <a:latin typeface="NikoshBAN"/>
              </a:rPr>
              <a:t>মধ্যেই </a:t>
            </a:r>
            <a:r>
              <a:rPr lang="as-IN" b="1" dirty="0">
                <a:latin typeface="NikoshBAN"/>
              </a:rPr>
              <a:t>ছবির প্রায় অর্ধেক অংশ সাদা হয়ে গেছে। আবদুল চাচা চোখ বড় বড় করে সেদিকে তাকিয়ে আছেন। তবে অমি </a:t>
            </a:r>
            <a:r>
              <a:rPr lang="as-IN" b="1" dirty="0" smtClean="0">
                <a:latin typeface="NikoshBAN"/>
              </a:rPr>
              <a:t>ব</a:t>
            </a:r>
            <a:r>
              <a:rPr lang="bn-BD" b="1" dirty="0" smtClean="0">
                <a:latin typeface="NikoshBAN"/>
              </a:rPr>
              <a:t>ো</a:t>
            </a:r>
            <a:r>
              <a:rPr lang="as-IN" b="1" dirty="0" smtClean="0">
                <a:latin typeface="NikoshBAN"/>
              </a:rPr>
              <a:t>ধহয় </a:t>
            </a:r>
            <a:r>
              <a:rPr lang="as-IN" b="1" dirty="0">
                <a:latin typeface="NikoshBAN"/>
              </a:rPr>
              <a:t>জানে এই ছবিটা </a:t>
            </a:r>
            <a:r>
              <a:rPr lang="as-IN" b="1" dirty="0" smtClean="0">
                <a:latin typeface="NikoshBAN"/>
              </a:rPr>
              <a:t>যেমন </a:t>
            </a:r>
            <a:r>
              <a:rPr lang="as-IN" b="1" dirty="0">
                <a:latin typeface="NikoshBAN"/>
              </a:rPr>
              <a:t>অদৃশ্য হয়ে যাচ্ছে তেমনি রাজা রায় বল্লভ রায় এই এলাকার </a:t>
            </a:r>
            <a:r>
              <a:rPr lang="as-IN" b="1" dirty="0" smtClean="0">
                <a:latin typeface="NikoshBAN"/>
              </a:rPr>
              <a:t>মানুষের</a:t>
            </a:r>
            <a:r>
              <a:rPr lang="bn-BD" b="1" dirty="0" smtClean="0">
                <a:latin typeface="NikoshBAN"/>
              </a:rPr>
              <a:t> </a:t>
            </a:r>
            <a:r>
              <a:rPr lang="as-IN" b="1" dirty="0">
                <a:latin typeface="NikoshBAN"/>
              </a:rPr>
              <a:t>চোখের সামনে আর আসবে না। কারণ তিনি তার শেষ ইচ্ছার কথা অমিকে জানিয়ে গেছেন।</a:t>
            </a:r>
            <a:r>
              <a:rPr lang="as-IN" b="1" dirty="0" smtClean="0">
                <a:latin typeface="NikoshBAN"/>
              </a:rPr>
              <a:t> </a:t>
            </a:r>
            <a:r>
              <a:rPr lang="as-IN" b="1" dirty="0">
                <a:latin typeface="NikoshBAN"/>
              </a:rPr>
              <a:t/>
            </a:r>
            <a:br>
              <a:rPr lang="as-IN" b="1" dirty="0">
                <a:latin typeface="NikoshBAN"/>
              </a:rPr>
            </a:br>
            <a:endParaRPr lang="en-US" b="1" dirty="0">
              <a:latin typeface="NikoshBAN"/>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8100"/>
            <a:ext cx="4648200" cy="26289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8100"/>
            <a:ext cx="4191000" cy="2628900"/>
          </a:xfrm>
          <a:prstGeom prst="rect">
            <a:avLst/>
          </a:prstGeom>
        </p:spPr>
      </p:pic>
    </p:spTree>
    <p:extLst>
      <p:ext uri="{BB962C8B-B14F-4D97-AF65-F5344CB8AC3E}">
        <p14:creationId xmlns:p14="http://schemas.microsoft.com/office/powerpoint/2010/main" val="2686694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52400" y="201930"/>
            <a:ext cx="88392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28600" y="3276600"/>
            <a:ext cx="8686800" cy="3693319"/>
          </a:xfrm>
          <a:prstGeom prst="rect">
            <a:avLst/>
          </a:prstGeom>
          <a:noFill/>
        </p:spPr>
        <p:txBody>
          <a:bodyPr wrap="square" rtlCol="0">
            <a:spAutoFit/>
          </a:bodyPr>
          <a:lstStyle/>
          <a:p>
            <a:r>
              <a:rPr lang="as-IN" b="1" dirty="0">
                <a:latin typeface="NikoshBAN"/>
              </a:rPr>
              <a:t>সারসংক্ষেপ : ফরিদুর রেজা সাগর রচিত ‘অমি ও আইসক্রিম’অলা’ একটি মুক্তিযুদ্ধভিত্তিক রূপকাশ্রয়ী </a:t>
            </a:r>
            <a:r>
              <a:rPr lang="as-IN" b="1" dirty="0" smtClean="0">
                <a:latin typeface="NikoshBAN"/>
              </a:rPr>
              <a:t>গল্প। </a:t>
            </a:r>
            <a:r>
              <a:rPr lang="as-IN" b="1" dirty="0">
                <a:latin typeface="NikoshBAN"/>
              </a:rPr>
              <a:t>ময়মনসিংহ যাওয়ার পথে গাড়ি নষ্ট হওয়ায় রাস্তার পাশে বনের মধ্যে একটি পরিত্যক্ত জমিদারবাড়িতে নটর ডেম কলেজের প্রথম বর্ষের ছাত্র অমিকে অবস্থান করতে হয়। সেখানে তার মামা থাকেন। বাড়িতে আছে </a:t>
            </a:r>
            <a:r>
              <a:rPr lang="as-IN" b="1" dirty="0" smtClean="0">
                <a:latin typeface="NikoshBAN"/>
              </a:rPr>
              <a:t>একজন </a:t>
            </a:r>
            <a:r>
              <a:rPr lang="as-IN" b="1" dirty="0">
                <a:latin typeface="NikoshBAN"/>
              </a:rPr>
              <a:t>কেয়ারটেকার আবদুল। বাড়িটি মুক্তিযুদ্ধ শহিদ জমিদার রায় বল্লভ রায়ের। অমি যখন একা থাকে </a:t>
            </a:r>
            <a:r>
              <a:rPr lang="as-IN" b="1" dirty="0" smtClean="0">
                <a:latin typeface="NikoshBAN"/>
              </a:rPr>
              <a:t>তখন </a:t>
            </a:r>
            <a:r>
              <a:rPr lang="as-IN" b="1" dirty="0">
                <a:latin typeface="NikoshBAN"/>
              </a:rPr>
              <a:t>একজন আইসক্রিমঅলাকে দেখতে পায়। মানুষের সমাগম হলে আবার সে হারিয়ে যায়। </a:t>
            </a:r>
            <a:r>
              <a:rPr lang="as-IN" b="1" dirty="0" smtClean="0">
                <a:latin typeface="NikoshBAN"/>
              </a:rPr>
              <a:t>এ</a:t>
            </a:r>
            <a:r>
              <a:rPr lang="en-US" b="1" dirty="0" smtClean="0">
                <a:latin typeface="NikoshBAN"/>
              </a:rPr>
              <a:t> </a:t>
            </a:r>
            <a:r>
              <a:rPr lang="as-IN" b="1" dirty="0" smtClean="0">
                <a:latin typeface="NikoshBAN"/>
              </a:rPr>
              <a:t>আইসক্রিমঅলাই </a:t>
            </a:r>
            <a:r>
              <a:rPr lang="as-IN" b="1" dirty="0">
                <a:latin typeface="NikoshBAN"/>
              </a:rPr>
              <a:t>জমিদার রায় বল্লভ রায়ের অশরীরী আত্মা। যুদ্ধাপরাধী ও মুক্তিযুদ্ধের </a:t>
            </a:r>
            <a:r>
              <a:rPr lang="as-IN" b="1" dirty="0" smtClean="0">
                <a:latin typeface="NikoshBAN"/>
              </a:rPr>
              <a:t>বির</a:t>
            </a:r>
            <a:r>
              <a:rPr lang="bn-BD" b="1" dirty="0" smtClean="0">
                <a:latin typeface="NikoshBAN"/>
              </a:rPr>
              <a:t>ো</a:t>
            </a:r>
            <a:r>
              <a:rPr lang="as-IN" b="1" dirty="0" smtClean="0">
                <a:latin typeface="NikoshBAN"/>
              </a:rPr>
              <a:t>ধিতাকারীদের </a:t>
            </a:r>
            <a:r>
              <a:rPr lang="as-IN" b="1" dirty="0">
                <a:latin typeface="NikoshBAN"/>
              </a:rPr>
              <a:t>বিচারে জনগণকে </a:t>
            </a:r>
            <a:r>
              <a:rPr lang="as-IN" b="1" dirty="0" smtClean="0">
                <a:latin typeface="NikoshBAN"/>
              </a:rPr>
              <a:t>স</a:t>
            </a:r>
            <a:r>
              <a:rPr lang="bn-BD" b="1" dirty="0" smtClean="0">
                <a:latin typeface="NikoshBAN"/>
              </a:rPr>
              <a:t>ো</a:t>
            </a:r>
            <a:r>
              <a:rPr lang="as-IN" b="1" dirty="0" smtClean="0">
                <a:latin typeface="NikoshBAN"/>
              </a:rPr>
              <a:t>চ্চার হওয়ার </a:t>
            </a:r>
            <a:r>
              <a:rPr lang="as-IN" b="1" dirty="0">
                <a:latin typeface="NikoshBAN"/>
              </a:rPr>
              <a:t>জন্য-অমির কাছে তিনি তার শেষ ইচ্ছা প্রকাশ করেন।</a:t>
            </a:r>
          </a:p>
          <a:p>
            <a:endParaRPr lang="as-IN" b="1" dirty="0">
              <a:latin typeface="NikoshBAN"/>
            </a:endParaRPr>
          </a:p>
          <a:p>
            <a:r>
              <a:rPr lang="as-IN" dirty="0"/>
              <a:t/>
            </a:r>
            <a:br>
              <a:rPr lang="as-IN"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182880"/>
            <a:ext cx="5455920" cy="30289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0801" t="17467" r="29999" b="10533"/>
          <a:stretch/>
        </p:blipFill>
        <p:spPr>
          <a:xfrm>
            <a:off x="5638800" y="182881"/>
            <a:ext cx="3352800" cy="3013438"/>
          </a:xfrm>
          <a:prstGeom prst="rect">
            <a:avLst/>
          </a:prstGeom>
        </p:spPr>
      </p:pic>
    </p:spTree>
    <p:extLst>
      <p:ext uri="{BB962C8B-B14F-4D97-AF65-F5344CB8AC3E}">
        <p14:creationId xmlns:p14="http://schemas.microsoft.com/office/powerpoint/2010/main" val="3402919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0"/>
            <a:ext cx="8839200" cy="6705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00400" y="457200"/>
            <a:ext cx="2209800" cy="461665"/>
          </a:xfrm>
          <a:prstGeom prst="rect">
            <a:avLst/>
          </a:prstGeom>
          <a:noFill/>
        </p:spPr>
        <p:txBody>
          <a:bodyPr wrap="square" rtlCol="0">
            <a:spAutoFit/>
          </a:bodyPr>
          <a:lstStyle/>
          <a:p>
            <a:r>
              <a:rPr lang="bn-BD" sz="2400" b="1" dirty="0" smtClean="0">
                <a:latin typeface="NikoshBAN"/>
              </a:rPr>
              <a:t>জোড়ায় কাজ</a:t>
            </a:r>
            <a:endParaRPr lang="en-US" sz="2400" b="1" dirty="0">
              <a:latin typeface="NikoshBAN"/>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219200"/>
            <a:ext cx="4038600" cy="3365500"/>
          </a:xfrm>
          <a:prstGeom prst="rect">
            <a:avLst/>
          </a:prstGeom>
          <a:ln w="38100">
            <a:solidFill>
              <a:schemeClr val="tx1"/>
            </a:solidFill>
          </a:ln>
        </p:spPr>
      </p:pic>
      <p:sp>
        <p:nvSpPr>
          <p:cNvPr id="9" name="TextBox 8"/>
          <p:cNvSpPr txBox="1"/>
          <p:nvPr/>
        </p:nvSpPr>
        <p:spPr>
          <a:xfrm>
            <a:off x="6553200" y="533400"/>
            <a:ext cx="2362200" cy="461665"/>
          </a:xfrm>
          <a:prstGeom prst="rect">
            <a:avLst/>
          </a:prstGeom>
          <a:noFill/>
        </p:spPr>
        <p:txBody>
          <a:bodyPr wrap="square" rtlCol="0">
            <a:spAutoFit/>
          </a:bodyPr>
          <a:lstStyle/>
          <a:p>
            <a:r>
              <a:rPr lang="bn-BD" sz="2400" b="1" dirty="0" smtClean="0">
                <a:latin typeface="NikoshBAN"/>
              </a:rPr>
              <a:t>সময়- ৫ মিনিট</a:t>
            </a:r>
            <a:endParaRPr lang="en-US" sz="2400" b="1" dirty="0">
              <a:latin typeface="NikoshBAN"/>
            </a:endParaRPr>
          </a:p>
        </p:txBody>
      </p:sp>
      <p:sp>
        <p:nvSpPr>
          <p:cNvPr id="11" name="TextBox 10"/>
          <p:cNvSpPr txBox="1"/>
          <p:nvPr/>
        </p:nvSpPr>
        <p:spPr>
          <a:xfrm>
            <a:off x="228600" y="5181600"/>
            <a:ext cx="8686800" cy="1077218"/>
          </a:xfrm>
          <a:prstGeom prst="rect">
            <a:avLst/>
          </a:prstGeom>
          <a:noFill/>
        </p:spPr>
        <p:txBody>
          <a:bodyPr wrap="square" rtlCol="0">
            <a:spAutoFit/>
          </a:bodyPr>
          <a:lstStyle/>
          <a:p>
            <a:r>
              <a:rPr lang="bn-BD" sz="3200" b="1" dirty="0" smtClean="0">
                <a:latin typeface="NikoshBAN"/>
              </a:rPr>
              <a:t>একটি ভৌতিক গল্প লিখ একশত শব্দের মধ্যে।</a:t>
            </a:r>
            <a:endParaRPr lang="en-US" sz="3200" b="1" dirty="0">
              <a:latin typeface="NikoshBAN"/>
            </a:endParaRPr>
          </a:p>
        </p:txBody>
      </p:sp>
    </p:spTree>
    <p:extLst>
      <p:ext uri="{BB962C8B-B14F-4D97-AF65-F5344CB8AC3E}">
        <p14:creationId xmlns:p14="http://schemas.microsoft.com/office/powerpoint/2010/main" val="274856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265920" cy="71247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82880" y="-91440"/>
            <a:ext cx="8961120" cy="6819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a:endParaRPr>
          </a:p>
        </p:txBody>
      </p:sp>
      <p:sp>
        <p:nvSpPr>
          <p:cNvPr id="6" name="TextBox 5"/>
          <p:cNvSpPr txBox="1"/>
          <p:nvPr/>
        </p:nvSpPr>
        <p:spPr>
          <a:xfrm>
            <a:off x="3657600" y="-38100"/>
            <a:ext cx="1905000" cy="584775"/>
          </a:xfrm>
          <a:prstGeom prst="rect">
            <a:avLst/>
          </a:prstGeom>
          <a:noFill/>
        </p:spPr>
        <p:txBody>
          <a:bodyPr wrap="square" rtlCol="0">
            <a:spAutoFit/>
          </a:bodyPr>
          <a:lstStyle/>
          <a:p>
            <a:r>
              <a:rPr lang="bn-BD" sz="3200" b="1" dirty="0" smtClean="0">
                <a:latin typeface="NikoshBAN"/>
              </a:rPr>
              <a:t>মূল্যায়ন</a:t>
            </a:r>
            <a:endParaRPr lang="en-US" sz="3200" b="1" dirty="0">
              <a:latin typeface="NikoshBAN"/>
            </a:endParaRPr>
          </a:p>
        </p:txBody>
      </p:sp>
      <p:sp>
        <p:nvSpPr>
          <p:cNvPr id="9" name="TextBox 8"/>
          <p:cNvSpPr txBox="1"/>
          <p:nvPr/>
        </p:nvSpPr>
        <p:spPr>
          <a:xfrm>
            <a:off x="403860" y="914400"/>
            <a:ext cx="8740140" cy="5909310"/>
          </a:xfrm>
          <a:prstGeom prst="rect">
            <a:avLst/>
          </a:prstGeom>
          <a:noFill/>
        </p:spPr>
        <p:txBody>
          <a:bodyPr wrap="square" rtlCol="0">
            <a:spAutoFit/>
          </a:bodyPr>
          <a:lstStyle/>
          <a:p>
            <a:pPr marL="285750" indent="-285750">
              <a:buFont typeface="Wingdings" pitchFamily="2" charset="2"/>
              <a:buChar char="Ø"/>
            </a:pPr>
            <a:r>
              <a:rPr lang="as-IN" b="1" dirty="0">
                <a:latin typeface="NikoshBAN"/>
              </a:rPr>
              <a:t>‘অমি ও আইসক্রিম’অলা</a:t>
            </a:r>
            <a:r>
              <a:rPr lang="as-IN" b="1" dirty="0" smtClean="0">
                <a:latin typeface="NikoshBAN"/>
              </a:rPr>
              <a:t>’</a:t>
            </a:r>
            <a:r>
              <a:rPr lang="bn-BD" b="1" dirty="0" smtClean="0">
                <a:latin typeface="NikoshBAN"/>
              </a:rPr>
              <a:t> কোন ধরনের গল্প ?</a:t>
            </a:r>
          </a:p>
          <a:p>
            <a:pPr marL="285750" indent="-285750">
              <a:buFont typeface="Wingdings" pitchFamily="2" charset="2"/>
              <a:buChar char="Ø"/>
            </a:pPr>
            <a:endParaRPr lang="bn-BD" b="1" dirty="0">
              <a:latin typeface="NikoshBAN"/>
            </a:endParaRPr>
          </a:p>
          <a:p>
            <a:r>
              <a:rPr lang="bn-BD" b="1" dirty="0" smtClean="0">
                <a:latin typeface="NikoshBAN"/>
              </a:rPr>
              <a:t>   উত্তর- </a:t>
            </a:r>
            <a:r>
              <a:rPr lang="as-IN" b="1" dirty="0">
                <a:solidFill>
                  <a:srgbClr val="00B050"/>
                </a:solidFill>
                <a:latin typeface="NikoshBAN"/>
              </a:rPr>
              <a:t>মুক্তিযুদ্ধভিত্তিক রূপকাশ্রয়ী গল্প। </a:t>
            </a:r>
            <a:endParaRPr lang="bn-BD" b="1" dirty="0" smtClean="0">
              <a:solidFill>
                <a:srgbClr val="00B050"/>
              </a:solidFill>
              <a:latin typeface="NikoshBAN"/>
            </a:endParaRPr>
          </a:p>
          <a:p>
            <a:endParaRPr lang="bn-BD" b="1" dirty="0" smtClean="0">
              <a:solidFill>
                <a:srgbClr val="00B050"/>
              </a:solidFill>
              <a:latin typeface="NikoshBAN"/>
            </a:endParaRPr>
          </a:p>
          <a:p>
            <a:pPr marL="285750" indent="-285750">
              <a:buFont typeface="Wingdings" pitchFamily="2" charset="2"/>
              <a:buChar char="Ø"/>
            </a:pPr>
            <a:r>
              <a:rPr lang="bn-BD" b="1" dirty="0" smtClean="0">
                <a:latin typeface="NikoshBAN"/>
              </a:rPr>
              <a:t>জমিদারের নাম কী ছিল?</a:t>
            </a:r>
          </a:p>
          <a:p>
            <a:pPr marL="285750" indent="-285750">
              <a:buFont typeface="Wingdings" pitchFamily="2" charset="2"/>
              <a:buChar char="Ø"/>
            </a:pPr>
            <a:endParaRPr lang="bn-BD" b="1" dirty="0" smtClean="0">
              <a:latin typeface="NikoshBAN"/>
            </a:endParaRPr>
          </a:p>
          <a:p>
            <a:r>
              <a:rPr lang="bn-BD" b="1" dirty="0" smtClean="0">
                <a:latin typeface="NikoshBAN"/>
              </a:rPr>
              <a:t>উত্তর- </a:t>
            </a:r>
            <a:r>
              <a:rPr lang="as-IN" b="1" dirty="0">
                <a:solidFill>
                  <a:srgbClr val="00B050"/>
                </a:solidFill>
                <a:latin typeface="NikoshBAN"/>
              </a:rPr>
              <a:t>রায় বল্লভ </a:t>
            </a:r>
            <a:r>
              <a:rPr lang="as-IN" b="1" dirty="0" smtClean="0">
                <a:solidFill>
                  <a:srgbClr val="00B050"/>
                </a:solidFill>
                <a:latin typeface="NikoshBAN"/>
              </a:rPr>
              <a:t>রায়। </a:t>
            </a:r>
            <a:endParaRPr lang="bn-BD" b="1" dirty="0" smtClean="0">
              <a:solidFill>
                <a:srgbClr val="00B050"/>
              </a:solidFill>
              <a:latin typeface="NikoshBAN"/>
            </a:endParaRPr>
          </a:p>
          <a:p>
            <a:endParaRPr lang="bn-BD" b="1" dirty="0" smtClean="0">
              <a:solidFill>
                <a:srgbClr val="00B050"/>
              </a:solidFill>
              <a:latin typeface="NikoshBAN"/>
            </a:endParaRPr>
          </a:p>
          <a:p>
            <a:pPr marL="285750" indent="-285750">
              <a:buFont typeface="Wingdings" pitchFamily="2" charset="2"/>
              <a:buChar char="Ø"/>
            </a:pPr>
            <a:r>
              <a:rPr lang="as-IN" b="1" dirty="0" smtClean="0">
                <a:latin typeface="NikoshBAN"/>
              </a:rPr>
              <a:t>অমির </a:t>
            </a:r>
            <a:r>
              <a:rPr lang="as-IN" b="1" dirty="0">
                <a:latin typeface="NikoshBAN"/>
              </a:rPr>
              <a:t>কাছে </a:t>
            </a:r>
            <a:r>
              <a:rPr lang="bn-BD" b="1" dirty="0" smtClean="0">
                <a:latin typeface="NikoshBAN"/>
              </a:rPr>
              <a:t>জমিদার</a:t>
            </a:r>
            <a:r>
              <a:rPr lang="as-IN" b="1" dirty="0" smtClean="0">
                <a:latin typeface="NikoshBAN"/>
              </a:rPr>
              <a:t> </a:t>
            </a:r>
            <a:r>
              <a:rPr lang="bn-BD" b="1" dirty="0" smtClean="0">
                <a:latin typeface="NikoshBAN"/>
              </a:rPr>
              <a:t>কেন</a:t>
            </a:r>
            <a:r>
              <a:rPr lang="as-IN" b="1" dirty="0" smtClean="0">
                <a:latin typeface="NikoshBAN"/>
              </a:rPr>
              <a:t> </a:t>
            </a:r>
            <a:r>
              <a:rPr lang="as-IN" b="1" dirty="0">
                <a:latin typeface="NikoshBAN"/>
              </a:rPr>
              <a:t>শেষ ইচ্ছা প্রকাশ </a:t>
            </a:r>
            <a:r>
              <a:rPr lang="as-IN" b="1" dirty="0" smtClean="0">
                <a:latin typeface="NikoshBAN"/>
              </a:rPr>
              <a:t>করেন</a:t>
            </a:r>
            <a:r>
              <a:rPr lang="bn-BD" b="1" dirty="0" smtClean="0">
                <a:latin typeface="NikoshBAN"/>
              </a:rPr>
              <a:t>?</a:t>
            </a:r>
          </a:p>
          <a:p>
            <a:endParaRPr lang="bn-BD" b="1" dirty="0" smtClean="0">
              <a:latin typeface="NikoshBAN"/>
            </a:endParaRPr>
          </a:p>
          <a:p>
            <a:r>
              <a:rPr lang="bn-BD" b="1" dirty="0" smtClean="0">
                <a:latin typeface="NikoshBAN"/>
              </a:rPr>
              <a:t>উত্তর- </a:t>
            </a:r>
            <a:r>
              <a:rPr lang="as-IN" b="1" dirty="0">
                <a:solidFill>
                  <a:srgbClr val="00B050"/>
                </a:solidFill>
                <a:latin typeface="NikoshBAN"/>
              </a:rPr>
              <a:t>যুদ্ধাপরাধী ও মুক্তিযুদ্ধের বির</a:t>
            </a:r>
            <a:r>
              <a:rPr lang="bn-BD" b="1" dirty="0">
                <a:solidFill>
                  <a:srgbClr val="00B050"/>
                </a:solidFill>
                <a:latin typeface="NikoshBAN"/>
              </a:rPr>
              <a:t>ো</a:t>
            </a:r>
            <a:r>
              <a:rPr lang="as-IN" b="1" dirty="0">
                <a:solidFill>
                  <a:srgbClr val="00B050"/>
                </a:solidFill>
                <a:latin typeface="NikoshBAN"/>
              </a:rPr>
              <a:t>ধিতাকারীদের বিচারে জনগণকে স</a:t>
            </a:r>
            <a:r>
              <a:rPr lang="bn-BD" b="1" dirty="0">
                <a:solidFill>
                  <a:srgbClr val="00B050"/>
                </a:solidFill>
                <a:latin typeface="NikoshBAN"/>
              </a:rPr>
              <a:t>ো</a:t>
            </a:r>
            <a:r>
              <a:rPr lang="as-IN" b="1" dirty="0">
                <a:solidFill>
                  <a:srgbClr val="00B050"/>
                </a:solidFill>
                <a:latin typeface="NikoshBAN"/>
              </a:rPr>
              <a:t>চ্চার </a:t>
            </a:r>
            <a:r>
              <a:rPr lang="as-IN" b="1" dirty="0" smtClean="0">
                <a:solidFill>
                  <a:srgbClr val="00B050"/>
                </a:solidFill>
                <a:latin typeface="NikoshBAN"/>
              </a:rPr>
              <a:t>হওয়ার</a:t>
            </a:r>
            <a:r>
              <a:rPr lang="bn-BD" b="1" dirty="0" smtClean="0">
                <a:solidFill>
                  <a:srgbClr val="00B050"/>
                </a:solidFill>
                <a:latin typeface="NikoshBAN"/>
              </a:rPr>
              <a:t> জন্য বলেন।</a:t>
            </a:r>
          </a:p>
          <a:p>
            <a:endParaRPr lang="bn-BD" b="1" dirty="0" smtClean="0">
              <a:solidFill>
                <a:srgbClr val="00B050"/>
              </a:solidFill>
              <a:latin typeface="NikoshBAN"/>
            </a:endParaRPr>
          </a:p>
          <a:p>
            <a:pPr marL="285750" indent="-285750">
              <a:buFont typeface="Wingdings" pitchFamily="2" charset="2"/>
              <a:buChar char="Ø"/>
            </a:pPr>
            <a:r>
              <a:rPr lang="bn-BD" b="1" dirty="0" smtClean="0">
                <a:latin typeface="NikoshBAN"/>
              </a:rPr>
              <a:t>জমিদারের </a:t>
            </a:r>
            <a:r>
              <a:rPr lang="bn-BD" b="1" dirty="0">
                <a:latin typeface="NikoshBAN"/>
              </a:rPr>
              <a:t>প্রিয় খাবার ছিল </a:t>
            </a:r>
            <a:r>
              <a:rPr lang="bn-BD" b="1" dirty="0" smtClean="0">
                <a:latin typeface="NikoshBAN"/>
              </a:rPr>
              <a:t>?</a:t>
            </a:r>
          </a:p>
          <a:p>
            <a:endParaRPr lang="bn-BD" b="1" dirty="0" smtClean="0">
              <a:latin typeface="NikoshBAN"/>
            </a:endParaRPr>
          </a:p>
          <a:p>
            <a:r>
              <a:rPr lang="bn-BD" b="1" dirty="0" smtClean="0">
                <a:solidFill>
                  <a:srgbClr val="00B050"/>
                </a:solidFill>
                <a:latin typeface="NikoshBAN"/>
              </a:rPr>
              <a:t>উত্তর- </a:t>
            </a:r>
            <a:r>
              <a:rPr lang="as-IN" b="1" dirty="0" smtClean="0">
                <a:solidFill>
                  <a:srgbClr val="00B050"/>
                </a:solidFill>
                <a:latin typeface="NikoshBAN"/>
              </a:rPr>
              <a:t>আইসক্রিম</a:t>
            </a:r>
            <a:r>
              <a:rPr lang="bn-BD" b="1" dirty="0" smtClean="0">
                <a:solidFill>
                  <a:srgbClr val="00B050"/>
                </a:solidFill>
                <a:latin typeface="NikoshBAN"/>
              </a:rPr>
              <a:t>।</a:t>
            </a:r>
          </a:p>
          <a:p>
            <a:endParaRPr lang="bn-BD" b="1" dirty="0" smtClean="0">
              <a:solidFill>
                <a:srgbClr val="00B050"/>
              </a:solidFill>
              <a:latin typeface="NikoshBAN"/>
            </a:endParaRPr>
          </a:p>
          <a:p>
            <a:pPr marL="285750" indent="-285750">
              <a:buFont typeface="Wingdings" pitchFamily="2" charset="2"/>
              <a:buChar char="Ø"/>
            </a:pPr>
            <a:r>
              <a:rPr lang="bn-BD" b="1" dirty="0" smtClean="0">
                <a:latin typeface="NikoshBAN"/>
              </a:rPr>
              <a:t>কে জমিদার রায় বল্লব রায় কে খুন করেন?</a:t>
            </a:r>
          </a:p>
          <a:p>
            <a:endParaRPr lang="bn-BD" b="1" dirty="0" smtClean="0">
              <a:latin typeface="NikoshBAN"/>
            </a:endParaRPr>
          </a:p>
          <a:p>
            <a:r>
              <a:rPr lang="bn-BD" b="1" dirty="0" smtClean="0">
                <a:solidFill>
                  <a:srgbClr val="00B050"/>
                </a:solidFill>
                <a:latin typeface="NikoshBAN"/>
              </a:rPr>
              <a:t>উত্তর - </a:t>
            </a:r>
            <a:r>
              <a:rPr lang="bn-BD" b="1" dirty="0">
                <a:solidFill>
                  <a:srgbClr val="00B050"/>
                </a:solidFill>
                <a:latin typeface="Constantia" pitchFamily="18" charset="0"/>
              </a:rPr>
              <a:t>স্থানীয় একজন মাতব্বর মাহতাবউদ্দিন রাজাকে খুন </a:t>
            </a:r>
            <a:r>
              <a:rPr lang="bn-BD" b="1" dirty="0" smtClean="0">
                <a:solidFill>
                  <a:srgbClr val="00B050"/>
                </a:solidFill>
                <a:latin typeface="Constantia" pitchFamily="18" charset="0"/>
              </a:rPr>
              <a:t>করেন।</a:t>
            </a:r>
            <a:endParaRPr lang="bn-BD" b="1" dirty="0" smtClean="0">
              <a:solidFill>
                <a:srgbClr val="00B050"/>
              </a:solidFill>
              <a:latin typeface="NikoshBAN"/>
            </a:endParaRPr>
          </a:p>
          <a:p>
            <a:pPr marL="285750" indent="-285750">
              <a:buFont typeface="Wingdings" pitchFamily="2" charset="2"/>
              <a:buChar char="Ø"/>
            </a:pPr>
            <a:endParaRPr lang="en-US" dirty="0"/>
          </a:p>
        </p:txBody>
      </p:sp>
    </p:spTree>
    <p:extLst>
      <p:ext uri="{BB962C8B-B14F-4D97-AF65-F5344CB8AC3E}">
        <p14:creationId xmlns:p14="http://schemas.microsoft.com/office/powerpoint/2010/main" val="126656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p:cTn id="7"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9">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6" end="6"/>
                                            </p:txEl>
                                          </p:spTgt>
                                        </p:tgtEl>
                                        <p:attrNameLst>
                                          <p:attrName>style.visibility</p:attrName>
                                        </p:attrNameLst>
                                      </p:cBhvr>
                                      <p:to>
                                        <p:strVal val="visible"/>
                                      </p:to>
                                    </p:set>
                                    <p:anim calcmode="lin" valueType="num">
                                      <p:cBhvr>
                                        <p:cTn id="14"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16" dur="500"/>
                                        <p:tgtEl>
                                          <p:spTgt spid="9">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xEl>
                                              <p:pRg st="10" end="10"/>
                                            </p:txEl>
                                          </p:spTgt>
                                        </p:tgtEl>
                                        <p:attrNameLst>
                                          <p:attrName>style.visibility</p:attrName>
                                        </p:attrNameLst>
                                      </p:cBhvr>
                                      <p:to>
                                        <p:strVal val="visible"/>
                                      </p:to>
                                    </p:set>
                                    <p:anim calcmode="lin" valueType="num">
                                      <p:cBhvr>
                                        <p:cTn id="21" dur="500" fill="hold"/>
                                        <p:tgtEl>
                                          <p:spTgt spid="9">
                                            <p:txEl>
                                              <p:pRg st="10" end="10"/>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10" end="10"/>
                                            </p:txEl>
                                          </p:spTgt>
                                        </p:tgtEl>
                                        <p:attrNameLst>
                                          <p:attrName>ppt_h</p:attrName>
                                        </p:attrNameLst>
                                      </p:cBhvr>
                                      <p:tavLst>
                                        <p:tav tm="0">
                                          <p:val>
                                            <p:fltVal val="0"/>
                                          </p:val>
                                        </p:tav>
                                        <p:tav tm="100000">
                                          <p:val>
                                            <p:strVal val="#ppt_h"/>
                                          </p:val>
                                        </p:tav>
                                      </p:tavLst>
                                    </p:anim>
                                    <p:animEffect transition="in" filter="fade">
                                      <p:cBhvr>
                                        <p:cTn id="23" dur="500"/>
                                        <p:tgtEl>
                                          <p:spTgt spid="9">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xEl>
                                              <p:pRg st="14" end="14"/>
                                            </p:txEl>
                                          </p:spTgt>
                                        </p:tgtEl>
                                        <p:attrNameLst>
                                          <p:attrName>style.visibility</p:attrName>
                                        </p:attrNameLst>
                                      </p:cBhvr>
                                      <p:to>
                                        <p:strVal val="visible"/>
                                      </p:to>
                                    </p:set>
                                    <p:anim calcmode="lin" valueType="num">
                                      <p:cBhvr>
                                        <p:cTn id="28" dur="500" fill="hold"/>
                                        <p:tgtEl>
                                          <p:spTgt spid="9">
                                            <p:txEl>
                                              <p:pRg st="14" end="14"/>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14" end="14"/>
                                            </p:txEl>
                                          </p:spTgt>
                                        </p:tgtEl>
                                        <p:attrNameLst>
                                          <p:attrName>ppt_h</p:attrName>
                                        </p:attrNameLst>
                                      </p:cBhvr>
                                      <p:tavLst>
                                        <p:tav tm="0">
                                          <p:val>
                                            <p:fltVal val="0"/>
                                          </p:val>
                                        </p:tav>
                                        <p:tav tm="100000">
                                          <p:val>
                                            <p:strVal val="#ppt_h"/>
                                          </p:val>
                                        </p:tav>
                                      </p:tavLst>
                                    </p:anim>
                                    <p:animEffect transition="in" filter="fade">
                                      <p:cBhvr>
                                        <p:cTn id="30" dur="500"/>
                                        <p:tgtEl>
                                          <p:spTgt spid="9">
                                            <p:txEl>
                                              <p:pRg st="14" end="1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xEl>
                                              <p:pRg st="18" end="18"/>
                                            </p:txEl>
                                          </p:spTgt>
                                        </p:tgtEl>
                                        <p:attrNameLst>
                                          <p:attrName>style.visibility</p:attrName>
                                        </p:attrNameLst>
                                      </p:cBhvr>
                                      <p:to>
                                        <p:strVal val="visible"/>
                                      </p:to>
                                    </p:set>
                                    <p:anim calcmode="lin" valueType="num">
                                      <p:cBhvr>
                                        <p:cTn id="35" dur="500" fill="hold"/>
                                        <p:tgtEl>
                                          <p:spTgt spid="9">
                                            <p:txEl>
                                              <p:pRg st="18" end="18"/>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18" end="18"/>
                                            </p:txEl>
                                          </p:spTgt>
                                        </p:tgtEl>
                                        <p:attrNameLst>
                                          <p:attrName>ppt_h</p:attrName>
                                        </p:attrNameLst>
                                      </p:cBhvr>
                                      <p:tavLst>
                                        <p:tav tm="0">
                                          <p:val>
                                            <p:fltVal val="0"/>
                                          </p:val>
                                        </p:tav>
                                        <p:tav tm="100000">
                                          <p:val>
                                            <p:strVal val="#ppt_h"/>
                                          </p:val>
                                        </p:tav>
                                      </p:tavLst>
                                    </p:anim>
                                    <p:animEffect transition="in" filter="fade">
                                      <p:cBhvr>
                                        <p:cTn id="37" dur="500"/>
                                        <p:tgtEl>
                                          <p:spTgt spid="9">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52400" y="70991"/>
            <a:ext cx="89154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268980" y="70991"/>
            <a:ext cx="2590800" cy="1077218"/>
          </a:xfrm>
          <a:prstGeom prst="rect">
            <a:avLst/>
          </a:prstGeom>
          <a:noFill/>
        </p:spPr>
        <p:txBody>
          <a:bodyPr wrap="square" rtlCol="0">
            <a:spAutoFit/>
          </a:bodyPr>
          <a:lstStyle/>
          <a:p>
            <a:r>
              <a:rPr lang="bn-BD" sz="3200" b="1" dirty="0">
                <a:latin typeface="NikoshBAN"/>
              </a:rPr>
              <a:t>বাড়ির কাজ</a:t>
            </a:r>
            <a:endParaRPr lang="en-US" sz="3200" b="1" dirty="0">
              <a:latin typeface="NikoshBAN"/>
            </a:endParaRPr>
          </a:p>
          <a:p>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662940"/>
            <a:ext cx="6934200" cy="3900488"/>
          </a:xfrm>
          <a:prstGeom prst="rect">
            <a:avLst/>
          </a:prstGeom>
          <a:ln w="38100">
            <a:solidFill>
              <a:schemeClr val="tx1"/>
            </a:solidFill>
          </a:ln>
        </p:spPr>
      </p:pic>
      <p:sp>
        <p:nvSpPr>
          <p:cNvPr id="7" name="TextBox 6"/>
          <p:cNvSpPr txBox="1"/>
          <p:nvPr/>
        </p:nvSpPr>
        <p:spPr>
          <a:xfrm>
            <a:off x="609600" y="5398532"/>
            <a:ext cx="7696200" cy="1077218"/>
          </a:xfrm>
          <a:prstGeom prst="rect">
            <a:avLst/>
          </a:prstGeom>
          <a:noFill/>
        </p:spPr>
        <p:txBody>
          <a:bodyPr wrap="square" rtlCol="0">
            <a:spAutoFit/>
          </a:bodyPr>
          <a:lstStyle/>
          <a:p>
            <a:r>
              <a:rPr lang="bn-BD" sz="3200" b="1" dirty="0" smtClean="0">
                <a:latin typeface="NikoshBAN"/>
              </a:rPr>
              <a:t>মুক্তিযুদ্ধ </a:t>
            </a:r>
            <a:r>
              <a:rPr lang="bn-BD" sz="3200" b="1" dirty="0">
                <a:latin typeface="NikoshBAN"/>
              </a:rPr>
              <a:t>ভিত্তিক দুইশত শব্দের একটি গল্প </a:t>
            </a:r>
            <a:r>
              <a:rPr lang="bn-BD" sz="3200" b="1" dirty="0" smtClean="0">
                <a:latin typeface="NikoshBAN"/>
              </a:rPr>
              <a:t>লিখবে।</a:t>
            </a:r>
            <a:endParaRPr lang="en-US" sz="3200" b="1" dirty="0">
              <a:latin typeface="NikoshBAN"/>
            </a:endParaRPr>
          </a:p>
        </p:txBody>
      </p:sp>
    </p:spTree>
    <p:extLst>
      <p:ext uri="{BB962C8B-B14F-4D97-AF65-F5344CB8AC3E}">
        <p14:creationId xmlns:p14="http://schemas.microsoft.com/office/powerpoint/2010/main" val="3496891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14300" y="60960"/>
            <a:ext cx="8839200" cy="6850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0"/>
            <a:ext cx="8839200" cy="6858000"/>
          </a:xfrm>
          <a:prstGeom prst="rect">
            <a:avLst/>
          </a:prstGeom>
        </p:spPr>
      </p:pic>
      <p:sp>
        <p:nvSpPr>
          <p:cNvPr id="7" name="TextBox 6"/>
          <p:cNvSpPr txBox="1"/>
          <p:nvPr/>
        </p:nvSpPr>
        <p:spPr>
          <a:xfrm>
            <a:off x="1447800" y="60960"/>
            <a:ext cx="6400800" cy="1292662"/>
          </a:xfrm>
          <a:prstGeom prst="rect">
            <a:avLst/>
          </a:prstGeom>
          <a:noFill/>
        </p:spPr>
        <p:txBody>
          <a:bodyPr wrap="square" rtlCol="0">
            <a:spAutoFit/>
          </a:bodyPr>
          <a:lstStyle/>
          <a:p>
            <a:r>
              <a:rPr lang="bn-BD" sz="6000" b="1" dirty="0">
                <a:latin typeface="NikoshBAN"/>
              </a:rPr>
              <a:t>সকলকে ধন্যবাদ</a:t>
            </a:r>
            <a:endParaRPr lang="en-US" sz="6000" b="1" dirty="0">
              <a:latin typeface="NikoshBAN"/>
            </a:endParaRPr>
          </a:p>
          <a:p>
            <a:endParaRPr lang="en-US" dirty="0"/>
          </a:p>
        </p:txBody>
      </p:sp>
    </p:spTree>
    <p:extLst>
      <p:ext uri="{BB962C8B-B14F-4D97-AF65-F5344CB8AC3E}">
        <p14:creationId xmlns:p14="http://schemas.microsoft.com/office/powerpoint/2010/main" val="203578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6012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74676" y="152400"/>
            <a:ext cx="9299448"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665" y="322393"/>
            <a:ext cx="2908551" cy="2921752"/>
          </a:xfrm>
          <a:prstGeom prst="rect">
            <a:avLst/>
          </a:prstGeom>
          <a:solidFill>
            <a:schemeClr val="tx1"/>
          </a:solidFill>
          <a:ln w="38100">
            <a:solidFill>
              <a:schemeClr val="tx1"/>
            </a:solidFill>
          </a:ln>
        </p:spPr>
      </p:pic>
      <p:sp>
        <p:nvSpPr>
          <p:cNvPr id="7" name="Rectangle 6"/>
          <p:cNvSpPr/>
          <p:nvPr/>
        </p:nvSpPr>
        <p:spPr>
          <a:xfrm>
            <a:off x="173566" y="3733800"/>
            <a:ext cx="4550834" cy="2308324"/>
          </a:xfrm>
          <a:prstGeom prst="rect">
            <a:avLst/>
          </a:prstGeom>
        </p:spPr>
        <p:txBody>
          <a:bodyPr wrap="square">
            <a:spAutoFit/>
          </a:bodyPr>
          <a:lstStyle/>
          <a:p>
            <a:r>
              <a:rPr lang="en-US" sz="2400" b="1" dirty="0" err="1">
                <a:solidFill>
                  <a:srgbClr val="002060"/>
                </a:solidFill>
                <a:latin typeface="NikoshBAN" pitchFamily="2" charset="0"/>
                <a:cs typeface="NikoshBAN" pitchFamily="2" charset="0"/>
              </a:rPr>
              <a:t>সৈয়দা</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শাহিনুর</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পারভীন</a:t>
            </a:r>
            <a:r>
              <a:rPr lang="en-US" sz="2400" b="1" dirty="0">
                <a:solidFill>
                  <a:srgbClr val="002060"/>
                </a:solidFill>
                <a:latin typeface="NikoshBAN" pitchFamily="2" charset="0"/>
                <a:cs typeface="NikoshBAN" pitchFamily="2" charset="0"/>
              </a:rPr>
              <a:t>       </a:t>
            </a:r>
          </a:p>
          <a:p>
            <a:r>
              <a:rPr lang="en-US" sz="2400" b="1" dirty="0" err="1">
                <a:solidFill>
                  <a:srgbClr val="002060"/>
                </a:solidFill>
                <a:latin typeface="NikoshBAN" pitchFamily="2" charset="0"/>
                <a:cs typeface="NikoshBAN" pitchFamily="2" charset="0"/>
              </a:rPr>
              <a:t>সিনিয়র</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সহকারি</a:t>
            </a:r>
            <a:r>
              <a:rPr lang="en-US" sz="2400" b="1" dirty="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শিক্ষক</a:t>
            </a:r>
            <a:endParaRPr lang="bn-IN" sz="2400" b="1" dirty="0">
              <a:solidFill>
                <a:srgbClr val="002060"/>
              </a:solidFill>
              <a:latin typeface="NikoshBAN" pitchFamily="2" charset="0"/>
              <a:cs typeface="NikoshBAN" pitchFamily="2" charset="0"/>
            </a:endParaRPr>
          </a:p>
          <a:p>
            <a:r>
              <a:rPr lang="en-US" sz="2400" b="1" dirty="0" err="1">
                <a:solidFill>
                  <a:srgbClr val="002060"/>
                </a:solidFill>
                <a:latin typeface="NikoshBAN" pitchFamily="2" charset="0"/>
                <a:cs typeface="NikoshBAN" pitchFamily="2" charset="0"/>
              </a:rPr>
              <a:t>Shahinur</a:t>
            </a:r>
            <a:r>
              <a:rPr lang="en-US" sz="2400" b="1" dirty="0">
                <a:solidFill>
                  <a:srgbClr val="002060"/>
                </a:solidFill>
                <a:latin typeface="NikoshBAN" pitchFamily="2" charset="0"/>
                <a:cs typeface="NikoshBAN" pitchFamily="2" charset="0"/>
              </a:rPr>
              <a:t> </a:t>
            </a:r>
            <a:r>
              <a:rPr lang="en-US" sz="2400" b="1" dirty="0">
                <a:solidFill>
                  <a:srgbClr val="002060"/>
                </a:solidFill>
                <a:latin typeface="Times New Roman" pitchFamily="18" charset="0"/>
                <a:cs typeface="Times New Roman" pitchFamily="18" charset="0"/>
              </a:rPr>
              <a:t>2005</a:t>
            </a:r>
            <a:r>
              <a:rPr lang="en-US" sz="2400" b="1" dirty="0">
                <a:solidFill>
                  <a:srgbClr val="002060"/>
                </a:solidFill>
                <a:latin typeface="NikoshBAN" pitchFamily="2" charset="0"/>
                <a:cs typeface="NikoshBAN" pitchFamily="2" charset="0"/>
              </a:rPr>
              <a:t>ctg</a:t>
            </a:r>
          </a:p>
          <a:p>
            <a:r>
              <a:rPr lang="en-US" sz="2400" b="1" dirty="0" err="1">
                <a:solidFill>
                  <a:srgbClr val="002060"/>
                </a:solidFill>
                <a:latin typeface="NikoshBAN" pitchFamily="2" charset="0"/>
                <a:cs typeface="NikoshBAN" pitchFamily="2" charset="0"/>
              </a:rPr>
              <a:t>হাসনে</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হেনা</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বালিকা</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উচ্চ</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বিদ্যালয়</a:t>
            </a:r>
            <a:endParaRPr lang="en-US" sz="2400" b="1" dirty="0">
              <a:solidFill>
                <a:srgbClr val="002060"/>
              </a:solidFill>
              <a:latin typeface="NikoshBAN" pitchFamily="2" charset="0"/>
              <a:cs typeface="NikoshBAN" pitchFamily="2" charset="0"/>
            </a:endParaRPr>
          </a:p>
          <a:p>
            <a:r>
              <a:rPr lang="en-US" sz="2400" b="1" dirty="0" err="1">
                <a:solidFill>
                  <a:srgbClr val="002060"/>
                </a:solidFill>
                <a:latin typeface="NikoshBAN" pitchFamily="2" charset="0"/>
                <a:cs typeface="NikoshBAN" pitchFamily="2" charset="0"/>
              </a:rPr>
              <a:t>বাকলিয়া</a:t>
            </a:r>
            <a:r>
              <a:rPr lang="en-US" sz="2400" b="1" dirty="0">
                <a:solidFill>
                  <a:srgbClr val="002060"/>
                </a:solidFill>
                <a:latin typeface="NikoshBAN" pitchFamily="2" charset="0"/>
                <a:cs typeface="NikoshBAN" pitchFamily="2" charset="0"/>
              </a:rPr>
              <a:t>, </a:t>
            </a:r>
            <a:r>
              <a:rPr lang="en-US" sz="2400" b="1" dirty="0" err="1">
                <a:solidFill>
                  <a:srgbClr val="002060"/>
                </a:solidFill>
                <a:latin typeface="NikoshBAN" pitchFamily="2" charset="0"/>
                <a:cs typeface="NikoshBAN" pitchFamily="2" charset="0"/>
              </a:rPr>
              <a:t>চট্টগ্রাম</a:t>
            </a:r>
            <a:r>
              <a:rPr lang="en-US" sz="2400" b="1" dirty="0">
                <a:solidFill>
                  <a:srgbClr val="002060"/>
                </a:solidFill>
                <a:latin typeface="NikoshBAN" pitchFamily="2" charset="0"/>
                <a:cs typeface="NikoshBAN" pitchFamily="2" charset="0"/>
              </a:rPr>
              <a:t>।</a:t>
            </a:r>
          </a:p>
        </p:txBody>
      </p:sp>
      <p:sp>
        <p:nvSpPr>
          <p:cNvPr id="8" name="TextBox 7"/>
          <p:cNvSpPr txBox="1"/>
          <p:nvPr/>
        </p:nvSpPr>
        <p:spPr>
          <a:xfrm>
            <a:off x="5562600" y="454967"/>
            <a:ext cx="1981200" cy="461665"/>
          </a:xfrm>
          <a:prstGeom prst="rect">
            <a:avLst/>
          </a:prstGeom>
          <a:noFill/>
        </p:spPr>
        <p:txBody>
          <a:bodyPr wrap="square" rtlCol="0">
            <a:spAutoFit/>
          </a:bodyPr>
          <a:lstStyle/>
          <a:p>
            <a:r>
              <a:rPr lang="bn-BD" sz="2400" b="1" dirty="0" smtClean="0">
                <a:solidFill>
                  <a:srgbClr val="002060"/>
                </a:solidFill>
                <a:latin typeface="NikoshBAN"/>
              </a:rPr>
              <a:t>পাঠপরিচিতি</a:t>
            </a:r>
            <a:endParaRPr lang="en-US" sz="2400" b="1" dirty="0">
              <a:solidFill>
                <a:srgbClr val="002060"/>
              </a:solidFill>
              <a:latin typeface="NikoshBAN"/>
            </a:endParaRPr>
          </a:p>
        </p:txBody>
      </p:sp>
      <p:sp>
        <p:nvSpPr>
          <p:cNvPr id="9" name="TextBox 8"/>
          <p:cNvSpPr txBox="1"/>
          <p:nvPr/>
        </p:nvSpPr>
        <p:spPr>
          <a:xfrm>
            <a:off x="4114800" y="3962400"/>
            <a:ext cx="5029200" cy="1815882"/>
          </a:xfrm>
          <a:prstGeom prst="rect">
            <a:avLst/>
          </a:prstGeom>
          <a:noFill/>
        </p:spPr>
        <p:txBody>
          <a:bodyPr wrap="square" rtlCol="0">
            <a:spAutoFit/>
          </a:bodyPr>
          <a:lstStyle/>
          <a:p>
            <a:r>
              <a:rPr lang="bn-BD" sz="2800" b="1" dirty="0" smtClean="0">
                <a:solidFill>
                  <a:srgbClr val="002060"/>
                </a:solidFill>
                <a:latin typeface="NikoshBAN"/>
              </a:rPr>
              <a:t>বিষয়- বাংলা ১ম</a:t>
            </a:r>
          </a:p>
          <a:p>
            <a:r>
              <a:rPr lang="bn-BD" sz="2800" b="1" dirty="0" smtClean="0">
                <a:solidFill>
                  <a:srgbClr val="002060"/>
                </a:solidFill>
                <a:latin typeface="NikoshBAN"/>
              </a:rPr>
              <a:t>( আনন্দ পাঠ) পর্ব - ০২</a:t>
            </a:r>
          </a:p>
          <a:p>
            <a:r>
              <a:rPr lang="bn-BD" sz="2800" b="1" dirty="0" smtClean="0">
                <a:solidFill>
                  <a:srgbClr val="002060"/>
                </a:solidFill>
                <a:latin typeface="NikoshBAN"/>
              </a:rPr>
              <a:t>শ্রেণি- ৬ষ্ঠ</a:t>
            </a:r>
          </a:p>
          <a:p>
            <a:r>
              <a:rPr lang="bn-BD" sz="2800" b="1" dirty="0" smtClean="0">
                <a:solidFill>
                  <a:srgbClr val="002060"/>
                </a:solidFill>
                <a:latin typeface="NikoshBAN"/>
              </a:rPr>
              <a:t>সময়- ২০ মিনিট</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300" y="1039368"/>
            <a:ext cx="2209800" cy="2774322"/>
          </a:xfrm>
          <a:prstGeom prst="rect">
            <a:avLst/>
          </a:prstGeom>
          <a:ln w="38100">
            <a:solidFill>
              <a:schemeClr val="tx1"/>
            </a:solidFill>
          </a:ln>
        </p:spPr>
      </p:pic>
    </p:spTree>
    <p:extLst>
      <p:ext uri="{BB962C8B-B14F-4D97-AF65-F5344CB8AC3E}">
        <p14:creationId xmlns:p14="http://schemas.microsoft.com/office/powerpoint/2010/main" val="3724672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971800" y="381000"/>
            <a:ext cx="3200400" cy="369332"/>
          </a:xfrm>
          <a:prstGeom prst="rect">
            <a:avLst/>
          </a:prstGeom>
          <a:noFill/>
        </p:spPr>
        <p:txBody>
          <a:bodyPr wrap="square" rtlCol="0">
            <a:spAutoFit/>
          </a:bodyPr>
          <a:lstStyle/>
          <a:p>
            <a:endParaRPr lang="en-US" dirty="0"/>
          </a:p>
        </p:txBody>
      </p:sp>
      <p:sp>
        <p:nvSpPr>
          <p:cNvPr id="3" name="TextBox 2"/>
          <p:cNvSpPr txBox="1"/>
          <p:nvPr/>
        </p:nvSpPr>
        <p:spPr>
          <a:xfrm>
            <a:off x="3543300" y="242500"/>
            <a:ext cx="2057400" cy="646331"/>
          </a:xfrm>
          <a:prstGeom prst="rect">
            <a:avLst/>
          </a:prstGeom>
          <a:noFill/>
        </p:spPr>
        <p:txBody>
          <a:bodyPr wrap="square" rtlCol="0">
            <a:spAutoFit/>
          </a:bodyPr>
          <a:lstStyle/>
          <a:p>
            <a:r>
              <a:rPr lang="bn-BD" sz="3600" dirty="0" smtClean="0">
                <a:solidFill>
                  <a:srgbClr val="002060"/>
                </a:solidFill>
                <a:latin typeface="NikoshBAN"/>
              </a:rPr>
              <a:t>শিখনফল</a:t>
            </a:r>
            <a:endParaRPr lang="en-US" sz="3600" dirty="0">
              <a:solidFill>
                <a:srgbClr val="002060"/>
              </a:solidFill>
              <a:latin typeface="NikoshBAN"/>
            </a:endParaRPr>
          </a:p>
        </p:txBody>
      </p:sp>
      <p:sp>
        <p:nvSpPr>
          <p:cNvPr id="6" name="TextBox 5"/>
          <p:cNvSpPr txBox="1"/>
          <p:nvPr/>
        </p:nvSpPr>
        <p:spPr>
          <a:xfrm>
            <a:off x="304800" y="1981200"/>
            <a:ext cx="8534400" cy="2062103"/>
          </a:xfrm>
          <a:prstGeom prst="rect">
            <a:avLst/>
          </a:prstGeom>
          <a:noFill/>
        </p:spPr>
        <p:txBody>
          <a:bodyPr wrap="square" rtlCol="0">
            <a:spAutoFit/>
          </a:bodyPr>
          <a:lstStyle/>
          <a:p>
            <a:r>
              <a:rPr lang="bn-BD" sz="3200" b="1" dirty="0" smtClean="0">
                <a:solidFill>
                  <a:srgbClr val="002060"/>
                </a:solidFill>
                <a:latin typeface="NikoshBAN"/>
              </a:rPr>
              <a:t>এই পাঠ শেষে শিক্ষার্থীরা............</a:t>
            </a:r>
          </a:p>
          <a:p>
            <a:r>
              <a:rPr lang="bn-BD" sz="3200" b="1" dirty="0" smtClean="0">
                <a:solidFill>
                  <a:srgbClr val="002060"/>
                </a:solidFill>
                <a:latin typeface="NikoshBAN"/>
              </a:rPr>
              <a:t>লেখক পরিচিতি বলতে পারবে।</a:t>
            </a:r>
          </a:p>
          <a:p>
            <a:r>
              <a:rPr lang="bn-BD" sz="3200" b="1" dirty="0" smtClean="0">
                <a:solidFill>
                  <a:srgbClr val="002060"/>
                </a:solidFill>
                <a:latin typeface="NikoshBAN"/>
              </a:rPr>
              <a:t>নতুন শব্দের অর্থ বলতে পারবে।</a:t>
            </a:r>
          </a:p>
          <a:p>
            <a:r>
              <a:rPr lang="bn-BD" sz="3200" b="1" dirty="0" smtClean="0">
                <a:solidFill>
                  <a:srgbClr val="002060"/>
                </a:solidFill>
                <a:latin typeface="NikoshBAN"/>
              </a:rPr>
              <a:t>গল্পের মূলভাব ব্যক্ত করতে পারবে।</a:t>
            </a:r>
            <a:endParaRPr lang="en-US" sz="3200" b="1" dirty="0">
              <a:solidFill>
                <a:srgbClr val="002060"/>
              </a:solidFill>
              <a:latin typeface="NikoshBAN"/>
            </a:endParaRPr>
          </a:p>
        </p:txBody>
      </p:sp>
    </p:spTree>
    <p:extLst>
      <p:ext uri="{BB962C8B-B14F-4D97-AF65-F5344CB8AC3E}">
        <p14:creationId xmlns:p14="http://schemas.microsoft.com/office/powerpoint/2010/main" val="214686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55671"/>
            <a:ext cx="88392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16" y="104034"/>
            <a:ext cx="8839200" cy="6649929"/>
          </a:xfrm>
          <a:prstGeom prst="rect">
            <a:avLst/>
          </a:prstGeom>
        </p:spPr>
      </p:pic>
      <p:sp>
        <p:nvSpPr>
          <p:cNvPr id="3" name="TextBox 2"/>
          <p:cNvSpPr txBox="1"/>
          <p:nvPr/>
        </p:nvSpPr>
        <p:spPr>
          <a:xfrm>
            <a:off x="2093495" y="152400"/>
            <a:ext cx="5297905" cy="646331"/>
          </a:xfrm>
          <a:prstGeom prst="rect">
            <a:avLst/>
          </a:prstGeom>
          <a:noFill/>
        </p:spPr>
        <p:txBody>
          <a:bodyPr wrap="square" rtlCol="0">
            <a:spAutoFit/>
          </a:bodyPr>
          <a:lstStyle/>
          <a:p>
            <a:r>
              <a:rPr lang="bn-BD" sz="3600" dirty="0" smtClean="0">
                <a:latin typeface="NikoshBAN"/>
              </a:rPr>
              <a:t>ছবি দেখে বলার চেষ্টা করো</a:t>
            </a:r>
            <a:endParaRPr lang="en-US" sz="3600" dirty="0">
              <a:latin typeface="NikoshBAN"/>
            </a:endParaRPr>
          </a:p>
        </p:txBody>
      </p:sp>
    </p:spTree>
    <p:extLst>
      <p:ext uri="{BB962C8B-B14F-4D97-AF65-F5344CB8AC3E}">
        <p14:creationId xmlns:p14="http://schemas.microsoft.com/office/powerpoint/2010/main" val="341628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52400"/>
            <a:ext cx="88392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152400"/>
            <a:ext cx="8864600" cy="6553200"/>
          </a:xfrm>
          <a:prstGeom prst="rect">
            <a:avLst/>
          </a:prstGeom>
        </p:spPr>
      </p:pic>
      <p:sp>
        <p:nvSpPr>
          <p:cNvPr id="3" name="TextBox 2"/>
          <p:cNvSpPr txBox="1"/>
          <p:nvPr/>
        </p:nvSpPr>
        <p:spPr>
          <a:xfrm>
            <a:off x="2057400" y="204371"/>
            <a:ext cx="5181600" cy="646331"/>
          </a:xfrm>
          <a:prstGeom prst="rect">
            <a:avLst/>
          </a:prstGeom>
          <a:solidFill>
            <a:schemeClr val="bg1"/>
          </a:solidFill>
        </p:spPr>
        <p:txBody>
          <a:bodyPr wrap="square" rtlCol="0">
            <a:spAutoFit/>
          </a:bodyPr>
          <a:lstStyle/>
          <a:p>
            <a:r>
              <a:rPr lang="bn-BD" sz="3600" b="1" dirty="0" smtClean="0">
                <a:latin typeface="NikoshBAN"/>
              </a:rPr>
              <a:t>অমি ও আসক্রিম অ’লা</a:t>
            </a:r>
            <a:endParaRPr lang="en-US" sz="3600" b="1" dirty="0">
              <a:latin typeface="NikoshBAN"/>
            </a:endParaRPr>
          </a:p>
        </p:txBody>
      </p:sp>
    </p:spTree>
    <p:extLst>
      <p:ext uri="{BB962C8B-B14F-4D97-AF65-F5344CB8AC3E}">
        <p14:creationId xmlns:p14="http://schemas.microsoft.com/office/powerpoint/2010/main" val="22141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783" y="-152400"/>
            <a:ext cx="9144000" cy="7010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796" y="0"/>
            <a:ext cx="8861604" cy="70489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634" r="16430"/>
          <a:stretch/>
        </p:blipFill>
        <p:spPr>
          <a:xfrm>
            <a:off x="3657600" y="1841295"/>
            <a:ext cx="1953422" cy="2177954"/>
          </a:xfrm>
          <a:prstGeom prst="rect">
            <a:avLst/>
          </a:prstGeom>
        </p:spPr>
      </p:pic>
      <p:sp>
        <p:nvSpPr>
          <p:cNvPr id="10" name="TextBox 9"/>
          <p:cNvSpPr txBox="1"/>
          <p:nvPr/>
        </p:nvSpPr>
        <p:spPr>
          <a:xfrm>
            <a:off x="5791200" y="2057400"/>
            <a:ext cx="3124200" cy="1200329"/>
          </a:xfrm>
          <a:prstGeom prst="rect">
            <a:avLst/>
          </a:prstGeom>
          <a:noFill/>
          <a:ln w="38100">
            <a:solidFill>
              <a:schemeClr val="tx1"/>
            </a:solidFill>
          </a:ln>
        </p:spPr>
        <p:txBody>
          <a:bodyPr wrap="square" rtlCol="0">
            <a:spAutoFit/>
          </a:bodyPr>
          <a:lstStyle/>
          <a:p>
            <a:r>
              <a:rPr lang="en-US" b="1" dirty="0" smtClean="0">
                <a:latin typeface="NikoshBAN"/>
              </a:rPr>
              <a:t>জন্ম-</a:t>
            </a:r>
            <a:r>
              <a:rPr lang="en-US" b="1" dirty="0">
                <a:latin typeface="NikoshBAN"/>
              </a:rPr>
              <a:t>২২শে </a:t>
            </a:r>
            <a:r>
              <a:rPr lang="en-US" b="1" dirty="0" err="1">
                <a:latin typeface="NikoshBAN"/>
              </a:rPr>
              <a:t>ফেব্রুয়ারি</a:t>
            </a:r>
            <a:r>
              <a:rPr lang="en-US" b="1" dirty="0">
                <a:latin typeface="NikoshBAN"/>
              </a:rPr>
              <a:t>, ১৯৫৫ </a:t>
            </a:r>
            <a:r>
              <a:rPr lang="en-US" b="1" dirty="0" err="1">
                <a:latin typeface="NikoshBAN"/>
              </a:rPr>
              <a:t>সালে</a:t>
            </a:r>
            <a:r>
              <a:rPr lang="en-US" b="1" dirty="0">
                <a:latin typeface="NikoshBAN"/>
              </a:rPr>
              <a:t> </a:t>
            </a:r>
            <a:r>
              <a:rPr lang="en-US" b="1" dirty="0" err="1">
                <a:latin typeface="NikoshBAN"/>
              </a:rPr>
              <a:t>ফরিদুর</a:t>
            </a:r>
            <a:r>
              <a:rPr lang="en-US" b="1" dirty="0">
                <a:latin typeface="NikoshBAN"/>
              </a:rPr>
              <a:t> </a:t>
            </a:r>
            <a:r>
              <a:rPr lang="en-US" b="1" dirty="0" err="1">
                <a:latin typeface="NikoshBAN"/>
              </a:rPr>
              <a:t>রেজা</a:t>
            </a:r>
            <a:r>
              <a:rPr lang="en-US" b="1" dirty="0">
                <a:latin typeface="NikoshBAN"/>
              </a:rPr>
              <a:t> </a:t>
            </a:r>
            <a:r>
              <a:rPr lang="en-US" b="1" dirty="0" err="1">
                <a:latin typeface="NikoshBAN"/>
              </a:rPr>
              <a:t>সাগর</a:t>
            </a:r>
            <a:r>
              <a:rPr lang="en-US" b="1" dirty="0">
                <a:latin typeface="NikoshBAN"/>
              </a:rPr>
              <a:t> </a:t>
            </a:r>
            <a:r>
              <a:rPr lang="en-US" b="1" dirty="0" err="1">
                <a:latin typeface="NikoshBAN"/>
              </a:rPr>
              <a:t>ফরিদপুর</a:t>
            </a:r>
            <a:r>
              <a:rPr lang="en-US" b="1" dirty="0">
                <a:latin typeface="NikoshBAN"/>
              </a:rPr>
              <a:t> </a:t>
            </a:r>
            <a:r>
              <a:rPr lang="en-US" b="1" dirty="0" err="1">
                <a:latin typeface="NikoshBAN"/>
              </a:rPr>
              <a:t>জেলায</a:t>
            </a:r>
            <a:r>
              <a:rPr lang="en-US" b="1" dirty="0">
                <a:latin typeface="NikoshBAN"/>
              </a:rPr>
              <a:t>় </a:t>
            </a:r>
            <a:r>
              <a:rPr lang="en-US" b="1" dirty="0" err="1">
                <a:latin typeface="NikoshBAN"/>
              </a:rPr>
              <a:t>জন্মগ্রহণ</a:t>
            </a:r>
            <a:r>
              <a:rPr lang="en-US" b="1" dirty="0">
                <a:latin typeface="NikoshBAN"/>
              </a:rPr>
              <a:t> </a:t>
            </a:r>
            <a:r>
              <a:rPr lang="en-US" b="1" dirty="0" err="1" smtClean="0">
                <a:latin typeface="NikoshBAN"/>
              </a:rPr>
              <a:t>করে</a:t>
            </a:r>
            <a:r>
              <a:rPr lang="bn-BD" b="1" dirty="0" smtClean="0">
                <a:latin typeface="NikoshBAN"/>
              </a:rPr>
              <a:t>ন।</a:t>
            </a:r>
            <a:endParaRPr lang="en-US" b="1" dirty="0">
              <a:latin typeface="NikoshBAN"/>
            </a:endParaRPr>
          </a:p>
        </p:txBody>
      </p:sp>
      <p:sp>
        <p:nvSpPr>
          <p:cNvPr id="12" name="TextBox 11"/>
          <p:cNvSpPr txBox="1"/>
          <p:nvPr/>
        </p:nvSpPr>
        <p:spPr>
          <a:xfrm>
            <a:off x="3621741" y="4921624"/>
            <a:ext cx="3442447" cy="1938992"/>
          </a:xfrm>
          <a:prstGeom prst="rect">
            <a:avLst/>
          </a:prstGeom>
          <a:noFill/>
          <a:ln w="38100">
            <a:solidFill>
              <a:schemeClr val="tx1"/>
            </a:solidFill>
          </a:ln>
        </p:spPr>
        <p:txBody>
          <a:bodyPr wrap="square" rtlCol="0">
            <a:spAutoFit/>
          </a:bodyPr>
          <a:lstStyle/>
          <a:p>
            <a:r>
              <a:rPr lang="en-US" sz="2400" b="1" dirty="0" err="1">
                <a:latin typeface="NikoshBAN"/>
              </a:rPr>
              <a:t>শিশুসাহিত্যে</a:t>
            </a:r>
            <a:r>
              <a:rPr lang="en-US" sz="2400" b="1" dirty="0">
                <a:latin typeface="NikoshBAN"/>
              </a:rPr>
              <a:t> </a:t>
            </a:r>
            <a:r>
              <a:rPr lang="en-US" sz="2400" b="1" dirty="0" err="1">
                <a:latin typeface="NikoshBAN"/>
              </a:rPr>
              <a:t>বিশেষ</a:t>
            </a:r>
            <a:r>
              <a:rPr lang="en-US" sz="2400" b="1" dirty="0">
                <a:latin typeface="NikoshBAN"/>
              </a:rPr>
              <a:t> </a:t>
            </a:r>
            <a:r>
              <a:rPr lang="en-US" sz="2400" b="1" dirty="0" err="1">
                <a:latin typeface="NikoshBAN"/>
              </a:rPr>
              <a:t>অবদানের</a:t>
            </a:r>
            <a:r>
              <a:rPr lang="en-US" sz="2400" b="1" dirty="0">
                <a:latin typeface="NikoshBAN"/>
              </a:rPr>
              <a:t> </a:t>
            </a:r>
            <a:r>
              <a:rPr lang="en-US" sz="2400" b="1" dirty="0" err="1">
                <a:latin typeface="NikoshBAN"/>
              </a:rPr>
              <a:t>জন্য</a:t>
            </a:r>
            <a:r>
              <a:rPr lang="en-US" sz="2400" b="1" dirty="0">
                <a:latin typeface="NikoshBAN"/>
              </a:rPr>
              <a:t> </a:t>
            </a:r>
            <a:r>
              <a:rPr lang="en-US" sz="2400" b="1" dirty="0" err="1">
                <a:latin typeface="NikoshBAN"/>
              </a:rPr>
              <a:t>তিনি</a:t>
            </a:r>
            <a:r>
              <a:rPr lang="en-US" sz="2400" b="1" dirty="0">
                <a:latin typeface="NikoshBAN"/>
              </a:rPr>
              <a:t> ২০০৫ </a:t>
            </a:r>
            <a:r>
              <a:rPr lang="en-US" sz="2400" b="1" dirty="0" err="1">
                <a:latin typeface="NikoshBAN"/>
              </a:rPr>
              <a:t>সালে</a:t>
            </a:r>
            <a:r>
              <a:rPr lang="en-US" sz="2400" b="1" dirty="0">
                <a:latin typeface="NikoshBAN"/>
              </a:rPr>
              <a:t> </a:t>
            </a:r>
            <a:r>
              <a:rPr lang="en-US" sz="2400" b="1" dirty="0" err="1">
                <a:latin typeface="NikoshBAN"/>
              </a:rPr>
              <a:t>বাংলা</a:t>
            </a:r>
            <a:r>
              <a:rPr lang="en-US" sz="2400" b="1" dirty="0">
                <a:latin typeface="NikoshBAN"/>
              </a:rPr>
              <a:t> </a:t>
            </a:r>
            <a:r>
              <a:rPr lang="en-US" sz="2400" b="1" dirty="0" err="1">
                <a:latin typeface="NikoshBAN"/>
              </a:rPr>
              <a:t>একাডেমি</a:t>
            </a:r>
            <a:r>
              <a:rPr lang="en-US" sz="2400" b="1" dirty="0">
                <a:latin typeface="NikoshBAN"/>
              </a:rPr>
              <a:t> </a:t>
            </a:r>
            <a:r>
              <a:rPr lang="en-US" sz="2400" b="1" dirty="0" err="1">
                <a:latin typeface="NikoshBAN"/>
              </a:rPr>
              <a:t>পুরস্কারে</a:t>
            </a:r>
            <a:r>
              <a:rPr lang="en-US" sz="2400" b="1" dirty="0">
                <a:latin typeface="NikoshBAN"/>
              </a:rPr>
              <a:t> </a:t>
            </a:r>
            <a:r>
              <a:rPr lang="en-US" sz="2400" b="1" dirty="0" err="1">
                <a:latin typeface="NikoshBAN"/>
              </a:rPr>
              <a:t>ভূষিত</a:t>
            </a:r>
            <a:r>
              <a:rPr lang="en-US" sz="2400" b="1" dirty="0">
                <a:latin typeface="NikoshBAN"/>
              </a:rPr>
              <a:t> </a:t>
            </a:r>
            <a:r>
              <a:rPr lang="en-US" sz="2400" b="1" dirty="0" err="1">
                <a:latin typeface="NikoshBAN"/>
              </a:rPr>
              <a:t>হন</a:t>
            </a:r>
            <a:r>
              <a:rPr lang="en-US" sz="2400" b="1" dirty="0">
                <a:latin typeface="NikoshBAN"/>
              </a:rPr>
              <a:t>।</a:t>
            </a:r>
          </a:p>
        </p:txBody>
      </p:sp>
      <p:sp>
        <p:nvSpPr>
          <p:cNvPr id="14" name="TextBox 13"/>
          <p:cNvSpPr txBox="1"/>
          <p:nvPr/>
        </p:nvSpPr>
        <p:spPr>
          <a:xfrm>
            <a:off x="228600" y="1890601"/>
            <a:ext cx="3276600" cy="3139321"/>
          </a:xfrm>
          <a:prstGeom prst="rect">
            <a:avLst/>
          </a:prstGeom>
          <a:noFill/>
          <a:ln w="38100">
            <a:solidFill>
              <a:schemeClr val="tx1"/>
            </a:solidFill>
          </a:ln>
        </p:spPr>
        <p:txBody>
          <a:bodyPr wrap="square" rtlCol="0">
            <a:spAutoFit/>
          </a:bodyPr>
          <a:lstStyle/>
          <a:p>
            <a:r>
              <a:rPr lang="en-US" b="1" dirty="0" smtClean="0">
                <a:latin typeface="NikoshBAN"/>
              </a:rPr>
              <a:t>ছ</a:t>
            </a:r>
            <a:r>
              <a:rPr lang="bn-BD" b="1" dirty="0" smtClean="0">
                <a:latin typeface="NikoshBAN"/>
              </a:rPr>
              <a:t>ো</a:t>
            </a:r>
            <a:r>
              <a:rPr lang="en-US" b="1" dirty="0" err="1" smtClean="0">
                <a:latin typeface="NikoshBAN"/>
              </a:rPr>
              <a:t>টদের</a:t>
            </a:r>
            <a:r>
              <a:rPr lang="en-US" b="1" dirty="0" smtClean="0">
                <a:latin typeface="NikoshBAN"/>
              </a:rPr>
              <a:t> </a:t>
            </a:r>
            <a:r>
              <a:rPr lang="en-US" b="1" dirty="0" err="1" smtClean="0">
                <a:latin typeface="NikoshBAN"/>
              </a:rPr>
              <a:t>জন্য</a:t>
            </a:r>
            <a:r>
              <a:rPr lang="en-US" b="1" dirty="0" smtClean="0">
                <a:latin typeface="NikoshBAN"/>
              </a:rPr>
              <a:t> </a:t>
            </a:r>
            <a:r>
              <a:rPr lang="en-US" b="1" dirty="0" err="1" smtClean="0">
                <a:latin typeface="NikoshBAN"/>
              </a:rPr>
              <a:t>তিনি</a:t>
            </a:r>
            <a:r>
              <a:rPr lang="en-US" b="1" dirty="0" smtClean="0">
                <a:latin typeface="NikoshBAN"/>
              </a:rPr>
              <a:t> </a:t>
            </a:r>
            <a:r>
              <a:rPr lang="en-US" b="1" dirty="0" err="1" smtClean="0">
                <a:latin typeface="NikoshBAN"/>
              </a:rPr>
              <a:t>প্রায</a:t>
            </a:r>
            <a:r>
              <a:rPr lang="en-US" b="1" dirty="0" smtClean="0">
                <a:latin typeface="NikoshBAN"/>
              </a:rPr>
              <a:t>় </a:t>
            </a:r>
            <a:r>
              <a:rPr lang="en-US" b="1" dirty="0" err="1" smtClean="0">
                <a:latin typeface="NikoshBAN"/>
              </a:rPr>
              <a:t>পঁচিশটি</a:t>
            </a:r>
            <a:r>
              <a:rPr lang="en-US" b="1" dirty="0" smtClean="0">
                <a:latin typeface="NikoshBAN"/>
              </a:rPr>
              <a:t> </a:t>
            </a:r>
            <a:r>
              <a:rPr lang="en-US" b="1" dirty="0" err="1" smtClean="0">
                <a:latin typeface="NikoshBAN"/>
              </a:rPr>
              <a:t>গ্রন্থ</a:t>
            </a:r>
            <a:r>
              <a:rPr lang="en-US" b="1" dirty="0" smtClean="0">
                <a:latin typeface="NikoshBAN"/>
              </a:rPr>
              <a:t> </a:t>
            </a:r>
            <a:r>
              <a:rPr lang="en-US" b="1" dirty="0" err="1" smtClean="0">
                <a:latin typeface="NikoshBAN"/>
              </a:rPr>
              <a:t>রচনা</a:t>
            </a:r>
            <a:r>
              <a:rPr lang="en-US" b="1" dirty="0" smtClean="0">
                <a:latin typeface="NikoshBAN"/>
              </a:rPr>
              <a:t> </a:t>
            </a:r>
            <a:r>
              <a:rPr lang="en-US" b="1" dirty="0" err="1" smtClean="0">
                <a:latin typeface="NikoshBAN"/>
              </a:rPr>
              <a:t>করেছেন</a:t>
            </a:r>
            <a:r>
              <a:rPr lang="en-US" b="1" dirty="0">
                <a:latin typeface="NikoshBAN"/>
              </a:rPr>
              <a:t>। </a:t>
            </a:r>
            <a:r>
              <a:rPr lang="en-US" b="1" dirty="0" err="1">
                <a:latin typeface="NikoshBAN"/>
              </a:rPr>
              <a:t>টেলিভিশন</a:t>
            </a:r>
            <a:r>
              <a:rPr lang="en-US" b="1" dirty="0">
                <a:latin typeface="NikoshBAN"/>
              </a:rPr>
              <a:t> </a:t>
            </a:r>
            <a:r>
              <a:rPr lang="en-US" b="1" dirty="0" err="1">
                <a:latin typeface="NikoshBAN"/>
              </a:rPr>
              <a:t>নাটক</a:t>
            </a:r>
            <a:r>
              <a:rPr lang="en-US" b="1" dirty="0">
                <a:latin typeface="NikoshBAN"/>
              </a:rPr>
              <a:t> </a:t>
            </a:r>
            <a:r>
              <a:rPr lang="en-US" b="1" dirty="0" smtClean="0">
                <a:latin typeface="NikoshBAN"/>
              </a:rPr>
              <a:t>ও </a:t>
            </a:r>
            <a:r>
              <a:rPr lang="en-US" b="1" dirty="0" err="1">
                <a:latin typeface="NikoshBAN"/>
              </a:rPr>
              <a:t>চলচ্চিত্র</a:t>
            </a:r>
            <a:r>
              <a:rPr lang="en-US" b="1" dirty="0">
                <a:latin typeface="NikoshBAN"/>
              </a:rPr>
              <a:t> </a:t>
            </a:r>
            <a:r>
              <a:rPr lang="en-US" b="1" dirty="0" err="1">
                <a:latin typeface="NikoshBAN"/>
              </a:rPr>
              <a:t>নির্মাণেও</a:t>
            </a:r>
            <a:r>
              <a:rPr lang="en-US" b="1" dirty="0">
                <a:latin typeface="NikoshBAN"/>
              </a:rPr>
              <a:t> </a:t>
            </a:r>
            <a:r>
              <a:rPr lang="en-US" b="1" dirty="0" err="1">
                <a:latin typeface="NikoshBAN"/>
              </a:rPr>
              <a:t>তাঁর</a:t>
            </a:r>
            <a:r>
              <a:rPr lang="en-US" b="1" dirty="0">
                <a:latin typeface="NikoshBAN"/>
              </a:rPr>
              <a:t> </a:t>
            </a:r>
            <a:r>
              <a:rPr lang="en-US" b="1" dirty="0" err="1">
                <a:latin typeface="NikoshBAN"/>
              </a:rPr>
              <a:t>খ্যাতি</a:t>
            </a:r>
            <a:r>
              <a:rPr lang="en-US" b="1" dirty="0">
                <a:latin typeface="NikoshBAN"/>
              </a:rPr>
              <a:t> </a:t>
            </a:r>
            <a:r>
              <a:rPr lang="en-US" b="1" dirty="0" err="1">
                <a:latin typeface="NikoshBAN"/>
              </a:rPr>
              <a:t>রয়েছে</a:t>
            </a:r>
            <a:r>
              <a:rPr lang="en-US" b="1" dirty="0">
                <a:latin typeface="NikoshBAN"/>
              </a:rPr>
              <a:t>। </a:t>
            </a:r>
            <a:r>
              <a:rPr lang="en-US" b="1" dirty="0" err="1">
                <a:latin typeface="NikoshBAN"/>
              </a:rPr>
              <a:t>চলচ্চিত্র</a:t>
            </a:r>
            <a:r>
              <a:rPr lang="en-US" b="1" dirty="0">
                <a:latin typeface="NikoshBAN"/>
              </a:rPr>
              <a:t> </a:t>
            </a:r>
            <a:r>
              <a:rPr lang="en-US" b="1" dirty="0" err="1" smtClean="0">
                <a:latin typeface="NikoshBAN"/>
              </a:rPr>
              <a:t>প্রয</a:t>
            </a:r>
            <a:r>
              <a:rPr lang="bn-BD" b="1" dirty="0" smtClean="0">
                <a:latin typeface="NikoshBAN"/>
              </a:rPr>
              <a:t>ো</a:t>
            </a:r>
            <a:r>
              <a:rPr lang="en-US" b="1" dirty="0" err="1" smtClean="0">
                <a:latin typeface="NikoshBAN"/>
              </a:rPr>
              <a:t>জনার</a:t>
            </a:r>
            <a:r>
              <a:rPr lang="en-US" b="1" dirty="0" smtClean="0">
                <a:latin typeface="NikoshBAN"/>
              </a:rPr>
              <a:t> </a:t>
            </a:r>
            <a:r>
              <a:rPr lang="en-US" b="1" dirty="0" err="1">
                <a:latin typeface="NikoshBAN"/>
              </a:rPr>
              <a:t>জন্য</a:t>
            </a:r>
            <a:r>
              <a:rPr lang="en-US" b="1" dirty="0">
                <a:latin typeface="NikoshBAN"/>
              </a:rPr>
              <a:t> </a:t>
            </a:r>
            <a:r>
              <a:rPr lang="en-US" b="1" dirty="0" err="1">
                <a:latin typeface="NikoshBAN"/>
              </a:rPr>
              <a:t>পেয়েছেন</a:t>
            </a:r>
            <a:r>
              <a:rPr lang="en-US" b="1" dirty="0">
                <a:latin typeface="NikoshBAN"/>
              </a:rPr>
              <a:t> </a:t>
            </a:r>
            <a:r>
              <a:rPr lang="en-US" b="1" dirty="0" err="1">
                <a:latin typeface="NikoshBAN"/>
              </a:rPr>
              <a:t>জাতীয</a:t>
            </a:r>
            <a:r>
              <a:rPr lang="en-US" b="1" dirty="0">
                <a:latin typeface="NikoshBAN"/>
              </a:rPr>
              <a:t>় </a:t>
            </a:r>
            <a:r>
              <a:rPr lang="en-US" b="1" dirty="0" err="1">
                <a:latin typeface="NikoshBAN"/>
              </a:rPr>
              <a:t>চলচ্চিত্র</a:t>
            </a:r>
            <a:r>
              <a:rPr lang="en-US" b="1" dirty="0">
                <a:latin typeface="NikoshBAN"/>
              </a:rPr>
              <a:t> </a:t>
            </a:r>
            <a:r>
              <a:rPr lang="en-US" b="1" dirty="0" err="1">
                <a:latin typeface="NikoshBAN"/>
              </a:rPr>
              <a:t>পুরস্কার</a:t>
            </a:r>
            <a:r>
              <a:rPr lang="en-US" b="1" dirty="0">
                <a:latin typeface="NikoshBAN"/>
              </a:rPr>
              <a:t>। </a:t>
            </a:r>
            <a:r>
              <a:rPr lang="en-US" b="1" dirty="0" err="1">
                <a:latin typeface="NikoshBAN"/>
              </a:rPr>
              <a:t>বর্তমানে</a:t>
            </a:r>
            <a:r>
              <a:rPr lang="en-US" b="1" dirty="0">
                <a:latin typeface="NikoshBAN"/>
              </a:rPr>
              <a:t> </a:t>
            </a:r>
            <a:r>
              <a:rPr lang="en-US" b="1" dirty="0" err="1">
                <a:latin typeface="NikoshBAN"/>
              </a:rPr>
              <a:t>তিনি</a:t>
            </a:r>
            <a:r>
              <a:rPr lang="en-US" b="1" dirty="0">
                <a:latin typeface="NikoshBAN"/>
              </a:rPr>
              <a:t> </a:t>
            </a:r>
            <a:r>
              <a:rPr lang="en-US" b="1" dirty="0" err="1">
                <a:latin typeface="NikoshBAN"/>
              </a:rPr>
              <a:t>ইমপ্রেস</a:t>
            </a:r>
            <a:r>
              <a:rPr lang="en-US" b="1" dirty="0">
                <a:latin typeface="NikoshBAN"/>
              </a:rPr>
              <a:t> </a:t>
            </a:r>
            <a:r>
              <a:rPr lang="en-US" b="1" dirty="0" err="1">
                <a:latin typeface="NikoshBAN"/>
              </a:rPr>
              <a:t>টেলিফিল্ম</a:t>
            </a:r>
            <a:r>
              <a:rPr lang="en-US" b="1" dirty="0">
                <a:latin typeface="NikoshBAN"/>
              </a:rPr>
              <a:t> </a:t>
            </a:r>
            <a:r>
              <a:rPr lang="en-US" b="1" dirty="0" err="1">
                <a:latin typeface="NikoshBAN"/>
              </a:rPr>
              <a:t>লিমিটেড</a:t>
            </a:r>
            <a:r>
              <a:rPr lang="en-US" b="1" dirty="0">
                <a:latin typeface="NikoshBAN"/>
              </a:rPr>
              <a:t> </a:t>
            </a:r>
            <a:r>
              <a:rPr lang="en-US" b="1" dirty="0" err="1">
                <a:latin typeface="NikoshBAN"/>
              </a:rPr>
              <a:t>এবং</a:t>
            </a:r>
            <a:r>
              <a:rPr lang="en-US" b="1" dirty="0">
                <a:latin typeface="NikoshBAN"/>
              </a:rPr>
              <a:t> </a:t>
            </a:r>
            <a:r>
              <a:rPr lang="en-US" b="1" dirty="0" err="1">
                <a:latin typeface="NikoshBAN"/>
              </a:rPr>
              <a:t>চ্যানেল</a:t>
            </a:r>
            <a:r>
              <a:rPr lang="en-US" b="1" dirty="0">
                <a:latin typeface="NikoshBAN"/>
              </a:rPr>
              <a:t> </a:t>
            </a:r>
            <a:r>
              <a:rPr lang="en-US" b="1" dirty="0" err="1">
                <a:latin typeface="NikoshBAN"/>
              </a:rPr>
              <a:t>আই-এর</a:t>
            </a:r>
            <a:r>
              <a:rPr lang="en-US" b="1" dirty="0">
                <a:latin typeface="NikoshBAN"/>
              </a:rPr>
              <a:t> </a:t>
            </a:r>
            <a:r>
              <a:rPr lang="en-US" b="1" dirty="0" err="1">
                <a:latin typeface="NikoshBAN"/>
              </a:rPr>
              <a:t>ব্যবস্থাপনা</a:t>
            </a:r>
            <a:r>
              <a:rPr lang="en-US" b="1" dirty="0">
                <a:latin typeface="NikoshBAN"/>
              </a:rPr>
              <a:t> </a:t>
            </a:r>
            <a:r>
              <a:rPr lang="en-US" b="1" dirty="0" err="1" smtClean="0">
                <a:latin typeface="NikoshBAN"/>
              </a:rPr>
              <a:t>পরিচালক</a:t>
            </a:r>
            <a:r>
              <a:rPr lang="en-US" b="1" dirty="0">
                <a:latin typeface="NikoshBAN"/>
              </a:rPr>
              <a:t>।</a:t>
            </a:r>
          </a:p>
          <a:p>
            <a:endParaRPr lang="en-US" b="1" dirty="0">
              <a:latin typeface="NikoshBAN"/>
            </a:endParaRPr>
          </a:p>
        </p:txBody>
      </p:sp>
      <p:sp>
        <p:nvSpPr>
          <p:cNvPr id="16" name="TextBox 15"/>
          <p:cNvSpPr txBox="1"/>
          <p:nvPr/>
        </p:nvSpPr>
        <p:spPr>
          <a:xfrm>
            <a:off x="3657600" y="4191000"/>
            <a:ext cx="2362200" cy="369332"/>
          </a:xfrm>
          <a:prstGeom prst="rect">
            <a:avLst/>
          </a:prstGeom>
          <a:noFill/>
          <a:ln w="38100">
            <a:solidFill>
              <a:schemeClr val="tx1"/>
            </a:solidFill>
          </a:ln>
        </p:spPr>
        <p:txBody>
          <a:bodyPr wrap="square" rtlCol="0">
            <a:spAutoFit/>
          </a:bodyPr>
          <a:lstStyle/>
          <a:p>
            <a:r>
              <a:rPr lang="en-US" b="1" dirty="0" err="1">
                <a:latin typeface="NikoshBAN"/>
              </a:rPr>
              <a:t>ফরিদুর</a:t>
            </a:r>
            <a:r>
              <a:rPr lang="en-US" b="1" dirty="0">
                <a:latin typeface="NikoshBAN"/>
              </a:rPr>
              <a:t> </a:t>
            </a:r>
            <a:r>
              <a:rPr lang="en-US" b="1" dirty="0" err="1">
                <a:latin typeface="NikoshBAN"/>
              </a:rPr>
              <a:t>রেজা</a:t>
            </a:r>
            <a:r>
              <a:rPr lang="en-US" b="1" dirty="0">
                <a:latin typeface="NikoshBAN"/>
              </a:rPr>
              <a:t> </a:t>
            </a:r>
            <a:r>
              <a:rPr lang="en-US" b="1" dirty="0" err="1">
                <a:latin typeface="NikoshBAN"/>
              </a:rPr>
              <a:t>সাগর</a:t>
            </a:r>
            <a:r>
              <a:rPr lang="en-US" b="1" dirty="0">
                <a:latin typeface="NikoshBAN"/>
              </a:rPr>
              <a:t> </a:t>
            </a:r>
            <a:endParaRPr lang="en-US" dirty="0"/>
          </a:p>
        </p:txBody>
      </p:sp>
      <p:sp>
        <p:nvSpPr>
          <p:cNvPr id="17" name="TextBox 16"/>
          <p:cNvSpPr txBox="1"/>
          <p:nvPr/>
        </p:nvSpPr>
        <p:spPr>
          <a:xfrm>
            <a:off x="3581400" y="1071265"/>
            <a:ext cx="2105822" cy="461665"/>
          </a:xfrm>
          <a:prstGeom prst="rect">
            <a:avLst/>
          </a:prstGeom>
          <a:noFill/>
          <a:ln w="38100">
            <a:solidFill>
              <a:schemeClr val="tx1"/>
            </a:solidFill>
          </a:ln>
        </p:spPr>
        <p:txBody>
          <a:bodyPr wrap="square" rtlCol="0">
            <a:spAutoFit/>
          </a:bodyPr>
          <a:lstStyle/>
          <a:p>
            <a:r>
              <a:rPr lang="bn-BD" sz="2400" b="1" dirty="0" smtClean="0">
                <a:latin typeface="NikoshBAN"/>
              </a:rPr>
              <a:t>কবি পরিচিতি</a:t>
            </a:r>
            <a:endParaRPr lang="en-US" sz="2400" b="1" dirty="0">
              <a:latin typeface="NikoshBAN"/>
            </a:endParaRPr>
          </a:p>
        </p:txBody>
      </p:sp>
    </p:spTree>
    <p:extLst>
      <p:ext uri="{BB962C8B-B14F-4D97-AF65-F5344CB8AC3E}">
        <p14:creationId xmlns:p14="http://schemas.microsoft.com/office/powerpoint/2010/main" val="37722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p:cTn id="21"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76" y="-17929"/>
            <a:ext cx="9251576"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3617" y="228600"/>
            <a:ext cx="8969190" cy="6477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733800" y="304799"/>
            <a:ext cx="1295400" cy="584775"/>
          </a:xfrm>
          <a:prstGeom prst="rect">
            <a:avLst/>
          </a:prstGeom>
          <a:noFill/>
        </p:spPr>
        <p:txBody>
          <a:bodyPr wrap="square" rtlCol="0">
            <a:spAutoFit/>
          </a:bodyPr>
          <a:lstStyle/>
          <a:p>
            <a:r>
              <a:rPr lang="en-US" sz="3200" dirty="0" err="1" smtClean="0">
                <a:latin typeface="NikoshBAN"/>
              </a:rPr>
              <a:t>শব্দার্থ</a:t>
            </a:r>
            <a:r>
              <a:rPr lang="en-US" sz="3200" dirty="0" smtClean="0">
                <a:latin typeface="NikoshBAN"/>
              </a:rPr>
              <a:t> </a:t>
            </a:r>
            <a:endParaRPr lang="en-US" sz="3200" dirty="0">
              <a:latin typeface="NikoshBAN"/>
            </a:endParaRPr>
          </a:p>
        </p:txBody>
      </p:sp>
      <p:sp>
        <p:nvSpPr>
          <p:cNvPr id="3" name="TextBox 2"/>
          <p:cNvSpPr txBox="1"/>
          <p:nvPr/>
        </p:nvSpPr>
        <p:spPr>
          <a:xfrm>
            <a:off x="304800" y="1295400"/>
            <a:ext cx="152400" cy="369332"/>
          </a:xfrm>
          <a:prstGeom prst="rect">
            <a:avLst/>
          </a:prstGeom>
          <a:noFill/>
        </p:spPr>
        <p:txBody>
          <a:bodyPr wrap="square" rtlCol="0">
            <a:spAutoFit/>
          </a:bodyPr>
          <a:lstStyle/>
          <a:p>
            <a:endParaRPr lang="en-US" dirty="0"/>
          </a:p>
        </p:txBody>
      </p:sp>
      <p:sp>
        <p:nvSpPr>
          <p:cNvPr id="6" name="TextBox 5"/>
          <p:cNvSpPr txBox="1"/>
          <p:nvPr/>
        </p:nvSpPr>
        <p:spPr>
          <a:xfrm>
            <a:off x="228600" y="1066800"/>
            <a:ext cx="2057400" cy="369332"/>
          </a:xfrm>
          <a:prstGeom prst="rect">
            <a:avLst/>
          </a:prstGeom>
          <a:noFill/>
        </p:spPr>
        <p:txBody>
          <a:bodyPr wrap="square" rtlCol="0">
            <a:spAutoFit/>
          </a:bodyPr>
          <a:lstStyle/>
          <a:p>
            <a:r>
              <a:rPr lang="en-US" dirty="0" err="1" smtClean="0"/>
              <a:t>ময়রা</a:t>
            </a:r>
            <a:r>
              <a:rPr lang="en-US" dirty="0" smtClean="0"/>
              <a:t> </a:t>
            </a:r>
            <a:endParaRPr lang="en-US" dirty="0"/>
          </a:p>
        </p:txBody>
      </p:sp>
      <p:sp>
        <p:nvSpPr>
          <p:cNvPr id="9" name="TextBox 8"/>
          <p:cNvSpPr txBox="1"/>
          <p:nvPr/>
        </p:nvSpPr>
        <p:spPr>
          <a:xfrm>
            <a:off x="5257800" y="1066800"/>
            <a:ext cx="2743200" cy="369332"/>
          </a:xfrm>
          <a:prstGeom prst="rect">
            <a:avLst/>
          </a:prstGeom>
          <a:noFill/>
        </p:spPr>
        <p:txBody>
          <a:bodyPr wrap="square" rtlCol="0">
            <a:spAutoFit/>
          </a:bodyPr>
          <a:lstStyle/>
          <a:p>
            <a:r>
              <a:rPr lang="en-US" dirty="0" err="1" smtClean="0"/>
              <a:t>যে</a:t>
            </a:r>
            <a:r>
              <a:rPr lang="en-US" dirty="0" smtClean="0"/>
              <a:t> </a:t>
            </a:r>
            <a:r>
              <a:rPr lang="en-US" dirty="0" err="1" smtClean="0"/>
              <a:t>মিষ্টি</a:t>
            </a:r>
            <a:r>
              <a:rPr lang="en-US" dirty="0" smtClean="0"/>
              <a:t> ত</a:t>
            </a:r>
            <a:r>
              <a:rPr lang="bn-BD" dirty="0" smtClean="0"/>
              <a:t>ৈরী করে</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971800" y="889574"/>
            <a:ext cx="1627326" cy="931775"/>
          </a:xfrm>
          <a:prstGeom prst="rect">
            <a:avLst/>
          </a:prstGeom>
          <a:solidFill>
            <a:schemeClr val="tx1"/>
          </a:solidFill>
          <a:ln w="38100">
            <a:solidFill>
              <a:schemeClr val="tx1"/>
            </a:solidFill>
          </a:ln>
        </p:spPr>
      </p:pic>
      <p:sp>
        <p:nvSpPr>
          <p:cNvPr id="11" name="TextBox 10"/>
          <p:cNvSpPr txBox="1"/>
          <p:nvPr/>
        </p:nvSpPr>
        <p:spPr>
          <a:xfrm>
            <a:off x="228600" y="2438400"/>
            <a:ext cx="1752600" cy="369332"/>
          </a:xfrm>
          <a:prstGeom prst="rect">
            <a:avLst/>
          </a:prstGeom>
          <a:noFill/>
        </p:spPr>
        <p:txBody>
          <a:bodyPr wrap="square" rtlCol="0">
            <a:spAutoFit/>
          </a:bodyPr>
          <a:lstStyle/>
          <a:p>
            <a:r>
              <a:rPr lang="bn-BD" dirty="0" smtClean="0"/>
              <a:t>টানাপাখা </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20021" y="1966566"/>
            <a:ext cx="1627558" cy="1199754"/>
          </a:xfrm>
          <a:prstGeom prst="rect">
            <a:avLst/>
          </a:prstGeom>
          <a:ln w="38100">
            <a:solidFill>
              <a:schemeClr val="tx1"/>
            </a:solidFill>
          </a:ln>
        </p:spPr>
      </p:pic>
      <p:sp>
        <p:nvSpPr>
          <p:cNvPr id="14" name="TextBox 13"/>
          <p:cNvSpPr txBox="1"/>
          <p:nvPr/>
        </p:nvSpPr>
        <p:spPr>
          <a:xfrm>
            <a:off x="5257800" y="2286000"/>
            <a:ext cx="2514600" cy="646331"/>
          </a:xfrm>
          <a:prstGeom prst="rect">
            <a:avLst/>
          </a:prstGeom>
          <a:noFill/>
        </p:spPr>
        <p:txBody>
          <a:bodyPr wrap="square" rtlCol="0">
            <a:spAutoFit/>
          </a:bodyPr>
          <a:lstStyle/>
          <a:p>
            <a:r>
              <a:rPr lang="bn-BD" dirty="0" smtClean="0"/>
              <a:t>হাত দিয়ে রশির সাহায্যে যে পাখা টানা হয়।</a:t>
            </a:r>
            <a:endParaRPr lang="en-US" dirty="0"/>
          </a:p>
        </p:txBody>
      </p:sp>
      <p:sp>
        <p:nvSpPr>
          <p:cNvPr id="15" name="TextBox 14"/>
          <p:cNvSpPr txBox="1"/>
          <p:nvPr/>
        </p:nvSpPr>
        <p:spPr>
          <a:xfrm>
            <a:off x="381000" y="3657600"/>
            <a:ext cx="1524000" cy="369332"/>
          </a:xfrm>
          <a:prstGeom prst="rect">
            <a:avLst/>
          </a:prstGeom>
          <a:noFill/>
        </p:spPr>
        <p:txBody>
          <a:bodyPr wrap="square" rtlCol="0">
            <a:spAutoFit/>
          </a:bodyPr>
          <a:lstStyle/>
          <a:p>
            <a:r>
              <a:rPr lang="bn-BD" dirty="0" smtClean="0"/>
              <a:t>তৈলচিত্র</a:t>
            </a:r>
            <a:endParaRPr lang="en-US" dirty="0"/>
          </a:p>
        </p:txBody>
      </p:sp>
      <p:sp>
        <p:nvSpPr>
          <p:cNvPr id="16" name="TextBox 15"/>
          <p:cNvSpPr txBox="1"/>
          <p:nvPr/>
        </p:nvSpPr>
        <p:spPr>
          <a:xfrm>
            <a:off x="5334000" y="3505200"/>
            <a:ext cx="2438400" cy="369332"/>
          </a:xfrm>
          <a:prstGeom prst="rect">
            <a:avLst/>
          </a:prstGeom>
          <a:noFill/>
        </p:spPr>
        <p:txBody>
          <a:bodyPr wrap="square" rtlCol="0">
            <a:spAutoFit/>
          </a:bodyPr>
          <a:lstStyle/>
          <a:p>
            <a:r>
              <a:rPr lang="bn-BD" dirty="0" smtClean="0"/>
              <a:t>তেলরঙে অঙ্কিত ছবি</a:t>
            </a:r>
            <a:endParaRPr lang="en-US" dirty="0"/>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29356" t="19814" r="29999" b="13618"/>
          <a:stretch/>
        </p:blipFill>
        <p:spPr>
          <a:xfrm>
            <a:off x="2920021" y="3261801"/>
            <a:ext cx="1627557" cy="1160929"/>
          </a:xfrm>
          <a:prstGeom prst="rect">
            <a:avLst/>
          </a:prstGeom>
          <a:ln w="38100">
            <a:solidFill>
              <a:schemeClr val="tx1"/>
            </a:solidFill>
          </a:ln>
        </p:spPr>
      </p:pic>
      <p:sp>
        <p:nvSpPr>
          <p:cNvPr id="19" name="TextBox 18"/>
          <p:cNvSpPr txBox="1"/>
          <p:nvPr/>
        </p:nvSpPr>
        <p:spPr>
          <a:xfrm>
            <a:off x="228600" y="5257800"/>
            <a:ext cx="1752600" cy="369332"/>
          </a:xfrm>
          <a:prstGeom prst="rect">
            <a:avLst/>
          </a:prstGeom>
          <a:noFill/>
        </p:spPr>
        <p:txBody>
          <a:bodyPr wrap="square" rtlCol="0">
            <a:spAutoFit/>
          </a:bodyPr>
          <a:lstStyle/>
          <a:p>
            <a:r>
              <a:rPr lang="bn-BD" dirty="0" smtClean="0"/>
              <a:t>কেয়ারটেকার</a:t>
            </a:r>
            <a:endParaRPr lang="en-US" dirty="0"/>
          </a:p>
        </p:txBody>
      </p:sp>
      <p:sp>
        <p:nvSpPr>
          <p:cNvPr id="21" name="TextBox 20"/>
          <p:cNvSpPr txBox="1"/>
          <p:nvPr/>
        </p:nvSpPr>
        <p:spPr>
          <a:xfrm>
            <a:off x="4876800" y="5257800"/>
            <a:ext cx="2895600" cy="369332"/>
          </a:xfrm>
          <a:prstGeom prst="rect">
            <a:avLst/>
          </a:prstGeom>
          <a:noFill/>
        </p:spPr>
        <p:txBody>
          <a:bodyPr wrap="square" rtlCol="0">
            <a:spAutoFit/>
          </a:bodyPr>
          <a:lstStyle/>
          <a:p>
            <a:r>
              <a:rPr lang="bn-BD" dirty="0" smtClean="0"/>
              <a:t>তত্ত্বাবধায়ক</a:t>
            </a:r>
            <a:endParaRPr lang="en-US" dirty="0"/>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9666" y="4695872"/>
            <a:ext cx="1589406" cy="1019128"/>
          </a:xfrm>
          <a:prstGeom prst="rect">
            <a:avLst/>
          </a:prstGeom>
          <a:ln w="38100">
            <a:solidFill>
              <a:schemeClr val="tx1"/>
            </a:solidFill>
          </a:ln>
        </p:spPr>
      </p:pic>
    </p:spTree>
    <p:extLst>
      <p:ext uri="{BB962C8B-B14F-4D97-AF65-F5344CB8AC3E}">
        <p14:creationId xmlns:p14="http://schemas.microsoft.com/office/powerpoint/2010/main" val="111286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 y="-220980"/>
            <a:ext cx="9144000" cy="6934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9540" y="152400"/>
            <a:ext cx="8839200" cy="6438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8000" y="152400"/>
            <a:ext cx="2667000" cy="461665"/>
          </a:xfrm>
          <a:prstGeom prst="rect">
            <a:avLst/>
          </a:prstGeom>
          <a:noFill/>
        </p:spPr>
        <p:txBody>
          <a:bodyPr wrap="square" rtlCol="0">
            <a:spAutoFit/>
          </a:bodyPr>
          <a:lstStyle/>
          <a:p>
            <a:r>
              <a:rPr lang="en-US" sz="2400" b="1" dirty="0" err="1" smtClean="0">
                <a:latin typeface="NikoshBAN"/>
              </a:rPr>
              <a:t>একক</a:t>
            </a:r>
            <a:r>
              <a:rPr lang="en-US" sz="2400" b="1" dirty="0" smtClean="0">
                <a:latin typeface="NikoshBAN"/>
              </a:rPr>
              <a:t> </a:t>
            </a:r>
            <a:r>
              <a:rPr lang="en-US" sz="2400" b="1" dirty="0" err="1" smtClean="0">
                <a:latin typeface="NikoshBAN"/>
              </a:rPr>
              <a:t>কাজ</a:t>
            </a:r>
            <a:endParaRPr lang="en-US" sz="2400" b="1" dirty="0">
              <a:latin typeface="NikoshBAN"/>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1519" b="11612"/>
          <a:stretch/>
        </p:blipFill>
        <p:spPr>
          <a:xfrm>
            <a:off x="2438400" y="838200"/>
            <a:ext cx="3124200" cy="2837641"/>
          </a:xfrm>
          <a:prstGeom prst="rect">
            <a:avLst/>
          </a:prstGeom>
          <a:ln w="38100">
            <a:solidFill>
              <a:schemeClr val="tx1"/>
            </a:solidFill>
          </a:ln>
        </p:spPr>
      </p:pic>
      <p:sp>
        <p:nvSpPr>
          <p:cNvPr id="8" name="TextBox 7"/>
          <p:cNvSpPr txBox="1"/>
          <p:nvPr/>
        </p:nvSpPr>
        <p:spPr>
          <a:xfrm>
            <a:off x="6477000" y="304800"/>
            <a:ext cx="2209800" cy="369332"/>
          </a:xfrm>
          <a:prstGeom prst="rect">
            <a:avLst/>
          </a:prstGeom>
          <a:noFill/>
        </p:spPr>
        <p:txBody>
          <a:bodyPr wrap="square" rtlCol="0">
            <a:spAutoFit/>
          </a:bodyPr>
          <a:lstStyle/>
          <a:p>
            <a:r>
              <a:rPr lang="bn-BD" b="1" dirty="0" smtClean="0">
                <a:latin typeface="NikoshBAN"/>
              </a:rPr>
              <a:t>সময় – ২ মিনিট</a:t>
            </a:r>
            <a:endParaRPr lang="en-US" b="1" dirty="0">
              <a:latin typeface="NikoshBAN"/>
            </a:endParaRPr>
          </a:p>
        </p:txBody>
      </p:sp>
      <p:sp>
        <p:nvSpPr>
          <p:cNvPr id="10" name="TextBox 9"/>
          <p:cNvSpPr txBox="1"/>
          <p:nvPr/>
        </p:nvSpPr>
        <p:spPr>
          <a:xfrm>
            <a:off x="381000" y="4876800"/>
            <a:ext cx="8382000" cy="954107"/>
          </a:xfrm>
          <a:prstGeom prst="rect">
            <a:avLst/>
          </a:prstGeom>
          <a:noFill/>
        </p:spPr>
        <p:txBody>
          <a:bodyPr wrap="square" rtlCol="0">
            <a:spAutoFit/>
          </a:bodyPr>
          <a:lstStyle/>
          <a:p>
            <a:r>
              <a:rPr lang="bn-BD" sz="2800" b="1" dirty="0" smtClean="0">
                <a:latin typeface="NikoshBAN"/>
              </a:rPr>
              <a:t>লেখক </a:t>
            </a:r>
            <a:r>
              <a:rPr lang="en-US" sz="2800" b="1" dirty="0" err="1" smtClean="0">
                <a:latin typeface="NikoshBAN"/>
              </a:rPr>
              <a:t>ফরিদুর</a:t>
            </a:r>
            <a:r>
              <a:rPr lang="en-US" sz="2800" b="1" dirty="0" smtClean="0">
                <a:latin typeface="NikoshBAN"/>
              </a:rPr>
              <a:t> </a:t>
            </a:r>
            <a:r>
              <a:rPr lang="en-US" sz="2800" b="1" dirty="0" err="1">
                <a:latin typeface="NikoshBAN"/>
              </a:rPr>
              <a:t>রেজা</a:t>
            </a:r>
            <a:r>
              <a:rPr lang="en-US" sz="2800" b="1" dirty="0">
                <a:latin typeface="NikoshBAN"/>
              </a:rPr>
              <a:t> </a:t>
            </a:r>
            <a:r>
              <a:rPr lang="en-US" sz="2800" b="1" dirty="0" err="1" smtClean="0">
                <a:latin typeface="NikoshBAN"/>
              </a:rPr>
              <a:t>সাগর</a:t>
            </a:r>
            <a:r>
              <a:rPr lang="bn-BD" sz="2800" b="1" dirty="0" smtClean="0">
                <a:latin typeface="NikoshBAN"/>
              </a:rPr>
              <a:t> এর সংক্ষিপ্ত পরিচিতি লিখ।</a:t>
            </a:r>
            <a:endParaRPr lang="en-US" sz="2800" dirty="0"/>
          </a:p>
        </p:txBody>
      </p:sp>
    </p:spTree>
    <p:extLst>
      <p:ext uri="{BB962C8B-B14F-4D97-AF65-F5344CB8AC3E}">
        <p14:creationId xmlns:p14="http://schemas.microsoft.com/office/powerpoint/2010/main" val="675727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198120"/>
            <a:ext cx="88392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8783" y="2919948"/>
            <a:ext cx="8792817" cy="3785652"/>
          </a:xfrm>
          <a:prstGeom prst="rect">
            <a:avLst/>
          </a:prstGeom>
          <a:noFill/>
        </p:spPr>
        <p:txBody>
          <a:bodyPr wrap="square" rtlCol="0">
            <a:spAutoFit/>
          </a:bodyPr>
          <a:lstStyle/>
          <a:p>
            <a:r>
              <a:rPr lang="en-US" dirty="0"/>
              <a:t> </a:t>
            </a:r>
            <a:r>
              <a:rPr lang="bn-BD" sz="2000" dirty="0">
                <a:latin typeface="NikoshBAN"/>
              </a:rPr>
              <a:t>সত্যি সত্যি কেউ আসে নি। বিশ্বাস করেন আবুদল চাচা</a:t>
            </a:r>
            <a:r>
              <a:rPr lang="en-US" sz="2000" dirty="0">
                <a:latin typeface="NikoshBAN"/>
              </a:rPr>
              <a:t>, </a:t>
            </a:r>
            <a:r>
              <a:rPr lang="bn-BD" sz="2000" dirty="0">
                <a:latin typeface="NikoshBAN"/>
              </a:rPr>
              <a:t>আমি অনেকক্ষণ ধরে </a:t>
            </a:r>
            <a:r>
              <a:rPr lang="bn-BD" sz="2000" dirty="0" smtClean="0">
                <a:latin typeface="NikoshBAN"/>
              </a:rPr>
              <a:t>লোকটার </a:t>
            </a:r>
            <a:r>
              <a:rPr lang="bn-BD" sz="2000" dirty="0">
                <a:latin typeface="NikoshBAN"/>
              </a:rPr>
              <a:t>সাথে কথা বলেছি। এমনকি তার জন্যে পানিও আনতে গেছি</a:t>
            </a:r>
            <a:r>
              <a:rPr lang="bn-BD" sz="2000" dirty="0" smtClean="0">
                <a:latin typeface="NikoshBAN"/>
              </a:rPr>
              <a:t>। </a:t>
            </a:r>
            <a:r>
              <a:rPr lang="bn-BD" sz="2000" dirty="0">
                <a:latin typeface="NikoshBAN"/>
              </a:rPr>
              <a:t>বলতে বলতে আমি আবদুল চাচাকে নিয়ে ঘরে প্রবেশ করে। </a:t>
            </a:r>
            <a:r>
              <a:rPr lang="bn-BD" sz="2000" dirty="0" smtClean="0">
                <a:latin typeface="NikoshBAN"/>
              </a:rPr>
              <a:t>লোকটিকে </a:t>
            </a:r>
            <a:r>
              <a:rPr lang="bn-BD" sz="2000" dirty="0">
                <a:latin typeface="NikoshBAN"/>
              </a:rPr>
              <a:t>তুমি পানি দিয়েছিলে</a:t>
            </a:r>
            <a:r>
              <a:rPr lang="en-US" sz="2000" dirty="0">
                <a:latin typeface="NikoshBAN"/>
              </a:rPr>
              <a:t>? </a:t>
            </a:r>
            <a:r>
              <a:rPr lang="bn-BD" sz="2000" dirty="0">
                <a:latin typeface="NikoshBAN"/>
              </a:rPr>
              <a:t>কেমন করে দেব</a:t>
            </a:r>
            <a:r>
              <a:rPr lang="en-US" sz="2000" dirty="0">
                <a:latin typeface="NikoshBAN"/>
              </a:rPr>
              <a:t>? </a:t>
            </a:r>
            <a:r>
              <a:rPr lang="bn-BD" sz="2000" dirty="0">
                <a:latin typeface="NikoshBAN"/>
              </a:rPr>
              <a:t>তুমি জগে পানি রেখে যাও নি</a:t>
            </a:r>
            <a:r>
              <a:rPr lang="en-US" sz="2000" dirty="0">
                <a:latin typeface="NikoshBAN"/>
              </a:rPr>
              <a:t>? </a:t>
            </a:r>
            <a:r>
              <a:rPr lang="bn-BD" sz="2000" dirty="0">
                <a:latin typeface="NikoshBAN"/>
              </a:rPr>
              <a:t>আমি নিজের হাতে পানি রেখে গেছি। </a:t>
            </a:r>
            <a:r>
              <a:rPr lang="bn-BD" sz="2000" dirty="0" smtClean="0">
                <a:latin typeface="NikoshBAN"/>
              </a:rPr>
              <a:t>এইতো </a:t>
            </a:r>
            <a:r>
              <a:rPr lang="bn-BD" sz="2000" dirty="0">
                <a:latin typeface="NikoshBAN"/>
              </a:rPr>
              <a:t>জগ-ভরা পানি। আবদুল চাচা সামনে গিয়ে জগটা দেখায়। অমি অবাক হয়ে </a:t>
            </a:r>
            <a:r>
              <a:rPr lang="bn-BD" sz="2000" dirty="0" smtClean="0">
                <a:latin typeface="NikoshBAN"/>
              </a:rPr>
              <a:t>দেখি</a:t>
            </a:r>
            <a:r>
              <a:rPr lang="en-US" sz="2000" dirty="0" smtClean="0">
                <a:latin typeface="NikoshBAN"/>
              </a:rPr>
              <a:t>, </a:t>
            </a:r>
            <a:r>
              <a:rPr lang="bn-BD" sz="2000" dirty="0" smtClean="0">
                <a:latin typeface="NikoshBAN"/>
              </a:rPr>
              <a:t>তাইতো! </a:t>
            </a:r>
            <a:r>
              <a:rPr lang="bn-BD" sz="2000" dirty="0">
                <a:latin typeface="NikoshBAN"/>
              </a:rPr>
              <a:t>জগ-ভরা পানি। একটু আগে অমি তাহলে কী দেখেছে</a:t>
            </a:r>
            <a:r>
              <a:rPr lang="en-US" sz="2000" dirty="0">
                <a:latin typeface="NikoshBAN"/>
              </a:rPr>
              <a:t>? </a:t>
            </a:r>
            <a:r>
              <a:rPr lang="bn-BD" sz="2000" dirty="0">
                <a:latin typeface="NikoshBAN"/>
              </a:rPr>
              <a:t>আমি কলেও পানি পাই নি। কেন</a:t>
            </a:r>
            <a:r>
              <a:rPr lang="en-US" sz="2000" dirty="0">
                <a:latin typeface="NikoshBAN"/>
              </a:rPr>
              <a:t>? </a:t>
            </a:r>
            <a:r>
              <a:rPr lang="bn-BD" sz="2000" dirty="0">
                <a:latin typeface="NikoshBAN"/>
              </a:rPr>
              <a:t>কলের প্যাচ খুলছিল না</a:t>
            </a:r>
            <a:r>
              <a:rPr lang="bn-BD" sz="2000" dirty="0" smtClean="0">
                <a:latin typeface="NikoshBAN"/>
              </a:rPr>
              <a:t>। </a:t>
            </a:r>
            <a:r>
              <a:rPr lang="bn-BD" sz="2000" dirty="0">
                <a:latin typeface="NikoshBAN"/>
              </a:rPr>
              <a:t>এই বাড়ির </a:t>
            </a:r>
            <a:r>
              <a:rPr lang="bn-BD" sz="2000" dirty="0" smtClean="0">
                <a:latin typeface="NikoshBAN"/>
              </a:rPr>
              <a:t>সবগুলো </a:t>
            </a:r>
            <a:r>
              <a:rPr lang="bn-BD" sz="2000" dirty="0">
                <a:latin typeface="NikoshBAN"/>
              </a:rPr>
              <a:t>কলের প্যাচ উল্টোদিকে। সেটা আপনি বুঝতে পারেন নি</a:t>
            </a:r>
            <a:r>
              <a:rPr lang="bn-BD" sz="2000" dirty="0" smtClean="0">
                <a:latin typeface="NikoshBAN"/>
              </a:rPr>
              <a:t>। </a:t>
            </a:r>
            <a:r>
              <a:rPr lang="bn-BD" sz="2000" dirty="0">
                <a:latin typeface="NikoshBAN"/>
              </a:rPr>
              <a:t>উল্টোদিকে কেন</a:t>
            </a:r>
            <a:r>
              <a:rPr lang="en-US" sz="2000" dirty="0">
                <a:latin typeface="NikoshBAN"/>
              </a:rPr>
              <a:t>? </a:t>
            </a:r>
            <a:r>
              <a:rPr lang="bn-BD" sz="2000" dirty="0">
                <a:latin typeface="NikoshBAN"/>
              </a:rPr>
              <a:t>রাজা রায় বল্লভ রায় আমেরিকায় গিয়েছিলেন। আমেরিকায় কল উল্টোদিক </a:t>
            </a:r>
            <a:r>
              <a:rPr lang="bn-BD" sz="2000" dirty="0" smtClean="0">
                <a:latin typeface="NikoshBAN"/>
              </a:rPr>
              <a:t>ঘোরালে </a:t>
            </a:r>
            <a:r>
              <a:rPr lang="bn-BD" sz="2000" dirty="0">
                <a:latin typeface="NikoshBAN"/>
              </a:rPr>
              <a:t>পানি আসে। লাইটের সুইচ উল্টোদিকে টিপে বাতি জ্বলে। এ বাড়ির সবকিছু সেই আমেরিকার নিয়মে করে গেছেন </a:t>
            </a:r>
            <a:r>
              <a:rPr lang="bn-BD" sz="2000" dirty="0" smtClean="0">
                <a:latin typeface="NikoshBAN"/>
              </a:rPr>
              <a:t>রাজা </a:t>
            </a:r>
            <a:r>
              <a:rPr lang="bn-BD" sz="2000" dirty="0">
                <a:latin typeface="NikoshBAN"/>
              </a:rPr>
              <a:t>মশাই। সেই রাজা মশাই কোথায়</a:t>
            </a:r>
            <a:r>
              <a:rPr lang="en-US" sz="2000" dirty="0">
                <a:latin typeface="NikoshBAN"/>
              </a:rPr>
              <a:t>? </a:t>
            </a:r>
            <a:r>
              <a:rPr lang="bn-BD" sz="2000" dirty="0">
                <a:latin typeface="NikoshBAN"/>
              </a:rPr>
              <a:t>সেটা কেউ জানে না</a:t>
            </a:r>
            <a:r>
              <a:rPr lang="bn-BD" sz="2000" dirty="0" smtClean="0">
                <a:latin typeface="NikoshBAN"/>
              </a:rPr>
              <a:t>। </a:t>
            </a:r>
            <a:r>
              <a:rPr lang="bn-BD" sz="2000" dirty="0">
                <a:latin typeface="NikoshBAN"/>
              </a:rPr>
              <a:t>জানে না মানে</a:t>
            </a:r>
            <a:r>
              <a:rPr lang="en-US" sz="2000" dirty="0">
                <a:latin typeface="NikoshBAN"/>
              </a:rPr>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31" y="152400"/>
            <a:ext cx="2933370" cy="26670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15614"/>
          <a:stretch/>
        </p:blipFill>
        <p:spPr>
          <a:xfrm flipH="1">
            <a:off x="3048000" y="165734"/>
            <a:ext cx="2961261" cy="2653666"/>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9445" t="34667" r="19000" b="24111"/>
          <a:stretch/>
        </p:blipFill>
        <p:spPr>
          <a:xfrm>
            <a:off x="6009261" y="198120"/>
            <a:ext cx="2982339" cy="2621280"/>
          </a:xfrm>
          <a:prstGeom prst="rect">
            <a:avLst/>
          </a:prstGeom>
        </p:spPr>
      </p:pic>
    </p:spTree>
    <p:extLst>
      <p:ext uri="{BB962C8B-B14F-4D97-AF65-F5344CB8AC3E}">
        <p14:creationId xmlns:p14="http://schemas.microsoft.com/office/powerpoint/2010/main" val="819118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1278</TotalTime>
  <Words>1088</Words>
  <Application>Microsoft Office PowerPoint</Application>
  <PresentationFormat>On-screen Show (4:3)</PresentationFormat>
  <Paragraphs>73</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71</cp:revision>
  <dcterms:created xsi:type="dcterms:W3CDTF">2006-08-16T00:00:00Z</dcterms:created>
  <dcterms:modified xsi:type="dcterms:W3CDTF">2020-08-12T13:45:59Z</dcterms:modified>
</cp:coreProperties>
</file>