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8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8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1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3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5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2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1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0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4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1D103-42E4-4DA2-8A6A-2A4ABCFF3502}" type="datetimeFigureOut">
              <a:rPr lang="en-US" smtClean="0"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4B2C6-FA3E-4700-AC7A-9FED8511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Autofit/>
          </a:bodyPr>
          <a:lstStyle/>
          <a:p>
            <a:r>
              <a:rPr lang="bn-IN" sz="16600" b="1" u="sng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স্বা</a:t>
            </a:r>
            <a:r>
              <a:rPr lang="bn-IN" sz="16600" b="1" u="sng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গতম</a:t>
            </a:r>
            <a:endParaRPr lang="en-US" sz="16600" b="1" u="sng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18626"/>
            <a:ext cx="8686800" cy="451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0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rmAutofit/>
          </a:bodyPr>
          <a:lstStyle/>
          <a:p>
            <a:r>
              <a:rPr lang="bn-IN" sz="6600" b="1" u="sng" dirty="0" smtClean="0"/>
              <a:t>পরিচিতি</a:t>
            </a:r>
            <a:endParaRPr lang="en-US" sz="6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5791200" cy="2057400"/>
          </a:xfrm>
        </p:spPr>
        <p:txBody>
          <a:bodyPr>
            <a:noAutofit/>
          </a:bodyPr>
          <a:lstStyle/>
          <a:p>
            <a:pPr algn="l"/>
            <a:r>
              <a:rPr lang="bn-IN" sz="2800" dirty="0" smtClean="0"/>
              <a:t>মোঃ আবুল হাসান</a:t>
            </a:r>
          </a:p>
          <a:p>
            <a:pPr algn="l"/>
            <a:r>
              <a:rPr lang="bn-IN" sz="2800" dirty="0" smtClean="0"/>
              <a:t>সহকারী শিক্ষক</a:t>
            </a:r>
          </a:p>
          <a:p>
            <a:pPr algn="l"/>
            <a:r>
              <a:rPr lang="bn-IN" sz="2800" dirty="0" smtClean="0"/>
              <a:t>হরিণবেড় শাহজাহান উচ্চ বিদ্যালয়</a:t>
            </a:r>
          </a:p>
          <a:p>
            <a:pPr algn="l"/>
            <a:r>
              <a:rPr lang="bn-IN" sz="2800" dirty="0" smtClean="0"/>
              <a:t>নাসিরনগর, ব্রাহ্মণবাড়িয়া।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328652"/>
            <a:ext cx="464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2800" dirty="0" smtClean="0"/>
              <a:t>তারিখঃ ১২/০৮/২০২০খ্রি.</a:t>
            </a:r>
          </a:p>
          <a:p>
            <a:pPr algn="r"/>
            <a:r>
              <a:rPr lang="bn-IN" sz="2800" dirty="0" smtClean="0"/>
              <a:t>নবম-দশম শ্রেণি</a:t>
            </a:r>
          </a:p>
          <a:p>
            <a:pPr algn="r"/>
            <a:r>
              <a:rPr lang="bn-IN" sz="2800" dirty="0" smtClean="0"/>
              <a:t>ইসলাম ও নৈতিক শিক্ষা</a:t>
            </a:r>
          </a:p>
          <a:p>
            <a:pPr algn="r"/>
            <a:r>
              <a:rPr lang="bn-IN" sz="2800" dirty="0" smtClean="0"/>
              <a:t>“রিসালাত”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049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download-1-150x1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62300"/>
            <a:ext cx="4668129" cy="3429000"/>
          </a:xfrm>
          <a:prstGeom prst="rect">
            <a:avLst/>
          </a:prstGeom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3886200" cy="35833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05399" y="457200"/>
            <a:ext cx="375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এখানে কী দেখতে পাচ্ছ?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9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bn-IN" sz="13800" b="1" dirty="0" smtClean="0"/>
              <a:t>“রিসালাত”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14401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IN" sz="8800" b="1" u="sng" dirty="0" smtClean="0">
                <a:latin typeface="SutonnyOMJ" pitchFamily="2" charset="0"/>
                <a:cs typeface="SutonnyOMJ" pitchFamily="2" charset="0"/>
              </a:rPr>
              <a:t>শিখনফল</a:t>
            </a:r>
            <a:endParaRPr lang="en-US" sz="8800" b="1" u="sng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86800" cy="3276600"/>
          </a:xfrm>
        </p:spPr>
        <p:txBody>
          <a:bodyPr>
            <a:normAutofit fontScale="40000" lnSpcReduction="20000"/>
          </a:bodyPr>
          <a:lstStyle/>
          <a:p>
            <a:pPr marL="114300" lvl="0" algn="l">
              <a:buSzPct val="80000"/>
            </a:pPr>
            <a:r>
              <a:rPr lang="bn-BD" sz="123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এই পাঠ শেষে শিক্ষার্থীরা </a:t>
            </a:r>
            <a:r>
              <a:rPr lang="bn-BD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--</a:t>
            </a:r>
            <a:r>
              <a:rPr lang="bn-IN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-</a:t>
            </a:r>
            <a:endParaRPr lang="en-US" sz="123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pPr marL="114300" lvl="0" algn="l">
              <a:buSzPct val="80000"/>
            </a:pPr>
            <a:r>
              <a:rPr lang="bn-IN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১। </a:t>
            </a:r>
            <a:r>
              <a:rPr lang="bn-BD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রিসালাতের </a:t>
            </a:r>
            <a:r>
              <a:rPr lang="bn-IN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পরিচয় </a:t>
            </a:r>
            <a:r>
              <a:rPr lang="bn-BD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বলতে </a:t>
            </a:r>
            <a:r>
              <a:rPr lang="bn-BD" sz="123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পারবে।</a:t>
            </a:r>
          </a:p>
          <a:p>
            <a:pPr marL="114300" lvl="0" algn="l">
              <a:buSzPct val="80000"/>
            </a:pPr>
            <a:r>
              <a:rPr lang="bn-IN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২। </a:t>
            </a:r>
            <a:r>
              <a:rPr lang="bn-BD" sz="123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রিসালাতে </a:t>
            </a:r>
            <a:r>
              <a:rPr lang="bn-BD" sz="123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বিশ্বাসের গুরুত্ব ব্যাখ্যা করতে পারবে।</a:t>
            </a:r>
          </a:p>
          <a:p>
            <a:pPr marL="114300" lvl="0" algn="l">
              <a:buSzPct val="80000"/>
            </a:pPr>
            <a:endParaRPr lang="bn-BD" sz="123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1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470025"/>
          </a:xfrm>
        </p:spPr>
        <p:txBody>
          <a:bodyPr/>
          <a:lstStyle/>
          <a:p>
            <a:r>
              <a:rPr lang="bn-IN" b="1" u="sng" dirty="0" smtClean="0"/>
              <a:t>রিসালাতের পরিচয়ঃ-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153400" cy="3124200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bn-IN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bn-BD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OMJ" pitchFamily="2" charset="0"/>
                <a:cs typeface="SutonnyOMJ" pitchFamily="2" charset="0"/>
              </a:rPr>
              <a:t>রিসালাত </a:t>
            </a:r>
            <a:r>
              <a:rPr lang="bn-BD" sz="6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SutonnyOMJ" pitchFamily="2" charset="0"/>
                <a:cs typeface="SutonnyOMJ" pitchFamily="2" charset="0"/>
              </a:rPr>
              <a:t>শব্দের অর্থ বার্তা, চিঠি ,সংবাদ বহন </a:t>
            </a:r>
            <a:r>
              <a:rPr lang="bn-IN" sz="6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bn-IN" sz="6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pPr lvl="0" algn="l"/>
            <a:r>
              <a:rPr lang="bn-IN" sz="6400" b="1" dirty="0" smtClean="0">
                <a:solidFill>
                  <a:srgbClr val="92D05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bn-BD" sz="6400" b="1" dirty="0" smtClean="0">
                <a:solidFill>
                  <a:srgbClr val="92D050"/>
                </a:solidFill>
                <a:latin typeface="SutonnyOMJ" pitchFamily="2" charset="0"/>
                <a:cs typeface="SutonnyOMJ" pitchFamily="2" charset="0"/>
              </a:rPr>
              <a:t>পরিভাষায়- </a:t>
            </a:r>
            <a:r>
              <a:rPr lang="bn-BD" sz="6400" b="1" dirty="0">
                <a:solidFill>
                  <a:srgbClr val="92D050"/>
                </a:solidFill>
                <a:latin typeface="SutonnyOMJ" pitchFamily="2" charset="0"/>
                <a:cs typeface="SutonnyOMJ" pitchFamily="2" charset="0"/>
              </a:rPr>
              <a:t>আল্লাহর বাণী মানুষের কাছে </a:t>
            </a:r>
            <a:r>
              <a:rPr lang="bn-IN" sz="6400" b="1" dirty="0" smtClean="0">
                <a:solidFill>
                  <a:srgbClr val="92D050"/>
                </a:solidFill>
                <a:latin typeface="SutonnyOMJ" pitchFamily="2" charset="0"/>
                <a:cs typeface="SutonnyOMJ" pitchFamily="2" charset="0"/>
              </a:rPr>
              <a:t>পৌছে দেওয়ার দ্বায়িত্বকে </a:t>
            </a:r>
            <a:r>
              <a:rPr lang="bn-BD" sz="6400" b="1" dirty="0" smtClean="0">
                <a:solidFill>
                  <a:srgbClr val="92D050"/>
                </a:solidFill>
                <a:latin typeface="SutonnyOMJ" pitchFamily="2" charset="0"/>
                <a:cs typeface="SutonnyOMJ" pitchFamily="2" charset="0"/>
              </a:rPr>
              <a:t> রিসালাত </a:t>
            </a:r>
            <a:r>
              <a:rPr lang="bn-BD" sz="6400" b="1" dirty="0">
                <a:solidFill>
                  <a:srgbClr val="92D050"/>
                </a:solidFill>
                <a:latin typeface="SutonnyOMJ" pitchFamily="2" charset="0"/>
                <a:cs typeface="SutonnyOMJ" pitchFamily="2" charset="0"/>
              </a:rPr>
              <a:t>বলা হয় ।</a:t>
            </a:r>
            <a:endParaRPr lang="en-US" sz="6400" b="1" dirty="0">
              <a:solidFill>
                <a:srgbClr val="92D050"/>
              </a:solidFill>
              <a:latin typeface="SutonnyOMJ" pitchFamily="2" charset="0"/>
              <a:cs typeface="SutonnyOMJ" pitchFamily="2" charset="0"/>
            </a:endParaRPr>
          </a:p>
          <a:p>
            <a:pPr lvl="0" algn="l"/>
            <a:r>
              <a:rPr lang="bn-IN" sz="64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* </a:t>
            </a:r>
            <a:r>
              <a:rPr lang="bn-BD" sz="64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আর </a:t>
            </a:r>
            <a:r>
              <a:rPr lang="bn-BD" sz="6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যিনি রিসালাতের দায়িত্ব পালন করেন তাঁকে রাসুল বলা হয় ।</a:t>
            </a:r>
            <a:endParaRPr lang="en-US" sz="64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470025"/>
          </a:xfrm>
        </p:spPr>
        <p:txBody>
          <a:bodyPr/>
          <a:lstStyle/>
          <a:p>
            <a:r>
              <a:rPr lang="bn-IN" b="1" u="sng" dirty="0" smtClean="0"/>
              <a:t>রিসালাতে বিশ্বাসের গুরুত্বঃ-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8001000" cy="4038600"/>
          </a:xfrm>
        </p:spPr>
        <p:txBody>
          <a:bodyPr>
            <a:normAutofit fontScale="85000" lnSpcReduction="10000"/>
          </a:bodyPr>
          <a:lstStyle/>
          <a:p>
            <a:pPr lvl="0" algn="just">
              <a:buSzPct val="80000"/>
            </a:pPr>
            <a:r>
              <a:rPr lang="bn-BD" sz="51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তাওহিদে বিশ্বাস করা যেমন ফরজ ,তেমনি রিসালাতে বিশ্বাস করা </a:t>
            </a:r>
            <a:r>
              <a:rPr lang="bn-BD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ফরজ</a:t>
            </a:r>
            <a:r>
              <a:rPr lang="bn-IN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। </a:t>
            </a:r>
            <a:r>
              <a:rPr lang="bn-BD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যেমন </a:t>
            </a:r>
            <a:r>
              <a:rPr lang="bn-BD" sz="51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‘লা ইলাহা ইল্লাল লাহু’দ্বারা তাওহিদের ঘোষণা দেওয়া </a:t>
            </a:r>
            <a:r>
              <a:rPr lang="bn-BD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হয়</a:t>
            </a:r>
            <a:r>
              <a:rPr lang="bn-IN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। </a:t>
            </a:r>
            <a:r>
              <a:rPr lang="bn-BD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আর </a:t>
            </a:r>
            <a:r>
              <a:rPr lang="bn-BD" sz="51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‘মোহাম্মদুর রাসুলাল্লাহ’ দ্বারা রিসালাতের স্বীকৃতি দেওয়া </a:t>
            </a:r>
            <a:r>
              <a:rPr lang="bn-BD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হয়</a:t>
            </a:r>
            <a:r>
              <a:rPr lang="bn-IN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। </a:t>
            </a:r>
            <a:r>
              <a:rPr lang="bn-BD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অতএব </a:t>
            </a:r>
            <a:r>
              <a:rPr lang="bn-BD" sz="51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, রিসালাতে বিশ্বাস না করলে সে কখনো ইমানদার হতে </a:t>
            </a:r>
            <a:r>
              <a:rPr lang="bn-BD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পারবেনা</a:t>
            </a:r>
            <a:r>
              <a:rPr lang="bn-IN" sz="5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।</a:t>
            </a:r>
            <a:endParaRPr lang="bn-BD" sz="51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6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IN" sz="6000" b="1" u="sng" dirty="0" smtClean="0"/>
              <a:t>বাড়ির কাজ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8001000" cy="1752600"/>
          </a:xfrm>
        </p:spPr>
        <p:txBody>
          <a:bodyPr>
            <a:normAutofit/>
          </a:bodyPr>
          <a:lstStyle/>
          <a:p>
            <a:r>
              <a:rPr lang="bn-IN" sz="4000" dirty="0" smtClean="0"/>
              <a:t>তাওহীদের পরেই রিসালাতে বিশ্বাস করা অপরিসীম- ব্যাখ্যা কর।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2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IN" sz="6000" b="1" dirty="0" smtClean="0"/>
              <a:t>আল্লাহ্‌ হাফেজ</a:t>
            </a:r>
            <a:endParaRPr lang="en-US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47093"/>
            <a:ext cx="8381999" cy="490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4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স্বাগতম</vt:lpstr>
      <vt:lpstr>পরিচিতি</vt:lpstr>
      <vt:lpstr>PowerPoint Presentation</vt:lpstr>
      <vt:lpstr>“রিসালাত”</vt:lpstr>
      <vt:lpstr>শিখনফল</vt:lpstr>
      <vt:lpstr>রিসালাতের পরিচয়ঃ-</vt:lpstr>
      <vt:lpstr>রিসালাতে বিশ্বাসের গুরুত্বঃ-</vt:lpstr>
      <vt:lpstr>বাড়ির কাজ</vt:lpstr>
      <vt:lpstr>আল্লাহ্‌ হাফেজ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12</cp:revision>
  <dcterms:created xsi:type="dcterms:W3CDTF">2020-08-12T13:16:57Z</dcterms:created>
  <dcterms:modified xsi:type="dcterms:W3CDTF">2020-08-12T14:40:48Z</dcterms:modified>
</cp:coreProperties>
</file>