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sldIdLst>
    <p:sldId id="257" r:id="rId2"/>
    <p:sldId id="258" r:id="rId3"/>
    <p:sldId id="260" r:id="rId4"/>
    <p:sldId id="261" r:id="rId5"/>
    <p:sldId id="262" r:id="rId6"/>
    <p:sldId id="263" r:id="rId7"/>
    <p:sldId id="274" r:id="rId8"/>
    <p:sldId id="264" r:id="rId9"/>
    <p:sldId id="265" r:id="rId10"/>
    <p:sldId id="266" r:id="rId11"/>
    <p:sldId id="267" r:id="rId12"/>
    <p:sldId id="273" r:id="rId13"/>
    <p:sldId id="269" r:id="rId14"/>
    <p:sldId id="277" r:id="rId15"/>
    <p:sldId id="268" r:id="rId16"/>
    <p:sldId id="270" r:id="rId17"/>
    <p:sldId id="278" r:id="rId18"/>
    <p:sldId id="271" r:id="rId19"/>
    <p:sldId id="272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6D81F"/>
    <a:srgbClr val="DCE383"/>
    <a:srgbClr val="CCCC00"/>
    <a:srgbClr val="FFCC99"/>
    <a:srgbClr val="FF9999"/>
    <a:srgbClr val="A21691"/>
    <a:srgbClr val="646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77" autoAdjust="0"/>
    <p:restoredTop sz="94660"/>
  </p:normalViewPr>
  <p:slideViewPr>
    <p:cSldViewPr snapToGrid="0">
      <p:cViewPr varScale="1">
        <p:scale>
          <a:sx n="62" d="100"/>
          <a:sy n="62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F5FC1-8FB9-440C-89EB-A34C9C0EDCD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E4276-627F-4ABF-8C69-A7812B06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7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E4276-627F-4ABF-8C69-A7812B067E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3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E54C8B0-97B8-4D36-AF2E-25D7127FC84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55C7-4FE1-4B9E-80E9-8CFAC81903F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4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8B0-97B8-4D36-AF2E-25D7127FC84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55C7-4FE1-4B9E-80E9-8CFAC81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8B0-97B8-4D36-AF2E-25D7127FC84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55C7-4FE1-4B9E-80E9-8CFAC81903F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39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8B0-97B8-4D36-AF2E-25D7127FC84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55C7-4FE1-4B9E-80E9-8CFAC81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8B0-97B8-4D36-AF2E-25D7127FC84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55C7-4FE1-4B9E-80E9-8CFAC81903F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470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8B0-97B8-4D36-AF2E-25D7127FC84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55C7-4FE1-4B9E-80E9-8CFAC81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8B0-97B8-4D36-AF2E-25D7127FC84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55C7-4FE1-4B9E-80E9-8CFAC81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8B0-97B8-4D36-AF2E-25D7127FC84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55C7-4FE1-4B9E-80E9-8CFAC81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8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8B0-97B8-4D36-AF2E-25D7127FC84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55C7-4FE1-4B9E-80E9-8CFAC81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1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8B0-97B8-4D36-AF2E-25D7127FC84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55C7-4FE1-4B9E-80E9-8CFAC81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6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8B0-97B8-4D36-AF2E-25D7127FC84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55C7-4FE1-4B9E-80E9-8CFAC81903F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76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E54C8B0-97B8-4D36-AF2E-25D7127FC84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B855C7-4FE1-4B9E-80E9-8CFAC81903F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83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shadmanheya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ED13924-1FFE-4FCE-93EF-198655AFD34B}"/>
              </a:ext>
            </a:extLst>
          </p:cNvPr>
          <p:cNvGrpSpPr/>
          <p:nvPr/>
        </p:nvGrpSpPr>
        <p:grpSpPr>
          <a:xfrm>
            <a:off x="0" y="16042"/>
            <a:ext cx="12192000" cy="7684169"/>
            <a:chOff x="0" y="48126"/>
            <a:chExt cx="12192000" cy="76841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FCF191-B22D-4DEE-9905-1A2F778AC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126"/>
              <a:ext cx="12192000" cy="745957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D9FADCB-B34A-44AF-B5C0-3CA1DD622457}"/>
                </a:ext>
              </a:extLst>
            </p:cNvPr>
            <p:cNvSpPr/>
            <p:nvPr/>
          </p:nvSpPr>
          <p:spPr>
            <a:xfrm>
              <a:off x="0" y="6809874"/>
              <a:ext cx="12192000" cy="9224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E31417B-EE86-4121-AE87-C0650F7AB8B2}"/>
              </a:ext>
            </a:extLst>
          </p:cNvPr>
          <p:cNvSpPr txBox="1"/>
          <p:nvPr/>
        </p:nvSpPr>
        <p:spPr>
          <a:xfrm rot="1586933">
            <a:off x="-799219" y="2176726"/>
            <a:ext cx="130969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মাল্টিমিডিয়া  ক্লাস 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20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2B8ECD-F20E-4F96-9F7B-3343474A666A}"/>
              </a:ext>
            </a:extLst>
          </p:cNvPr>
          <p:cNvSpPr txBox="1"/>
          <p:nvPr/>
        </p:nvSpPr>
        <p:spPr>
          <a:xfrm>
            <a:off x="1208671" y="151092"/>
            <a:ext cx="82094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আয়তাকার ক্ষেত্রের ক্ষেত্রফল নির্ণয়ের সূত্রটি হলো = (দৈর্ঘ্য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×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প্রস্থ ) বর্গ একক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1146F-2269-49C6-9691-132A5FF33F99}"/>
              </a:ext>
            </a:extLst>
          </p:cNvPr>
          <p:cNvSpPr/>
          <p:nvPr/>
        </p:nvSpPr>
        <p:spPr>
          <a:xfrm>
            <a:off x="1152524" y="2457449"/>
            <a:ext cx="4418925" cy="223149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DC8C4-111B-4221-B7D3-BA9EBA9ED879}"/>
              </a:ext>
            </a:extLst>
          </p:cNvPr>
          <p:cNvSpPr txBox="1"/>
          <p:nvPr/>
        </p:nvSpPr>
        <p:spPr>
          <a:xfrm>
            <a:off x="2847975" y="1746546"/>
            <a:ext cx="84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দৈর্ঘ্য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4648A5-48E9-428B-B68B-1E2DC8DF0D55}"/>
              </a:ext>
            </a:extLst>
          </p:cNvPr>
          <p:cNvCxnSpPr/>
          <p:nvPr/>
        </p:nvCxnSpPr>
        <p:spPr>
          <a:xfrm>
            <a:off x="1300940" y="2247900"/>
            <a:ext cx="3971925" cy="0"/>
          </a:xfrm>
          <a:prstGeom prst="straightConnector1">
            <a:avLst/>
          </a:prstGeom>
          <a:ln w="57150">
            <a:solidFill>
              <a:srgbClr val="FF00FF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3C1165-8BE5-4691-9A1D-96E2E7E673C4}"/>
              </a:ext>
            </a:extLst>
          </p:cNvPr>
          <p:cNvCxnSpPr>
            <a:cxnSpLocks/>
          </p:cNvCxnSpPr>
          <p:nvPr/>
        </p:nvCxnSpPr>
        <p:spPr>
          <a:xfrm flipV="1">
            <a:off x="981075" y="2574413"/>
            <a:ext cx="0" cy="1866900"/>
          </a:xfrm>
          <a:prstGeom prst="straightConnector1">
            <a:avLst/>
          </a:prstGeom>
          <a:ln w="57150">
            <a:solidFill>
              <a:srgbClr val="FF00FF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2760AB-0421-4D72-8C67-2FB8E8E6CF38}"/>
              </a:ext>
            </a:extLst>
          </p:cNvPr>
          <p:cNvSpPr txBox="1"/>
          <p:nvPr/>
        </p:nvSpPr>
        <p:spPr>
          <a:xfrm rot="16200000">
            <a:off x="257503" y="3081664"/>
            <a:ext cx="92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প্রস্থ</a:t>
            </a:r>
            <a:endPara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90920-4CCC-4563-9C78-2D4C56799955}"/>
              </a:ext>
            </a:extLst>
          </p:cNvPr>
          <p:cNvSpPr txBox="1"/>
          <p:nvPr/>
        </p:nvSpPr>
        <p:spPr>
          <a:xfrm rot="214336">
            <a:off x="5945165" y="1827545"/>
            <a:ext cx="71951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পাশাপাশি লম্বা রেখাকে বলে আয়তক্ষেত্রের  দৈর্ঘ্য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62A09-A5F4-48AF-8F59-8A1D31192202}"/>
              </a:ext>
            </a:extLst>
          </p:cNvPr>
          <p:cNvSpPr txBox="1"/>
          <p:nvPr/>
        </p:nvSpPr>
        <p:spPr>
          <a:xfrm>
            <a:off x="5451134" y="3429000"/>
            <a:ext cx="721378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উপর নীচ বরাবর আঁকা রেখাকে বলে আয়তক্ষেত্রের প্রস্থ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5C7CF-39A7-40A3-B0BE-51C121A8A717}"/>
              </a:ext>
            </a:extLst>
          </p:cNvPr>
          <p:cNvSpPr txBox="1"/>
          <p:nvPr/>
        </p:nvSpPr>
        <p:spPr>
          <a:xfrm>
            <a:off x="1499191" y="5281576"/>
            <a:ext cx="10090298" cy="584775"/>
          </a:xfrm>
          <a:prstGeom prst="rect">
            <a:avLst/>
          </a:prstGeom>
          <a:solidFill>
            <a:srgbClr val="FF9999"/>
          </a:solidFill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এবার আমরা  আয়তক্ষেত্রের কিছু সমস্যার সমাধান করব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18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F95976-8788-406B-BEB3-898209590ACE}"/>
              </a:ext>
            </a:extLst>
          </p:cNvPr>
          <p:cNvSpPr txBox="1"/>
          <p:nvPr/>
        </p:nvSpPr>
        <p:spPr>
          <a:xfrm>
            <a:off x="348200" y="174402"/>
            <a:ext cx="11557410" cy="1569660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সমস্যা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-১</a:t>
            </a:r>
          </a:p>
          <a:p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কটি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আয়তাকার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ক্ষেত্রের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দৈর্ঘ্য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৫সেন্টিমিটার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এবং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প্রস্থ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৩সেন্টিমিটার</a:t>
            </a: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আয়তাকার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ক্ষেত্রের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ক্ষেত্রফল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কত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নির্ণয়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E59DC3-91F7-44B2-88C3-91A86EBF8278}"/>
              </a:ext>
            </a:extLst>
          </p:cNvPr>
          <p:cNvSpPr/>
          <p:nvPr/>
        </p:nvSpPr>
        <p:spPr>
          <a:xfrm>
            <a:off x="8724272" y="2473377"/>
            <a:ext cx="3252866" cy="19337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21E31-C6A8-4EFA-ADE0-586278658D82}"/>
              </a:ext>
            </a:extLst>
          </p:cNvPr>
          <p:cNvSpPr txBox="1"/>
          <p:nvPr/>
        </p:nvSpPr>
        <p:spPr>
          <a:xfrm>
            <a:off x="9353705" y="1986386"/>
            <a:ext cx="188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দৈর্ঘ্য ৫সে</a:t>
            </a:r>
            <a:r>
              <a:rPr lang="en-U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badi Extra Light" panose="020B0604020202020204" pitchFamily="34" charset="0"/>
              </a:rPr>
              <a:t>˖</a:t>
            </a:r>
            <a:r>
              <a:rPr lang="bn-IN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মি</a:t>
            </a:r>
            <a:endParaRPr lang="en-US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5D1FA2-7430-4F72-8C3A-9C8A6D09DAD7}"/>
              </a:ext>
            </a:extLst>
          </p:cNvPr>
          <p:cNvCxnSpPr>
            <a:cxnSpLocks/>
          </p:cNvCxnSpPr>
          <p:nvPr/>
        </p:nvCxnSpPr>
        <p:spPr>
          <a:xfrm>
            <a:off x="8724272" y="2382810"/>
            <a:ext cx="3252866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4F54D2-78C3-4864-8F94-BCFC812690CF}"/>
              </a:ext>
            </a:extLst>
          </p:cNvPr>
          <p:cNvCxnSpPr>
            <a:cxnSpLocks/>
          </p:cNvCxnSpPr>
          <p:nvPr/>
        </p:nvCxnSpPr>
        <p:spPr>
          <a:xfrm flipV="1">
            <a:off x="8626050" y="2544433"/>
            <a:ext cx="0" cy="18669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ABB87E-8BF9-4313-9F21-59002D753620}"/>
              </a:ext>
            </a:extLst>
          </p:cNvPr>
          <p:cNvSpPr txBox="1"/>
          <p:nvPr/>
        </p:nvSpPr>
        <p:spPr>
          <a:xfrm rot="16200000">
            <a:off x="7360106" y="2708434"/>
            <a:ext cx="218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প্রস্থ ৩সে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badi Extra Light" panose="020B0604020202020204" pitchFamily="34" charset="0"/>
              </a:rPr>
              <a:t>˖</a:t>
            </a:r>
            <a:r>
              <a:rPr lang="bn-IN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মি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CADB8-BADE-4505-9988-D6F696379122}"/>
              </a:ext>
            </a:extLst>
          </p:cNvPr>
          <p:cNvSpPr txBox="1"/>
          <p:nvPr/>
        </p:nvSpPr>
        <p:spPr>
          <a:xfrm>
            <a:off x="8934802" y="3044280"/>
            <a:ext cx="357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ক্ষেত্রফল---- ?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38165D-8750-444A-BD6F-1F60A222E286}"/>
              </a:ext>
            </a:extLst>
          </p:cNvPr>
          <p:cNvSpPr txBox="1"/>
          <p:nvPr/>
        </p:nvSpPr>
        <p:spPr>
          <a:xfrm>
            <a:off x="956090" y="2612120"/>
            <a:ext cx="4440369" cy="138499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দেওয়া আছে</a:t>
            </a:r>
          </a:p>
          <a:p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দৈর্ঘ্য ৫সে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badi Extra Light" panose="020B0604020202020204" pitchFamily="34" charset="0"/>
              </a:rPr>
              <a:t>˖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</a:t>
            </a:r>
          </a:p>
          <a:p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এবং প্রস্থ ৩ সে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badi Extra Light" panose="020B0604020202020204" pitchFamily="34" charset="0"/>
              </a:rPr>
              <a:t>˖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76917-E4F8-471B-B660-289F0FEEE1AB}"/>
              </a:ext>
            </a:extLst>
          </p:cNvPr>
          <p:cNvSpPr txBox="1"/>
          <p:nvPr/>
        </p:nvSpPr>
        <p:spPr>
          <a:xfrm>
            <a:off x="214862" y="4057075"/>
            <a:ext cx="7956633" cy="2246769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আমরা জানি</a:t>
            </a:r>
          </a:p>
          <a:p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আয়তাকার ক্ষেত্রের ক্ষেত্রফল = (দৈর্ঘ্য 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×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প্রস্থ) বর্গ একক </a:t>
            </a:r>
          </a:p>
          <a:p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         = ৫সে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badi Extra Light" panose="020B0604020202020204" pitchFamily="34" charset="0"/>
              </a:rPr>
              <a:t>˖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 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×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৩সে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badi Extra Light" panose="020B0604020202020204" pitchFamily="34" charset="0"/>
              </a:rPr>
              <a:t>˖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</a:t>
            </a:r>
          </a:p>
          <a:p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         = (৫ 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×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৩)বর্গ সে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badi Extra Light" panose="020B0604020202020204" pitchFamily="34" charset="0"/>
              </a:rPr>
              <a:t>˖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</a:t>
            </a:r>
          </a:p>
          <a:p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         = ১৫ বর্গ সে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badi Extra Light" panose="020B0604020202020204" pitchFamily="34" charset="0"/>
              </a:rPr>
              <a:t>˖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749D02-A0F0-45F4-8F67-ABFE4BCBB1B9}"/>
              </a:ext>
            </a:extLst>
          </p:cNvPr>
          <p:cNvSpPr txBox="1"/>
          <p:nvPr/>
        </p:nvSpPr>
        <p:spPr>
          <a:xfrm>
            <a:off x="3119432" y="1898170"/>
            <a:ext cx="3985902" cy="523220"/>
          </a:xfrm>
          <a:prstGeom prst="rect">
            <a:avLst/>
          </a:prstGeom>
          <a:solidFill>
            <a:srgbClr val="A21691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১নং সমস্যার সমাধান</a:t>
            </a:r>
            <a:endParaRPr lang="en-US" sz="2800" b="1" u="sng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E0CCF-8FE8-462C-9F23-FCAAF2416869}"/>
              </a:ext>
            </a:extLst>
          </p:cNvPr>
          <p:cNvSpPr txBox="1"/>
          <p:nvPr/>
        </p:nvSpPr>
        <p:spPr>
          <a:xfrm>
            <a:off x="8957147" y="2939274"/>
            <a:ext cx="2555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ক্ষেত্রফল</a:t>
            </a:r>
          </a:p>
          <a:p>
            <a:pPr algn="ctr"/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১৫ বর্গ সে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badi Extra Light" panose="020B0604020202020204" pitchFamily="34" charset="0"/>
              </a:rPr>
              <a:t>˖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48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  <p:bldP spid="10" grpId="0"/>
      <p:bldP spid="10" grpId="1"/>
      <p:bldP spid="11" grpId="0" animBg="1"/>
      <p:bldP spid="12" grpId="0" animBg="1"/>
      <p:bldP spid="1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027F61-E50D-4620-9D17-0C88B8103351}"/>
              </a:ext>
            </a:extLst>
          </p:cNvPr>
          <p:cNvSpPr txBox="1"/>
          <p:nvPr/>
        </p:nvSpPr>
        <p:spPr>
          <a:xfrm>
            <a:off x="1347537" y="160683"/>
            <a:ext cx="9256295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বর্গক্ষেত্রের ক্ষেত্রফল নির্ণয়ের সূত্র :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6F919-F2DE-4BF9-ABF4-822AB92BA895}"/>
              </a:ext>
            </a:extLst>
          </p:cNvPr>
          <p:cNvSpPr txBox="1"/>
          <p:nvPr/>
        </p:nvSpPr>
        <p:spPr>
          <a:xfrm>
            <a:off x="291896" y="1361371"/>
            <a:ext cx="11608207" cy="769441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বর্গক্ষেত্রের ক্ষেত্রফল = ( বাহু × বাহু ) বর্গ একক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B4756-5C9B-497F-90D8-5AF2335A57E0}"/>
              </a:ext>
            </a:extLst>
          </p:cNvPr>
          <p:cNvSpPr/>
          <p:nvPr/>
        </p:nvSpPr>
        <p:spPr>
          <a:xfrm>
            <a:off x="770020" y="2783593"/>
            <a:ext cx="2711116" cy="2422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FFCB4-8E7C-4C04-A01E-514A27589E4A}"/>
              </a:ext>
            </a:extLst>
          </p:cNvPr>
          <p:cNvSpPr txBox="1"/>
          <p:nvPr/>
        </p:nvSpPr>
        <p:spPr>
          <a:xfrm>
            <a:off x="1507958" y="2191654"/>
            <a:ext cx="737937" cy="46166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দৈর্ঘ্য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97253-83BA-47E6-9E64-C9B21939FE09}"/>
              </a:ext>
            </a:extLst>
          </p:cNvPr>
          <p:cNvSpPr txBox="1"/>
          <p:nvPr/>
        </p:nvSpPr>
        <p:spPr>
          <a:xfrm>
            <a:off x="5099157" y="3117608"/>
            <a:ext cx="6472989" cy="1754326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বর্গক্ষেত্রের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প্রত্যেক বাহুর দৈর্ঘ্য সমান, তাই এর যেকোন দুই বাহুর গুণফল হলো বর্গক্ষেত্রের ক্ষেত্রফল।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44F71-A566-4621-AEC7-97F676B072F5}"/>
              </a:ext>
            </a:extLst>
          </p:cNvPr>
          <p:cNvSpPr txBox="1"/>
          <p:nvPr/>
        </p:nvSpPr>
        <p:spPr>
          <a:xfrm>
            <a:off x="1199147" y="5941152"/>
            <a:ext cx="1564106" cy="584775"/>
          </a:xfrm>
          <a:prstGeom prst="rect">
            <a:avLst/>
          </a:prstGeom>
          <a:pattFill prst="wdUpDiag">
            <a:fgClr>
              <a:srgbClr val="16D81F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বর্গক্ষেত্র</a:t>
            </a:r>
            <a:r>
              <a:rPr lang="bn-I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834BFD-C8FC-43A1-A853-E338029167B8}"/>
              </a:ext>
            </a:extLst>
          </p:cNvPr>
          <p:cNvSpPr txBox="1"/>
          <p:nvPr/>
        </p:nvSpPr>
        <p:spPr>
          <a:xfrm rot="16200000">
            <a:off x="-28073" y="3723690"/>
            <a:ext cx="737937" cy="46166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দৈর্ঘ্য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5D4F9-A9D6-4938-912C-8790C7814BE9}"/>
              </a:ext>
            </a:extLst>
          </p:cNvPr>
          <p:cNvSpPr txBox="1"/>
          <p:nvPr/>
        </p:nvSpPr>
        <p:spPr>
          <a:xfrm>
            <a:off x="1612232" y="5357803"/>
            <a:ext cx="737937" cy="46166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দৈর্ঘ্য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4F1CBE-E303-4FDC-9168-984C68C775CA}"/>
              </a:ext>
            </a:extLst>
          </p:cNvPr>
          <p:cNvSpPr txBox="1"/>
          <p:nvPr/>
        </p:nvSpPr>
        <p:spPr>
          <a:xfrm rot="16200000">
            <a:off x="3605462" y="3763939"/>
            <a:ext cx="737937" cy="46166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দৈর্ঘ্য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A53229-48BA-41EF-8905-8B34E52891BD}"/>
              </a:ext>
            </a:extLst>
          </p:cNvPr>
          <p:cNvCxnSpPr>
            <a:cxnSpLocks/>
          </p:cNvCxnSpPr>
          <p:nvPr/>
        </p:nvCxnSpPr>
        <p:spPr>
          <a:xfrm>
            <a:off x="619854" y="2783593"/>
            <a:ext cx="0" cy="2422358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349441-D785-46B5-AA3A-2A75A0CB720B}"/>
              </a:ext>
            </a:extLst>
          </p:cNvPr>
          <p:cNvCxnSpPr>
            <a:cxnSpLocks/>
          </p:cNvCxnSpPr>
          <p:nvPr/>
        </p:nvCxnSpPr>
        <p:spPr>
          <a:xfrm>
            <a:off x="3619727" y="2783593"/>
            <a:ext cx="0" cy="2422358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4D01A8-49FF-4977-809E-DBAB898B0512}"/>
              </a:ext>
            </a:extLst>
          </p:cNvPr>
          <p:cNvCxnSpPr>
            <a:cxnSpLocks/>
          </p:cNvCxnSpPr>
          <p:nvPr/>
        </p:nvCxnSpPr>
        <p:spPr>
          <a:xfrm>
            <a:off x="898358" y="5358351"/>
            <a:ext cx="2633139" cy="0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7C61768-C749-4365-89B9-B2432F3ED815}"/>
              </a:ext>
            </a:extLst>
          </p:cNvPr>
          <p:cNvCxnSpPr>
            <a:cxnSpLocks/>
          </p:cNvCxnSpPr>
          <p:nvPr/>
        </p:nvCxnSpPr>
        <p:spPr>
          <a:xfrm>
            <a:off x="810128" y="2671300"/>
            <a:ext cx="2633139" cy="0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623D6AF-6418-4DEA-8402-36636B93E7C9}"/>
              </a:ext>
            </a:extLst>
          </p:cNvPr>
          <p:cNvSpPr txBox="1"/>
          <p:nvPr/>
        </p:nvSpPr>
        <p:spPr>
          <a:xfrm>
            <a:off x="4662012" y="5143699"/>
            <a:ext cx="7347278" cy="156966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এবার আমরা বর্গক্ষেত্রের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কিছু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সমস্যার সমাধান করি।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C2404E-29FC-456C-A0FC-4E7EF1D7581A}"/>
              </a:ext>
            </a:extLst>
          </p:cNvPr>
          <p:cNvSpPr txBox="1"/>
          <p:nvPr/>
        </p:nvSpPr>
        <p:spPr>
          <a:xfrm rot="19090756">
            <a:off x="823728" y="3616332"/>
            <a:ext cx="2633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ক্ষেত্রফল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321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  <p:bldP spid="12" grpId="0" animBg="1"/>
      <p:bldP spid="14" grpId="0" animBg="1"/>
      <p:bldP spid="16" grpId="0" animBg="1"/>
      <p:bldP spid="2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615B6-C7FE-4D50-8618-8337D035F29B}"/>
              </a:ext>
            </a:extLst>
          </p:cNvPr>
          <p:cNvSpPr txBox="1"/>
          <p:nvPr/>
        </p:nvSpPr>
        <p:spPr>
          <a:xfrm>
            <a:off x="261282" y="334822"/>
            <a:ext cx="11820790" cy="1138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সমস্যা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২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কটি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বর্গাকার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জমির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দৈর্ঘ্য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১২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মিটার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হলে, জমির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ক্ষেত্রফল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কত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হবে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3AEF5C-37A6-4A33-B32B-715B7985D99D}"/>
              </a:ext>
            </a:extLst>
          </p:cNvPr>
          <p:cNvSpPr/>
          <p:nvPr/>
        </p:nvSpPr>
        <p:spPr>
          <a:xfrm>
            <a:off x="9221245" y="2158672"/>
            <a:ext cx="2172415" cy="186689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4060F-1F02-4159-B9BE-110A295308B6}"/>
              </a:ext>
            </a:extLst>
          </p:cNvPr>
          <p:cNvSpPr txBox="1"/>
          <p:nvPr/>
        </p:nvSpPr>
        <p:spPr>
          <a:xfrm>
            <a:off x="9694634" y="1681588"/>
            <a:ext cx="122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১২মিটার </a:t>
            </a:r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0C8B931-E894-43B2-8270-98C075874914}"/>
              </a:ext>
            </a:extLst>
          </p:cNvPr>
          <p:cNvCxnSpPr>
            <a:cxnSpLocks/>
          </p:cNvCxnSpPr>
          <p:nvPr/>
        </p:nvCxnSpPr>
        <p:spPr>
          <a:xfrm>
            <a:off x="9221245" y="2081698"/>
            <a:ext cx="2172415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7C9FF4-70EB-43D8-887C-00E52FBC1317}"/>
              </a:ext>
            </a:extLst>
          </p:cNvPr>
          <p:cNvCxnSpPr>
            <a:cxnSpLocks/>
          </p:cNvCxnSpPr>
          <p:nvPr/>
        </p:nvCxnSpPr>
        <p:spPr>
          <a:xfrm flipV="1">
            <a:off x="9123352" y="2223593"/>
            <a:ext cx="0" cy="169068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D28841-20EC-4501-B46F-39ED0540CA50}"/>
              </a:ext>
            </a:extLst>
          </p:cNvPr>
          <p:cNvSpPr txBox="1"/>
          <p:nvPr/>
        </p:nvSpPr>
        <p:spPr>
          <a:xfrm>
            <a:off x="896388" y="3125468"/>
            <a:ext cx="4446088" cy="954107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দেওয়া আছে</a:t>
            </a:r>
          </a:p>
          <a:p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দৈর্ঘ্য ১২ মিটার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DDEEF-968D-41B2-991E-9C66DDDFBDA2}"/>
              </a:ext>
            </a:extLst>
          </p:cNvPr>
          <p:cNvSpPr txBox="1"/>
          <p:nvPr/>
        </p:nvSpPr>
        <p:spPr>
          <a:xfrm>
            <a:off x="261282" y="4296890"/>
            <a:ext cx="8545830" cy="2062103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আমরা জানি</a:t>
            </a:r>
          </a:p>
          <a:p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বর্গাকার জমির ক্ষেত্রফল = (দৈর্ঘ্য 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×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দৈর্ঘ্য )  </a:t>
            </a:r>
          </a:p>
          <a:p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     = (১২ 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×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১২ ) বর্গ মিটার</a:t>
            </a:r>
          </a:p>
          <a:p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         = ১৪৪ বর্গ মিটার </a:t>
            </a:r>
            <a:endParaRPr lang="bn-IN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badi Extra Light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CA362-EAAD-407A-930D-552986DC1028}"/>
              </a:ext>
            </a:extLst>
          </p:cNvPr>
          <p:cNvSpPr txBox="1"/>
          <p:nvPr/>
        </p:nvSpPr>
        <p:spPr>
          <a:xfrm>
            <a:off x="1155033" y="1777856"/>
            <a:ext cx="5950301" cy="707886"/>
          </a:xfrm>
          <a:prstGeom prst="rect">
            <a:avLst/>
          </a:prstGeom>
          <a:pattFill prst="pct7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২নং সমস্যার সমাধান</a:t>
            </a:r>
            <a:endParaRPr lang="en-US" sz="4000" b="1" u="sng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D391D1-D220-484C-8F8D-E0C443D7753B}"/>
              </a:ext>
            </a:extLst>
          </p:cNvPr>
          <p:cNvSpPr txBox="1"/>
          <p:nvPr/>
        </p:nvSpPr>
        <p:spPr>
          <a:xfrm>
            <a:off x="9694634" y="4184157"/>
            <a:ext cx="122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১২মিটার </a:t>
            </a:r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1D82E2-7C80-4E04-A2AB-32538E38619C}"/>
              </a:ext>
            </a:extLst>
          </p:cNvPr>
          <p:cNvCxnSpPr>
            <a:cxnSpLocks/>
          </p:cNvCxnSpPr>
          <p:nvPr/>
        </p:nvCxnSpPr>
        <p:spPr>
          <a:xfrm>
            <a:off x="9221245" y="4151131"/>
            <a:ext cx="2172415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67C37E6-72AA-4F23-9126-E92359529769}"/>
              </a:ext>
            </a:extLst>
          </p:cNvPr>
          <p:cNvSpPr txBox="1"/>
          <p:nvPr/>
        </p:nvSpPr>
        <p:spPr>
          <a:xfrm rot="16200000">
            <a:off x="8226786" y="2892765"/>
            <a:ext cx="1225636" cy="4001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১২মিটার </a:t>
            </a:r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2FC2D2-F1BB-4FED-B33C-7380A2962660}"/>
              </a:ext>
            </a:extLst>
          </p:cNvPr>
          <p:cNvSpPr txBox="1"/>
          <p:nvPr/>
        </p:nvSpPr>
        <p:spPr>
          <a:xfrm rot="16200000">
            <a:off x="11189090" y="2940891"/>
            <a:ext cx="122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১২মিটার </a:t>
            </a:r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B266BE-ECA6-4D4A-BA42-5D58AB759EEA}"/>
              </a:ext>
            </a:extLst>
          </p:cNvPr>
          <p:cNvCxnSpPr>
            <a:cxnSpLocks/>
          </p:cNvCxnSpPr>
          <p:nvPr/>
        </p:nvCxnSpPr>
        <p:spPr>
          <a:xfrm flipV="1">
            <a:off x="11537687" y="2215573"/>
            <a:ext cx="0" cy="169068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CB52902-2441-4CB6-BEDE-34756FF538FD}"/>
              </a:ext>
            </a:extLst>
          </p:cNvPr>
          <p:cNvSpPr txBox="1"/>
          <p:nvPr/>
        </p:nvSpPr>
        <p:spPr>
          <a:xfrm rot="19362176">
            <a:off x="9031697" y="2807367"/>
            <a:ext cx="2692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১৪৪</a:t>
            </a:r>
            <a:r>
              <a:rPr lang="bn-IN" sz="1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n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বর্গ</a:t>
            </a:r>
            <a:r>
              <a:rPr lang="bn-IN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n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মিটার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3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9" grpId="0" animBg="1"/>
      <p:bldP spid="10" grpId="0" animBg="1"/>
      <p:bldP spid="11" grpId="0" animBg="1"/>
      <p:bldP spid="15" grpId="0"/>
      <p:bldP spid="15" grpId="1"/>
      <p:bldP spid="19" grpId="0"/>
      <p:bldP spid="19" grpId="1"/>
      <p:bldP spid="21" grpId="0"/>
      <p:bldP spid="21" grpId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BC7C65-AF04-4670-99A8-2C4295C2C222}"/>
              </a:ext>
            </a:extLst>
          </p:cNvPr>
          <p:cNvSpPr txBox="1"/>
          <p:nvPr/>
        </p:nvSpPr>
        <p:spPr>
          <a:xfrm>
            <a:off x="529398" y="334822"/>
            <a:ext cx="11552674" cy="584775"/>
          </a:xfrm>
          <a:prstGeom prst="rect">
            <a:avLst/>
          </a:prstGeom>
          <a:pattFill prst="dkDnDiag">
            <a:fgClr>
              <a:srgbClr val="FF00FF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নিচে একটি আয়ত এবং একটি 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বর্গ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রয়েছে । একটি অপরটি থেকে কতটুকু বড় 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001F2-5095-46EF-B008-FAA7B0533412}"/>
              </a:ext>
            </a:extLst>
          </p:cNvPr>
          <p:cNvSpPr/>
          <p:nvPr/>
        </p:nvSpPr>
        <p:spPr>
          <a:xfrm>
            <a:off x="735432" y="1575137"/>
            <a:ext cx="4418925" cy="223149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92D7B-2FA5-4303-A0FD-3B5C2713996E}"/>
              </a:ext>
            </a:extLst>
          </p:cNvPr>
          <p:cNvSpPr txBox="1"/>
          <p:nvPr/>
        </p:nvSpPr>
        <p:spPr>
          <a:xfrm>
            <a:off x="2222337" y="1008614"/>
            <a:ext cx="136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৫সে: মি: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0D5B63-FB65-431E-A199-EC08F838F239}"/>
              </a:ext>
            </a:extLst>
          </p:cNvPr>
          <p:cNvCxnSpPr/>
          <p:nvPr/>
        </p:nvCxnSpPr>
        <p:spPr>
          <a:xfrm>
            <a:off x="755515" y="1461841"/>
            <a:ext cx="3971925" cy="0"/>
          </a:xfrm>
          <a:prstGeom prst="straightConnector1">
            <a:avLst/>
          </a:prstGeom>
          <a:ln w="57150">
            <a:solidFill>
              <a:srgbClr val="FF00FF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7A452A-0992-4FB7-914E-26CF51594A83}"/>
              </a:ext>
            </a:extLst>
          </p:cNvPr>
          <p:cNvSpPr txBox="1"/>
          <p:nvPr/>
        </p:nvSpPr>
        <p:spPr>
          <a:xfrm rot="16200000">
            <a:off x="-449600" y="2335206"/>
            <a:ext cx="1664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৩সে: মি:</a:t>
            </a:r>
            <a:endPara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9DEFAE-0591-43FB-A507-2524F6200E12}"/>
              </a:ext>
            </a:extLst>
          </p:cNvPr>
          <p:cNvCxnSpPr>
            <a:cxnSpLocks/>
          </p:cNvCxnSpPr>
          <p:nvPr/>
        </p:nvCxnSpPr>
        <p:spPr>
          <a:xfrm flipV="1">
            <a:off x="596068" y="1595849"/>
            <a:ext cx="32083" cy="2210785"/>
          </a:xfrm>
          <a:prstGeom prst="straightConnector1">
            <a:avLst/>
          </a:prstGeom>
          <a:ln w="57150">
            <a:solidFill>
              <a:srgbClr val="FF00FF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3A96B69-319F-4FDA-BCD7-D121DD1B5AAD}"/>
              </a:ext>
            </a:extLst>
          </p:cNvPr>
          <p:cNvSpPr/>
          <p:nvPr/>
        </p:nvSpPr>
        <p:spPr>
          <a:xfrm>
            <a:off x="7691407" y="1595849"/>
            <a:ext cx="3011060" cy="223149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704390-23E6-4F56-8EB1-D4BD6035346C}"/>
              </a:ext>
            </a:extLst>
          </p:cNvPr>
          <p:cNvCxnSpPr>
            <a:cxnSpLocks/>
          </p:cNvCxnSpPr>
          <p:nvPr/>
        </p:nvCxnSpPr>
        <p:spPr>
          <a:xfrm>
            <a:off x="7691407" y="1461841"/>
            <a:ext cx="3011060" cy="0"/>
          </a:xfrm>
          <a:prstGeom prst="straightConnector1">
            <a:avLst/>
          </a:prstGeom>
          <a:ln w="57150">
            <a:solidFill>
              <a:srgbClr val="FF00FF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9EC9E6-CB7F-459F-9313-EDB469E295BE}"/>
              </a:ext>
            </a:extLst>
          </p:cNvPr>
          <p:cNvSpPr txBox="1"/>
          <p:nvPr/>
        </p:nvSpPr>
        <p:spPr>
          <a:xfrm rot="16200000">
            <a:off x="6557010" y="2324046"/>
            <a:ext cx="13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৪স:মি:</a:t>
            </a:r>
            <a:endPara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026AD1-9216-4C9D-9423-B9ACF9B646D5}"/>
              </a:ext>
            </a:extLst>
          </p:cNvPr>
          <p:cNvCxnSpPr>
            <a:cxnSpLocks/>
          </p:cNvCxnSpPr>
          <p:nvPr/>
        </p:nvCxnSpPr>
        <p:spPr>
          <a:xfrm flipV="1">
            <a:off x="7453407" y="1595849"/>
            <a:ext cx="32083" cy="2210785"/>
          </a:xfrm>
          <a:prstGeom prst="straightConnector1">
            <a:avLst/>
          </a:prstGeom>
          <a:ln w="57150">
            <a:solidFill>
              <a:srgbClr val="FF00FF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CB142BF-634A-487C-91CC-575CC99E781E}"/>
              </a:ext>
            </a:extLst>
          </p:cNvPr>
          <p:cNvSpPr txBox="1"/>
          <p:nvPr/>
        </p:nvSpPr>
        <p:spPr>
          <a:xfrm>
            <a:off x="8358438" y="1000594"/>
            <a:ext cx="136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৪সে: মি: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87CFDB-8006-48F3-864B-9272D48E1711}"/>
              </a:ext>
            </a:extLst>
          </p:cNvPr>
          <p:cNvSpPr txBox="1"/>
          <p:nvPr/>
        </p:nvSpPr>
        <p:spPr>
          <a:xfrm>
            <a:off x="147105" y="3910259"/>
            <a:ext cx="5884732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আয়তক্ষেত্রর ক্ষেত্রফল</a:t>
            </a:r>
            <a:r>
              <a:rPr lang="bn-IN" sz="1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  <a:p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  (দৈর্ঘ্য × প্রস্থ )</a:t>
            </a:r>
          </a:p>
          <a:p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 = ৫সে:</a:t>
            </a:r>
            <a:r>
              <a:rPr lang="bn-IN" sz="11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মি</a:t>
            </a:r>
            <a:r>
              <a:rPr lang="bn-IN" sz="1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×</a:t>
            </a:r>
            <a:r>
              <a:rPr lang="bn-IN" sz="1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৩সে:</a:t>
            </a:r>
            <a:r>
              <a:rPr lang="bn-IN" sz="9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মি:</a:t>
            </a:r>
          </a:p>
          <a:p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 = (৫</a:t>
            </a:r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×</a:t>
            </a:r>
            <a:r>
              <a:rPr lang="bn-IN" sz="1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৩)বর্গসে:</a:t>
            </a:r>
            <a:r>
              <a:rPr lang="bn-IN" sz="9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মি:</a:t>
            </a:r>
          </a:p>
          <a:p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 = ১৫ বর্গসে:</a:t>
            </a:r>
            <a:r>
              <a:rPr lang="bn-IN" sz="9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মি: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099BE2-D8AA-46BC-A528-0B77F1EE60C3}"/>
              </a:ext>
            </a:extLst>
          </p:cNvPr>
          <p:cNvSpPr txBox="1"/>
          <p:nvPr/>
        </p:nvSpPr>
        <p:spPr>
          <a:xfrm>
            <a:off x="6272464" y="3967395"/>
            <a:ext cx="5598700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বর্গক্ষেত্রর ক্ষেত্রফল</a:t>
            </a:r>
            <a:r>
              <a:rPr lang="bn-IN" sz="1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  <a:p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 (দৈর্ঘ্য × দৈর্ঘ্য )</a:t>
            </a:r>
          </a:p>
          <a:p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= ৪সে:</a:t>
            </a:r>
            <a:r>
              <a:rPr lang="bn-IN" sz="11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মি</a:t>
            </a:r>
            <a:r>
              <a:rPr lang="bn-IN" sz="1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×</a:t>
            </a:r>
            <a:r>
              <a:rPr lang="bn-IN" sz="1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৪সে:</a:t>
            </a:r>
            <a:r>
              <a:rPr lang="bn-IN" sz="9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মি:</a:t>
            </a:r>
          </a:p>
          <a:p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= (৪</a:t>
            </a:r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×</a:t>
            </a:r>
            <a:r>
              <a:rPr lang="bn-IN" sz="1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৪)বর্গসে:</a:t>
            </a:r>
            <a:r>
              <a:rPr lang="bn-IN" sz="9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মি:</a:t>
            </a:r>
          </a:p>
          <a:p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= ১৬ বর্গসে:</a:t>
            </a:r>
            <a:r>
              <a:rPr lang="bn-IN" sz="9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মি:  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F7086D-E27D-4E06-BCDF-B69C756861F2}"/>
              </a:ext>
            </a:extLst>
          </p:cNvPr>
          <p:cNvSpPr txBox="1"/>
          <p:nvPr/>
        </p:nvSpPr>
        <p:spPr>
          <a:xfrm>
            <a:off x="817904" y="4308604"/>
            <a:ext cx="9851166" cy="769441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ক্ষেত্রফল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দুটির</a:t>
            </a:r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পার্থক্য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১৬-১৫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১বর্গ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সে:মি: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7E8EEE-02B0-4F77-A743-A2ACCCAD7F3B}"/>
              </a:ext>
            </a:extLst>
          </p:cNvPr>
          <p:cNvSpPr txBox="1"/>
          <p:nvPr/>
        </p:nvSpPr>
        <p:spPr>
          <a:xfrm>
            <a:off x="240636" y="5619991"/>
            <a:ext cx="11630528" cy="769441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অতএব,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বর্গক্ষেত্রটি</a:t>
            </a:r>
            <a:r>
              <a:rPr lang="bn-IN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আয়তক্ষেত্রের</a:t>
            </a:r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চেয়ে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১বর্গ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সে:মি:</a:t>
            </a:r>
            <a:r>
              <a:rPr lang="bn-I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বড়</a:t>
            </a:r>
            <a:r>
              <a:rPr lang="bn-I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26A53E-8582-4F7D-89F5-C9BE884A18F5}"/>
              </a:ext>
            </a:extLst>
          </p:cNvPr>
          <p:cNvSpPr txBox="1"/>
          <p:nvPr/>
        </p:nvSpPr>
        <p:spPr>
          <a:xfrm>
            <a:off x="1395662" y="2101516"/>
            <a:ext cx="282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১৫বর্গ</a:t>
            </a:r>
            <a:r>
              <a:rPr lang="bn-IN" dirty="0"/>
              <a:t> </a:t>
            </a:r>
            <a:r>
              <a:rPr lang="bn-IN" sz="3600" dirty="0"/>
              <a:t>সে:</a:t>
            </a:r>
            <a:r>
              <a:rPr lang="bn-IN" sz="1100" dirty="0"/>
              <a:t> </a:t>
            </a:r>
            <a:r>
              <a:rPr lang="bn-IN" sz="3600" dirty="0"/>
              <a:t>মি: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48E4DA-F990-4E80-8387-C77310EAFFD6}"/>
              </a:ext>
            </a:extLst>
          </p:cNvPr>
          <p:cNvSpPr txBox="1"/>
          <p:nvPr/>
        </p:nvSpPr>
        <p:spPr>
          <a:xfrm>
            <a:off x="7879056" y="2367719"/>
            <a:ext cx="282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১৬বর্গ</a:t>
            </a:r>
            <a:r>
              <a:rPr lang="bn-IN" dirty="0"/>
              <a:t> </a:t>
            </a:r>
            <a:r>
              <a:rPr lang="bn-IN" sz="3600" dirty="0"/>
              <a:t>সে:</a:t>
            </a:r>
            <a:r>
              <a:rPr lang="bn-IN" sz="1100" dirty="0"/>
              <a:t> </a:t>
            </a:r>
            <a:r>
              <a:rPr lang="bn-IN" sz="3600" dirty="0"/>
              <a:t>মি: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7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79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82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85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8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1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9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97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00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03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06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9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8" grpId="0"/>
      <p:bldP spid="11" grpId="0" animBg="1"/>
      <p:bldP spid="13" grpId="0"/>
      <p:bldP spid="17" grpId="0"/>
      <p:bldP spid="19" grpId="0" animBg="1"/>
      <p:bldP spid="19" grpId="1" build="allAtOnce" animBg="1"/>
      <p:bldP spid="21" grpId="0" animBg="1"/>
      <p:bldP spid="21" grpId="1" build="allAtOnce" animBg="1"/>
      <p:bldP spid="22" grpId="0" animBg="1"/>
      <p:bldP spid="23" grpId="0" animBg="1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C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955E81-7467-46F1-9848-7DB592B97F42}"/>
              </a:ext>
            </a:extLst>
          </p:cNvPr>
          <p:cNvGrpSpPr/>
          <p:nvPr/>
        </p:nvGrpSpPr>
        <p:grpSpPr>
          <a:xfrm>
            <a:off x="180934" y="91891"/>
            <a:ext cx="3845634" cy="2695313"/>
            <a:chOff x="180934" y="91891"/>
            <a:chExt cx="3845634" cy="26953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34B865-E7E6-4A5B-9867-B46DEBA54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934" y="91891"/>
              <a:ext cx="3845634" cy="26953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8E96A6-B8FD-4DAC-B8C8-3A1146B5B781}"/>
                </a:ext>
              </a:extLst>
            </p:cNvPr>
            <p:cNvSpPr txBox="1"/>
            <p:nvPr/>
          </p:nvSpPr>
          <p:spPr>
            <a:xfrm>
              <a:off x="374755" y="179883"/>
              <a:ext cx="29230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spc="50" dirty="0">
                  <a:ln w="952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দলীয় কাজ</a:t>
              </a:r>
              <a:endParaRPr lang="en-U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6B7B8FA-22DB-4A64-8B22-D084BE14257C}"/>
              </a:ext>
            </a:extLst>
          </p:cNvPr>
          <p:cNvSpPr txBox="1"/>
          <p:nvPr/>
        </p:nvSpPr>
        <p:spPr>
          <a:xfrm rot="278638">
            <a:off x="5436527" y="119640"/>
            <a:ext cx="2803160" cy="769441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শাপলা দল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F793A-57AD-4839-A6AA-0B004E853381}"/>
              </a:ext>
            </a:extLst>
          </p:cNvPr>
          <p:cNvSpPr txBox="1"/>
          <p:nvPr/>
        </p:nvSpPr>
        <p:spPr>
          <a:xfrm>
            <a:off x="4132382" y="967654"/>
            <a:ext cx="5411449" cy="138499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r>
              <a:rPr lang="bn-IN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একটি আয়তাকার ধানক্ষেতের প্রস্থ ৭৫০মিটার এবং দৈর্ঘ্য ১২০০মিটার। ধানক্ষেতের ক্ষেত্রফল বের কর । 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D16E4-4A30-4764-9673-B9825F437098}"/>
              </a:ext>
            </a:extLst>
          </p:cNvPr>
          <p:cNvSpPr txBox="1"/>
          <p:nvPr/>
        </p:nvSpPr>
        <p:spPr>
          <a:xfrm rot="878462">
            <a:off x="254835" y="5380754"/>
            <a:ext cx="2803159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গোলাপ দল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57CF39-5A9F-4986-B6FF-37C533672934}"/>
              </a:ext>
            </a:extLst>
          </p:cNvPr>
          <p:cNvSpPr txBox="1"/>
          <p:nvPr/>
        </p:nvSpPr>
        <p:spPr>
          <a:xfrm>
            <a:off x="569623" y="3390334"/>
            <a:ext cx="3057990" cy="769441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সূর্যমুখী দল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18FC8-CF22-47E0-800A-478B8CD539EA}"/>
              </a:ext>
            </a:extLst>
          </p:cNvPr>
          <p:cNvSpPr txBox="1"/>
          <p:nvPr/>
        </p:nvSpPr>
        <p:spPr>
          <a:xfrm>
            <a:off x="3252866" y="2914313"/>
            <a:ext cx="6205927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একটি আয়তাকার টেবিলের দৈর্ঘ্য ২৫ মিটার এবং প্রস্থ ১২মিটার। টেবিলটির ক্ষেত্রফল বের কর । </a:t>
            </a:r>
            <a:endParaRPr lang="en-US" sz="32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174C-D26D-4A8C-BE99-F0A90EF5F163}"/>
              </a:ext>
            </a:extLst>
          </p:cNvPr>
          <p:cNvSpPr txBox="1"/>
          <p:nvPr/>
        </p:nvSpPr>
        <p:spPr>
          <a:xfrm>
            <a:off x="2788178" y="5069460"/>
            <a:ext cx="645799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 বর্গাকৃতির পুকুরের দৈর্ঘ্য ২০ মিটার। পুকুরটির ক্ষেত্রফল বের কর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5AEC71-D516-4B3B-8A40-296B1E41F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25" y="2941892"/>
            <a:ext cx="2235275" cy="13415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3A55C1-4BC6-4FB5-A536-7521B320B7A8}"/>
              </a:ext>
            </a:extLst>
          </p:cNvPr>
          <p:cNvSpPr txBox="1"/>
          <p:nvPr/>
        </p:nvSpPr>
        <p:spPr>
          <a:xfrm>
            <a:off x="10238282" y="164890"/>
            <a:ext cx="1184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n>
                  <a:solidFill>
                    <a:schemeClr val="tx1"/>
                  </a:solidFill>
                </a:ln>
              </a:rPr>
              <a:t>১২০০মি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Abadi Extra Light" panose="020B0604020202020204" pitchFamily="34" charset="0"/>
              </a:rPr>
              <a:t>˖˖</a:t>
            </a:r>
            <a:endParaRPr lang="en-US" sz="2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7406FE-9804-4ABF-973A-6D73C2B44B3B}"/>
              </a:ext>
            </a:extLst>
          </p:cNvPr>
          <p:cNvSpPr txBox="1"/>
          <p:nvPr/>
        </p:nvSpPr>
        <p:spPr>
          <a:xfrm rot="16200000">
            <a:off x="9106525" y="650797"/>
            <a:ext cx="118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n>
                  <a:solidFill>
                    <a:schemeClr val="tx1"/>
                  </a:solidFill>
                </a:ln>
              </a:rPr>
              <a:t>৭৫০মি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Abadi Extra Light" panose="020B0604020202020204" pitchFamily="34" charset="0"/>
              </a:rPr>
              <a:t>˖</a:t>
            </a:r>
            <a:endParaRPr lang="en-US" sz="20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E4CB13-4E9E-4EFA-B64D-B9F7B3FC4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11" y="4850969"/>
            <a:ext cx="2267520" cy="18657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95C2919-7C91-43C4-9CE8-BCC418B2E158}"/>
              </a:ext>
            </a:extLst>
          </p:cNvPr>
          <p:cNvSpPr txBox="1"/>
          <p:nvPr/>
        </p:nvSpPr>
        <p:spPr>
          <a:xfrm>
            <a:off x="10480541" y="2635799"/>
            <a:ext cx="118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n>
                  <a:solidFill>
                    <a:schemeClr val="tx1"/>
                  </a:solidFill>
                </a:ln>
              </a:rPr>
              <a:t>২</a:t>
            </a:r>
            <a:r>
              <a:rPr lang="en-US" sz="2000" b="1" dirty="0">
                <a:ln>
                  <a:solidFill>
                    <a:schemeClr val="tx1"/>
                  </a:solidFill>
                </a:ln>
              </a:rPr>
              <a:t>৫</a:t>
            </a:r>
            <a:r>
              <a:rPr lang="bn-IN" sz="2000" b="1" dirty="0">
                <a:ln>
                  <a:solidFill>
                    <a:schemeClr val="tx1"/>
                  </a:solidFill>
                </a:ln>
              </a:rPr>
              <a:t>মি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Abadi Extra Light" panose="020B0604020202020204" pitchFamily="34" charset="0"/>
              </a:rPr>
              <a:t>˖</a:t>
            </a:r>
            <a:endParaRPr lang="en-US" sz="2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5D30E1-70DC-4202-8504-0435DBFE82D5}"/>
              </a:ext>
            </a:extLst>
          </p:cNvPr>
          <p:cNvSpPr txBox="1"/>
          <p:nvPr/>
        </p:nvSpPr>
        <p:spPr>
          <a:xfrm>
            <a:off x="10251199" y="4465524"/>
            <a:ext cx="118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>
                  <a:solidFill>
                    <a:schemeClr val="tx1"/>
                  </a:solidFill>
                </a:ln>
              </a:rPr>
              <a:t>২০মি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latin typeface="Abadi Extra Light" panose="020B0604020202020204" pitchFamily="34" charset="0"/>
              </a:rPr>
              <a:t>˖</a:t>
            </a:r>
            <a:endParaRPr lang="en-US" sz="24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2EDEAD-5DAE-4786-A866-71B9AF334C67}"/>
              </a:ext>
            </a:extLst>
          </p:cNvPr>
          <p:cNvSpPr txBox="1"/>
          <p:nvPr/>
        </p:nvSpPr>
        <p:spPr>
          <a:xfrm rot="16200000">
            <a:off x="9273915" y="3291556"/>
            <a:ext cx="118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chemeClr val="tx1"/>
                  </a:solidFill>
                </a:ln>
              </a:rPr>
              <a:t>১</a:t>
            </a:r>
            <a:r>
              <a:rPr lang="bn-IN" sz="2000" b="1" dirty="0">
                <a:ln>
                  <a:solidFill>
                    <a:schemeClr val="tx1"/>
                  </a:solidFill>
                </a:ln>
              </a:rPr>
              <a:t>২মি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Abadi Extra Light" panose="020B0604020202020204" pitchFamily="34" charset="0"/>
              </a:rPr>
              <a:t>˖</a:t>
            </a:r>
            <a:endParaRPr lang="en-US" sz="2000" b="1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460441-192B-4B9B-84C6-D31CE8D827A1}"/>
              </a:ext>
            </a:extLst>
          </p:cNvPr>
          <p:cNvGrpSpPr/>
          <p:nvPr/>
        </p:nvGrpSpPr>
        <p:grpSpPr>
          <a:xfrm>
            <a:off x="9803567" y="501865"/>
            <a:ext cx="2223541" cy="1272820"/>
            <a:chOff x="9803567" y="501865"/>
            <a:chExt cx="2223541" cy="12728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DC277BE-4392-4382-8D43-1D14E9F37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3567" y="501865"/>
              <a:ext cx="2223541" cy="121094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35553C-8F08-4060-8106-E4576BBC381E}"/>
                </a:ext>
              </a:extLst>
            </p:cNvPr>
            <p:cNvSpPr/>
            <p:nvPr/>
          </p:nvSpPr>
          <p:spPr>
            <a:xfrm>
              <a:off x="9803567" y="1580827"/>
              <a:ext cx="2207499" cy="193858"/>
            </a:xfrm>
            <a:prstGeom prst="rect">
              <a:avLst/>
            </a:prstGeom>
            <a:solidFill>
              <a:srgbClr val="16D81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285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4" grpId="0" animBg="1"/>
      <p:bldP spid="15" grpId="0" animBg="1"/>
      <p:bldP spid="19" grpId="0"/>
      <p:bldP spid="20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EDC542-B41F-4777-920D-615D2D41DAB1}"/>
              </a:ext>
            </a:extLst>
          </p:cNvPr>
          <p:cNvSpPr txBox="1"/>
          <p:nvPr/>
        </p:nvSpPr>
        <p:spPr>
          <a:xfrm>
            <a:off x="3703728" y="254832"/>
            <a:ext cx="4930605" cy="1015663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একক</a:t>
            </a:r>
            <a:r>
              <a:rPr lang="en-US" sz="6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endParaRPr lang="en-US" sz="6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BCF4F-C684-4DA3-9B7C-CCEA469F72E2}"/>
              </a:ext>
            </a:extLst>
          </p:cNvPr>
          <p:cNvSpPr txBox="1"/>
          <p:nvPr/>
        </p:nvSpPr>
        <p:spPr>
          <a:xfrm>
            <a:off x="644577" y="5351484"/>
            <a:ext cx="11032761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 আয়তাকার বাগানের দৈর্ঘ্য ১৬ মিটার এবং প্রস্থ ১০মিটার । আয়তাকার বাগানের ক্ষেত্রফল কত ? </a:t>
            </a:r>
            <a:endParaRPr lang="en-US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FC920B-C727-4791-9778-ED091046BFA2}"/>
              </a:ext>
            </a:extLst>
          </p:cNvPr>
          <p:cNvGrpSpPr/>
          <p:nvPr/>
        </p:nvGrpSpPr>
        <p:grpSpPr>
          <a:xfrm>
            <a:off x="3162924" y="1256891"/>
            <a:ext cx="5592088" cy="3864697"/>
            <a:chOff x="3162924" y="1256891"/>
            <a:chExt cx="5592088" cy="38646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7F428E-F508-4AD0-8AB2-C59083AD8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924" y="1990019"/>
              <a:ext cx="5592088" cy="3131569"/>
            </a:xfrm>
            <a:prstGeom prst="rect">
              <a:avLst/>
            </a:prstGeom>
          </p:spPr>
        </p:pic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5C0ED01F-1ABE-4F91-9E63-376A344E2983}"/>
                </a:ext>
              </a:extLst>
            </p:cNvPr>
            <p:cNvSpPr/>
            <p:nvPr/>
          </p:nvSpPr>
          <p:spPr>
            <a:xfrm rot="10800000">
              <a:off x="5186596" y="1256891"/>
              <a:ext cx="1307134" cy="733128"/>
            </a:xfrm>
            <a:prstGeom prst="triangle">
              <a:avLst/>
            </a:prstGeom>
            <a:gradFill flip="none" rotWithShape="1">
              <a:gsLst>
                <a:gs pos="0">
                  <a:srgbClr val="16D81F">
                    <a:shade val="30000"/>
                    <a:satMod val="115000"/>
                  </a:srgbClr>
                </a:gs>
                <a:gs pos="50000">
                  <a:srgbClr val="16D81F">
                    <a:shade val="67500"/>
                    <a:satMod val="115000"/>
                  </a:srgbClr>
                </a:gs>
                <a:gs pos="100000">
                  <a:srgbClr val="16D81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62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0D68374-0147-413C-8720-E5E168FDADA9}"/>
              </a:ext>
            </a:extLst>
          </p:cNvPr>
          <p:cNvSpPr/>
          <p:nvPr/>
        </p:nvSpPr>
        <p:spPr>
          <a:xfrm>
            <a:off x="256675" y="311203"/>
            <a:ext cx="4459704" cy="443725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2FDEB-75CD-4652-ABF0-17A14F4B9AE5}"/>
              </a:ext>
            </a:extLst>
          </p:cNvPr>
          <p:cNvSpPr txBox="1"/>
          <p:nvPr/>
        </p:nvSpPr>
        <p:spPr>
          <a:xfrm>
            <a:off x="962526" y="1187116"/>
            <a:ext cx="3160295" cy="271111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GB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GB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GB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GB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GB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84676-47A2-4EF9-982F-FF5E855FD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01" y="146952"/>
            <a:ext cx="5620604" cy="6542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2C5ED-ECC2-4F39-AFBC-1DC5A3E958C9}"/>
              </a:ext>
            </a:extLst>
          </p:cNvPr>
          <p:cNvSpPr txBox="1"/>
          <p:nvPr/>
        </p:nvSpPr>
        <p:spPr>
          <a:xfrm>
            <a:off x="256675" y="4957011"/>
            <a:ext cx="5277851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পাঠ্য বইয়ের ১২২ পৃষ্ঠা খুলে মিলিয়ে নাও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4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16D81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293BE9-0039-418C-B4C4-632CFC0496FC}"/>
              </a:ext>
            </a:extLst>
          </p:cNvPr>
          <p:cNvSpPr txBox="1"/>
          <p:nvPr/>
        </p:nvSpPr>
        <p:spPr>
          <a:xfrm>
            <a:off x="4258364" y="144641"/>
            <a:ext cx="2996875" cy="1015663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মূল্যায়ন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61ED1E-363F-4BC6-98D5-9C9610752E32}"/>
              </a:ext>
            </a:extLst>
          </p:cNvPr>
          <p:cNvSpPr txBox="1"/>
          <p:nvPr/>
        </p:nvSpPr>
        <p:spPr>
          <a:xfrm>
            <a:off x="644577" y="5463778"/>
            <a:ext cx="11032761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 আয়তাকার সরকারি প্রাথমিক বিদ্যালয়ের দৈর্ঘ্য ৮০ মিটার এবং প্রস্থ ৩০মিটার । বিদ্যালয়টির ক্ষেত্রফল কত ? </a:t>
            </a: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329965-352B-4D83-8E93-D718F33A55B7}"/>
              </a:ext>
            </a:extLst>
          </p:cNvPr>
          <p:cNvGrpSpPr/>
          <p:nvPr/>
        </p:nvGrpSpPr>
        <p:grpSpPr>
          <a:xfrm>
            <a:off x="1938779" y="1238652"/>
            <a:ext cx="7636044" cy="4210945"/>
            <a:chOff x="1828798" y="1259413"/>
            <a:chExt cx="7636044" cy="42109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8BD98E2-4A3F-450F-904C-B640898F81C7}"/>
                </a:ext>
              </a:extLst>
            </p:cNvPr>
            <p:cNvGrpSpPr/>
            <p:nvPr/>
          </p:nvGrpSpPr>
          <p:grpSpPr>
            <a:xfrm>
              <a:off x="1989221" y="1259413"/>
              <a:ext cx="7304285" cy="3023831"/>
              <a:chOff x="2442972" y="1399032"/>
              <a:chExt cx="7306056" cy="405993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5315E10-1B74-498D-A03B-F8A4FFA0C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2972" y="1399032"/>
                <a:ext cx="7306056" cy="4059936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DE5D83-0741-444A-A410-5E21EDDB2B2B}"/>
                  </a:ext>
                </a:extLst>
              </p:cNvPr>
              <p:cNvSpPr/>
              <p:nvPr/>
            </p:nvSpPr>
            <p:spPr>
              <a:xfrm>
                <a:off x="6595672" y="5036695"/>
                <a:ext cx="3138366" cy="4197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C7F1D32-1055-4FB9-A8C9-95DC67D3B369}"/>
                </a:ext>
              </a:extLst>
            </p:cNvPr>
            <p:cNvSpPr txBox="1"/>
            <p:nvPr/>
          </p:nvSpPr>
          <p:spPr>
            <a:xfrm>
              <a:off x="1828798" y="4281345"/>
              <a:ext cx="7636044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নীচের</a:t>
              </a:r>
              <a:r>
                <a:rPr lang="en-US" sz="28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সমস্যাটির</a:t>
              </a:r>
              <a:r>
                <a:rPr lang="en-US" sz="28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সমাধান</a:t>
              </a:r>
              <a:r>
                <a:rPr lang="en-US" sz="28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কর</a:t>
              </a:r>
              <a:r>
                <a:rPr lang="en-US" sz="28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 </a:t>
              </a:r>
              <a:r>
                <a:rPr lang="en-US" sz="2800" dirty="0" err="1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সময়</a:t>
              </a:r>
              <a:r>
                <a:rPr lang="en-US" sz="28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১০মিনিট</a:t>
              </a:r>
              <a:r>
                <a:rPr lang="bn-IN" sz="28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DECC5F1D-3F2B-4006-A004-144057A30FEF}"/>
                </a:ext>
              </a:extLst>
            </p:cNvPr>
            <p:cNvSpPr/>
            <p:nvPr/>
          </p:nvSpPr>
          <p:spPr>
            <a:xfrm>
              <a:off x="5085347" y="4804565"/>
              <a:ext cx="1604211" cy="665793"/>
            </a:xfrm>
            <a:prstGeom prst="downArrow">
              <a:avLst/>
            </a:prstGeom>
            <a:solidFill>
              <a:srgbClr val="A216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1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DDFBAE-432A-4A16-8452-3CD0DEF69B91}"/>
              </a:ext>
            </a:extLst>
          </p:cNvPr>
          <p:cNvSpPr txBox="1"/>
          <p:nvPr/>
        </p:nvSpPr>
        <p:spPr>
          <a:xfrm>
            <a:off x="3787134" y="150456"/>
            <a:ext cx="4060329" cy="923330"/>
          </a:xfrm>
          <a:prstGeom prst="rect">
            <a:avLst/>
          </a:prstGeom>
          <a:pattFill prst="pct5">
            <a:fgClr>
              <a:srgbClr val="FF9999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বাড়ির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কাজ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0BED7-A572-4B70-98F8-3F0E674FCE84}"/>
              </a:ext>
            </a:extLst>
          </p:cNvPr>
          <p:cNvSpPr txBox="1"/>
          <p:nvPr/>
        </p:nvSpPr>
        <p:spPr>
          <a:xfrm>
            <a:off x="1435771" y="5690939"/>
            <a:ext cx="10419347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r>
              <a:rPr lang="bn-IN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একটি আয়তাকার ধানক্ষেতের প্রস্থ ৭৫০মিটার এবং দৈর্ঘ্য ১২০০মিটার । ধানক্ষেতের ক্ষেত্রফল বের কর । 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0FBA23-8DF1-4FA2-9DF3-99EF5F247D75}"/>
              </a:ext>
            </a:extLst>
          </p:cNvPr>
          <p:cNvGrpSpPr/>
          <p:nvPr/>
        </p:nvGrpSpPr>
        <p:grpSpPr>
          <a:xfrm>
            <a:off x="196519" y="1160304"/>
            <a:ext cx="11462080" cy="5366090"/>
            <a:chOff x="196519" y="1251285"/>
            <a:chExt cx="11462080" cy="53660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8CB9E3-6EF2-4D42-A0CD-E64EC024F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253" y="1251285"/>
              <a:ext cx="10419346" cy="3982452"/>
            </a:xfrm>
            <a:prstGeom prst="rect">
              <a:avLst/>
            </a:prstGeom>
          </p:spPr>
        </p:pic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E8B8C477-57DD-453B-A4B1-F3C4CB4C51EC}"/>
                </a:ext>
              </a:extLst>
            </p:cNvPr>
            <p:cNvSpPr/>
            <p:nvPr/>
          </p:nvSpPr>
          <p:spPr>
            <a:xfrm>
              <a:off x="196520" y="3753859"/>
              <a:ext cx="1247274" cy="2863516"/>
            </a:xfrm>
            <a:prstGeom prst="corner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5E252F-5B00-4740-A778-22792F89FD3E}"/>
                </a:ext>
              </a:extLst>
            </p:cNvPr>
            <p:cNvSpPr/>
            <p:nvPr/>
          </p:nvSpPr>
          <p:spPr>
            <a:xfrm>
              <a:off x="196519" y="3260558"/>
              <a:ext cx="1042733" cy="4933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8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338702-C907-43A4-B9A3-BC116F74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9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68453-1E7C-4D8A-B439-74B23FA55A65}"/>
              </a:ext>
            </a:extLst>
          </p:cNvPr>
          <p:cNvSpPr txBox="1"/>
          <p:nvPr/>
        </p:nvSpPr>
        <p:spPr>
          <a:xfrm>
            <a:off x="8169441" y="0"/>
            <a:ext cx="39222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8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আজকের                    পাঠে সবাইকে স্বাগতম  </a:t>
            </a:r>
            <a:endParaRPr lang="en-US" sz="80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3D96DA-801C-47D6-AC8E-ACF4E70D62AA}"/>
              </a:ext>
            </a:extLst>
          </p:cNvPr>
          <p:cNvSpPr/>
          <p:nvPr/>
        </p:nvSpPr>
        <p:spPr>
          <a:xfrm>
            <a:off x="6753726" y="5390147"/>
            <a:ext cx="2117558" cy="9464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3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DCE38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A87FE-99B2-432D-A055-19E210C10778}"/>
              </a:ext>
            </a:extLst>
          </p:cNvPr>
          <p:cNvSpPr txBox="1"/>
          <p:nvPr/>
        </p:nvSpPr>
        <p:spPr>
          <a:xfrm>
            <a:off x="272716" y="214625"/>
            <a:ext cx="11614484" cy="1446550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সবাইকে অসংখ্য ধন্যবাদ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1745C-6610-4951-8C90-9CE355F07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497"/>
            <a:ext cx="12192000" cy="55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B175D-085F-409F-B04F-754B08E1F3C9}"/>
              </a:ext>
            </a:extLst>
          </p:cNvPr>
          <p:cNvSpPr txBox="1"/>
          <p:nvPr/>
        </p:nvSpPr>
        <p:spPr>
          <a:xfrm>
            <a:off x="1941094" y="365142"/>
            <a:ext cx="11710737" cy="4508927"/>
          </a:xfrm>
          <a:prstGeom prst="rect">
            <a:avLst/>
          </a:prstGeom>
          <a:solidFill>
            <a:srgbClr val="FF00FF"/>
          </a:solidFill>
          <a:ln w="76200">
            <a:solidFill>
              <a:schemeClr val="accent1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সমাপ্তি</a:t>
            </a:r>
            <a:endParaRPr lang="en-US" sz="287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7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1143F-22F4-449D-A042-A2CCFD485C61}"/>
              </a:ext>
            </a:extLst>
          </p:cNvPr>
          <p:cNvSpPr txBox="1"/>
          <p:nvPr/>
        </p:nvSpPr>
        <p:spPr>
          <a:xfrm>
            <a:off x="956927" y="159488"/>
            <a:ext cx="417859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শিক্ষক</a:t>
            </a:r>
            <a:r>
              <a:rPr lang="en-US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পরিচিতি</a:t>
            </a:r>
            <a:endParaRPr lang="en-US" sz="4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015A4-39F0-4EDF-8624-22463EFF0C3A}"/>
              </a:ext>
            </a:extLst>
          </p:cNvPr>
          <p:cNvSpPr txBox="1"/>
          <p:nvPr/>
        </p:nvSpPr>
        <p:spPr>
          <a:xfrm>
            <a:off x="4795282" y="563526"/>
            <a:ext cx="7296634" cy="56189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মোহাম্মদ</a:t>
            </a:r>
            <a:r>
              <a:rPr lang="en-US" sz="1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11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শামছুন</a:t>
            </a:r>
            <a:r>
              <a:rPr lang="en-US" sz="1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11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নূর</a:t>
            </a:r>
            <a:endParaRPr lang="en-US" sz="11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প্রধান</a:t>
            </a:r>
            <a:r>
              <a:rPr lang="en-US" sz="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শিক্ষক</a:t>
            </a:r>
            <a:endParaRPr lang="en-US" sz="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মুরারগাঁও</a:t>
            </a:r>
            <a:r>
              <a:rPr lang="en-US" sz="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সরকারি</a:t>
            </a:r>
            <a:r>
              <a:rPr lang="en-US" sz="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প্রাথমিক</a:t>
            </a:r>
            <a:r>
              <a:rPr lang="en-US" sz="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বিদ্যালয়</a:t>
            </a:r>
            <a:endParaRPr lang="en-US" sz="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কোম্পানীগঞ্জ</a:t>
            </a:r>
            <a:r>
              <a:rPr lang="en-US" sz="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সিলেট</a:t>
            </a:r>
            <a:r>
              <a:rPr lang="en-US" sz="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।</a:t>
            </a:r>
            <a:endParaRPr lang="en-US" sz="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 : </a:t>
            </a:r>
            <a:r>
              <a:rPr lang="en-US" sz="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shadmanheya@gmail.com</a:t>
            </a:r>
          </a:p>
          <a:p>
            <a:pPr algn="ctr"/>
            <a:r>
              <a:rPr lang="en-US" sz="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 no : 01712-307039</a:t>
            </a:r>
            <a:endParaRPr lang="en-US" sz="5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790B4-A10D-4145-BC32-D170D9ABC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68" y="1254698"/>
            <a:ext cx="3498114" cy="2945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033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69A803-516B-4257-A23E-C00337031D18}"/>
              </a:ext>
            </a:extLst>
          </p:cNvPr>
          <p:cNvSpPr txBox="1"/>
          <p:nvPr/>
        </p:nvSpPr>
        <p:spPr>
          <a:xfrm>
            <a:off x="3797772" y="214079"/>
            <a:ext cx="4596456" cy="76944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9B986-0D2F-4BFB-9792-2A1925EA0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8" y="1113803"/>
            <a:ext cx="5267294" cy="5629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29EF05-B8CC-4023-9369-D85D68FBDCAB}"/>
              </a:ext>
            </a:extLst>
          </p:cNvPr>
          <p:cNvSpPr txBox="1"/>
          <p:nvPr/>
        </p:nvSpPr>
        <p:spPr>
          <a:xfrm>
            <a:off x="5823284" y="1420828"/>
            <a:ext cx="6133568" cy="501675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শ্রেণি </a:t>
            </a:r>
            <a:r>
              <a:rPr lang="en-US" sz="6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:</a:t>
            </a:r>
            <a:r>
              <a:rPr lang="bn-IN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bn-IN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পঞ্চম</a:t>
            </a:r>
          </a:p>
          <a:p>
            <a:pPr algn="just"/>
            <a:r>
              <a:rPr lang="bn-IN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বিষয় </a:t>
            </a:r>
            <a:r>
              <a:rPr lang="en-US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:</a:t>
            </a:r>
            <a:r>
              <a:rPr lang="bn-IN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প্রাথমিক গণিত</a:t>
            </a:r>
          </a:p>
          <a:p>
            <a:pPr algn="just"/>
            <a:r>
              <a:rPr lang="bn-IN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অধ্যায়</a:t>
            </a:r>
            <a:r>
              <a:rPr lang="en-US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:</a:t>
            </a:r>
            <a:r>
              <a:rPr lang="bn-IN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১১(খ) </a:t>
            </a:r>
          </a:p>
          <a:p>
            <a:pPr algn="just"/>
            <a:r>
              <a:rPr lang="en-US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bn-IN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পাঠ শিরোনাম </a:t>
            </a:r>
            <a:r>
              <a:rPr lang="en-US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:</a:t>
            </a:r>
            <a:r>
              <a:rPr lang="bn-IN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পরিমাপ</a:t>
            </a:r>
          </a:p>
          <a:p>
            <a:pPr algn="just"/>
            <a:r>
              <a:rPr lang="bn-IN" sz="7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bn-IN" sz="4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পাঠ্যাংশ</a:t>
            </a:r>
            <a:r>
              <a:rPr lang="bn-IN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:</a:t>
            </a:r>
            <a:r>
              <a:rPr lang="bn-IN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bn-IN" sz="4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আয়ত ও বর্গের </a:t>
            </a:r>
          </a:p>
          <a:p>
            <a:pPr algn="just"/>
            <a:r>
              <a:rPr lang="bn-IN" sz="4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ক্ষেত্রফল নির্ণয়</a:t>
            </a:r>
          </a:p>
          <a:p>
            <a:pPr algn="just"/>
            <a:r>
              <a:rPr lang="bn-IN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সময়</a:t>
            </a:r>
            <a:r>
              <a:rPr lang="en-US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:</a:t>
            </a:r>
            <a:r>
              <a:rPr lang="bn-IN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৪৫মিনিট </a:t>
            </a:r>
            <a:endParaRPr lang="en-US" sz="4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69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D5BE1F-5F0F-41A0-9AF6-4E4BF41607E4}"/>
              </a:ext>
            </a:extLst>
          </p:cNvPr>
          <p:cNvSpPr txBox="1"/>
          <p:nvPr/>
        </p:nvSpPr>
        <p:spPr>
          <a:xfrm>
            <a:off x="482219" y="3084956"/>
            <a:ext cx="11559653" cy="156966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২৪.২.১ আয়তক্ষেত্র ও বর্গক্ষেত্রের ক্ষেত্রফলের সূত্র বলতে ও ব্যবহার করতে পারবে ।</a:t>
            </a:r>
            <a:r>
              <a:rPr lang="bn-IN" sz="4800" dirty="0"/>
              <a:t> </a:t>
            </a:r>
            <a:endParaRPr lang="en-US" sz="4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AE5823-5D9C-40B6-9A5A-549675D07177}"/>
              </a:ext>
            </a:extLst>
          </p:cNvPr>
          <p:cNvGrpSpPr/>
          <p:nvPr/>
        </p:nvGrpSpPr>
        <p:grpSpPr>
          <a:xfrm>
            <a:off x="3743180" y="191857"/>
            <a:ext cx="4596456" cy="2893099"/>
            <a:chOff x="3797772" y="214079"/>
            <a:chExt cx="4596456" cy="289309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F392D3D-2789-460B-BFBE-5B726ED00019}"/>
                </a:ext>
              </a:extLst>
            </p:cNvPr>
            <p:cNvSpPr txBox="1"/>
            <p:nvPr/>
          </p:nvSpPr>
          <p:spPr>
            <a:xfrm>
              <a:off x="3797772" y="214079"/>
              <a:ext cx="4596456" cy="132343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শিখনফল</a:t>
              </a:r>
              <a:endPara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4" name="Flowchart: Extract 3">
              <a:extLst>
                <a:ext uri="{FF2B5EF4-FFF2-40B4-BE49-F238E27FC236}">
                  <a16:creationId xmlns:a16="http://schemas.microsoft.com/office/drawing/2014/main" id="{3AA6C5E2-0FD2-40D5-9823-3642E03D7E6C}"/>
                </a:ext>
              </a:extLst>
            </p:cNvPr>
            <p:cNvSpPr/>
            <p:nvPr/>
          </p:nvSpPr>
          <p:spPr>
            <a:xfrm rot="10800000">
              <a:off x="5294363" y="1537518"/>
              <a:ext cx="1693290" cy="1569660"/>
            </a:xfrm>
            <a:prstGeom prst="flowChartExtra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70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C1417A-4358-4D46-A22B-9D6737B12799}"/>
              </a:ext>
            </a:extLst>
          </p:cNvPr>
          <p:cNvSpPr txBox="1"/>
          <p:nvPr/>
        </p:nvSpPr>
        <p:spPr>
          <a:xfrm>
            <a:off x="3549502" y="350555"/>
            <a:ext cx="6304182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এসো একটি ভিডিও দেখি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9FD4E-2CD2-46BB-9262-F3B12F52EA44}"/>
              </a:ext>
            </a:extLst>
          </p:cNvPr>
          <p:cNvSpPr txBox="1"/>
          <p:nvPr/>
        </p:nvSpPr>
        <p:spPr>
          <a:xfrm>
            <a:off x="3049292" y="2882685"/>
            <a:ext cx="60792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https://www.youtube.com/watch?v=4LRy2KJhXzo</a:t>
            </a:r>
          </a:p>
        </p:txBody>
      </p:sp>
    </p:spTree>
    <p:extLst>
      <p:ext uri="{BB962C8B-B14F-4D97-AF65-F5344CB8AC3E}">
        <p14:creationId xmlns:p14="http://schemas.microsoft.com/office/powerpoint/2010/main" val="173177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1A2CCF-E98B-4277-9A03-88B429E56B3D}"/>
              </a:ext>
            </a:extLst>
          </p:cNvPr>
          <p:cNvSpPr txBox="1"/>
          <p:nvPr/>
        </p:nvSpPr>
        <p:spPr>
          <a:xfrm>
            <a:off x="4403917" y="64168"/>
            <a:ext cx="3384165" cy="646331"/>
          </a:xfrm>
          <a:prstGeom prst="rect">
            <a:avLst/>
          </a:prstGeom>
          <a:pattFill prst="solidDmnd">
            <a:fgClr>
              <a:srgbClr val="FFFF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কিছু ছবি দেখি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F732DF-500B-4850-98E4-44A168C810C9}"/>
              </a:ext>
            </a:extLst>
          </p:cNvPr>
          <p:cNvGrpSpPr/>
          <p:nvPr/>
        </p:nvGrpSpPr>
        <p:grpSpPr>
          <a:xfrm>
            <a:off x="1" y="884307"/>
            <a:ext cx="11772900" cy="6109160"/>
            <a:chOff x="244929" y="884307"/>
            <a:chExt cx="11527971" cy="59095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EB6A92-A398-4C46-9EC3-6F0D2876D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57" y="884307"/>
              <a:ext cx="11511643" cy="59095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B586BD-7431-4677-9A95-66FCEF8F687F}"/>
                </a:ext>
              </a:extLst>
            </p:cNvPr>
            <p:cNvSpPr/>
            <p:nvPr/>
          </p:nvSpPr>
          <p:spPr>
            <a:xfrm>
              <a:off x="244929" y="6270171"/>
              <a:ext cx="11511642" cy="523661"/>
            </a:xfrm>
            <a:prstGeom prst="rect">
              <a:avLst/>
            </a:prstGeom>
            <a:pattFill prst="horzBrick">
              <a:fgClr>
                <a:srgbClr val="FF00FF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2131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4D68F0-6EF7-4AE9-A309-86E78D35A955}"/>
              </a:ext>
            </a:extLst>
          </p:cNvPr>
          <p:cNvSpPr txBox="1"/>
          <p:nvPr/>
        </p:nvSpPr>
        <p:spPr>
          <a:xfrm>
            <a:off x="3453063" y="228869"/>
            <a:ext cx="5642091" cy="769441"/>
          </a:xfrm>
          <a:prstGeom prst="rect">
            <a:avLst/>
          </a:prstGeom>
          <a:pattFill prst="solidDmnd">
            <a:fgClr>
              <a:srgbClr val="16D81F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আরও কিছু ছবি দেখি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25E196-9090-4B04-B2AC-6601010F8073}"/>
              </a:ext>
            </a:extLst>
          </p:cNvPr>
          <p:cNvSpPr/>
          <p:nvPr/>
        </p:nvSpPr>
        <p:spPr>
          <a:xfrm>
            <a:off x="771158" y="1190747"/>
            <a:ext cx="6414448" cy="3452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808D74-CB43-43FF-859A-0B7C87BE4732}"/>
              </a:ext>
            </a:extLst>
          </p:cNvPr>
          <p:cNvSpPr/>
          <p:nvPr/>
        </p:nvSpPr>
        <p:spPr>
          <a:xfrm>
            <a:off x="7899719" y="1190747"/>
            <a:ext cx="3521123" cy="3241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75C4D-B47B-49D2-A8A5-8FB7D958BCB1}"/>
              </a:ext>
            </a:extLst>
          </p:cNvPr>
          <p:cNvSpPr txBox="1"/>
          <p:nvPr/>
        </p:nvSpPr>
        <p:spPr>
          <a:xfrm>
            <a:off x="2001328" y="4836302"/>
            <a:ext cx="394944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আয়তাকার আকৃতি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5B61-3866-454D-A21B-5E42C2553C5A}"/>
              </a:ext>
            </a:extLst>
          </p:cNvPr>
          <p:cNvSpPr txBox="1"/>
          <p:nvPr/>
        </p:nvSpPr>
        <p:spPr>
          <a:xfrm>
            <a:off x="8264077" y="4807553"/>
            <a:ext cx="328911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বর্গাকার আকৃতি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598DD-E39D-4B9F-8C14-FFC3A6B8EF20}"/>
              </a:ext>
            </a:extLst>
          </p:cNvPr>
          <p:cNvSpPr txBox="1"/>
          <p:nvPr/>
        </p:nvSpPr>
        <p:spPr>
          <a:xfrm>
            <a:off x="426760" y="5411450"/>
            <a:ext cx="11694695" cy="14465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চতুর্থ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শ্রেণিতে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দুইটি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আকৃতি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সম্পর্কে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জেনেছি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ও কিছু সমস্যার সমাধানও করেছি 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824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29A87-A3C3-4FA6-B1AD-E0D43FE61E69}"/>
              </a:ext>
            </a:extLst>
          </p:cNvPr>
          <p:cNvSpPr txBox="1"/>
          <p:nvPr/>
        </p:nvSpPr>
        <p:spPr>
          <a:xfrm>
            <a:off x="3548418" y="155615"/>
            <a:ext cx="5500047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 ঘোষণা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D6FFB-AFD9-4224-B140-EFC42C35DE30}"/>
              </a:ext>
            </a:extLst>
          </p:cNvPr>
          <p:cNvSpPr txBox="1"/>
          <p:nvPr/>
        </p:nvSpPr>
        <p:spPr>
          <a:xfrm>
            <a:off x="0" y="5871388"/>
            <a:ext cx="12019127" cy="769441"/>
          </a:xfrm>
          <a:prstGeom prst="rect">
            <a:avLst/>
          </a:prstGeom>
          <a:solidFill>
            <a:srgbClr val="DCE38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আজকের পাঠ – আয়ত ও বর্গক্ষেত্রের ক্ষেত্রফল নির্ণয়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AB6030-1282-4F1C-9FE3-8F924892B8B7}"/>
              </a:ext>
            </a:extLst>
          </p:cNvPr>
          <p:cNvGrpSpPr/>
          <p:nvPr/>
        </p:nvGrpSpPr>
        <p:grpSpPr>
          <a:xfrm>
            <a:off x="2442972" y="1293591"/>
            <a:ext cx="7306056" cy="4059936"/>
            <a:chOff x="2442972" y="1399032"/>
            <a:chExt cx="7306056" cy="40599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09DC8C-1E0D-47E7-A0D8-F8C39F78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972" y="1399032"/>
              <a:ext cx="7306056" cy="405993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C74FEF-7D9C-4735-A181-A8023A6E0DCC}"/>
                </a:ext>
              </a:extLst>
            </p:cNvPr>
            <p:cNvSpPr/>
            <p:nvPr/>
          </p:nvSpPr>
          <p:spPr>
            <a:xfrm>
              <a:off x="6595672" y="5036695"/>
              <a:ext cx="3138366" cy="419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49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1643</TotalTime>
  <Words>636</Words>
  <Application>Microsoft Office PowerPoint</Application>
  <PresentationFormat>Widescreen</PresentationFormat>
  <Paragraphs>117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Abadi Extra Light</vt:lpstr>
      <vt:lpstr>Calibri</vt:lpstr>
      <vt:lpstr>NikoshBAN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153</cp:revision>
  <dcterms:created xsi:type="dcterms:W3CDTF">2020-08-06T11:34:18Z</dcterms:created>
  <dcterms:modified xsi:type="dcterms:W3CDTF">2020-08-12T11:34:05Z</dcterms:modified>
</cp:coreProperties>
</file>