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313" r:id="rId3"/>
    <p:sldId id="256" r:id="rId4"/>
    <p:sldId id="269" r:id="rId5"/>
    <p:sldId id="260" r:id="rId6"/>
    <p:sldId id="261" r:id="rId7"/>
    <p:sldId id="263" r:id="rId8"/>
    <p:sldId id="262" r:id="rId9"/>
    <p:sldId id="264" r:id="rId10"/>
    <p:sldId id="314" r:id="rId11"/>
    <p:sldId id="315" r:id="rId12"/>
    <p:sldId id="316" r:id="rId13"/>
    <p:sldId id="318" r:id="rId14"/>
    <p:sldId id="273" r:id="rId15"/>
    <p:sldId id="28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CPoPArHXXjKnGs1Ofkb/Q==" hashData="5S/BacMz/xG8VrMKUyrvyWT9IAuSBxk7+29UalSc6bumFnqXl5WGyBNV9s1Wy86b4ueu+EvgO9TDA/GxqLMJ7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F76"/>
    <a:srgbClr val="23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FC0E8-DD8A-40BA-AC59-40E61A28EF7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B95E-8ACC-4822-BAFF-FA8BB2D7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4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0725-9C93-448C-A9D3-75382F275D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9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DD96-89C7-43C6-B4B0-56FD6D316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5BB4C-680C-43DF-9302-54DAC9CE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9D685-774D-452B-92FA-5F15FA4B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9B4DB-EB3C-4EC6-93D4-EDB2DAAD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25D06-61DF-46E8-A589-D09BE773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9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E1AF-984A-44CA-A0E6-FA91D42E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B1B5E-7048-4D6D-B8EC-8D2B47155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66D64-40FD-4AB9-A53B-6CB27EDC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A4764-16F4-4E16-ACA2-F389548B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46482-1367-41D5-ACAE-26534F5F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CEBCC-A892-43FF-8951-9DCE98262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7724A-460E-4E25-A276-3BCECBCAF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C7188-96DA-4239-B63B-019DD104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B629-7FED-4F05-A37A-DE29C8A4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8C70-7947-4DFE-B753-BD5D207E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6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E4FC-2E00-4BEC-8F68-364CCE1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13F87-1FCA-457E-86FA-A4F7A91CF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4BCA-B52B-4FE8-86D6-DA5D1F56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85218-6D22-44C4-B576-8FB9F40F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7993B-9D03-46E5-B8EE-3C99B933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8760-D15E-4C3B-A439-7425D40E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F5AAE-4A7E-4A9A-A3D4-B6672CF3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2DD64-4BB2-4ABA-BA5B-134595CB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8848A-38B6-4945-AA95-EB6D01C5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3242D-63B3-4B9B-95D9-551B7F12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06A1-1C5A-481A-AA03-18B0578A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39AC-61F3-4558-ABE4-258C734E3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60D8D-E600-4CF6-A692-CB7F0F39F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63F47-52CC-465B-8D83-40F9C5E9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FA248-7ECC-4620-B8C3-2323B153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63D66-C7BE-4517-A5A9-7C465733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8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70EB-5905-4377-A734-1290A539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F817A-75F9-4C6F-B0A3-1DE351E82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E10E3-965D-443A-A66F-3A0649602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4A65A-ACBA-40E4-8642-1F4B0D28C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A88B2-687A-4FF6-BF04-647F1FF3E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25CC1-5ABD-44F0-A681-D9B0E597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967E1-8E2B-4E4B-A241-A9E58FCB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69ADF-B8E7-40B2-919E-6BF318D6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B793-0BC3-4C34-B85D-46600D50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EBFAC-D7F2-49B1-AE5C-0B4B9CE1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E4052-2C04-42E7-8A29-F352A713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CB765-5A31-48E8-9F5C-7C937510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0AFEE-3E05-4D00-A536-B2C42365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DC8B0-DCD5-4C98-B743-9EF3534C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65706-56A3-41A0-871F-2CFC5DD0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7942-53FA-4CEB-AD72-BA9683DE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8B71E-E2AD-4246-A7C4-630EB59B3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AD201-11D3-453A-AA80-11B756419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DE564-8829-4A23-872E-98839914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7F4C3-C8B2-427C-83B3-53E1A13A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A10A1-475C-4260-9D25-0986F890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8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9341-3CC7-49A1-8C7F-158DB0E2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7A740-1FF7-458E-AD05-39DF08E29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D2DA-FFA8-4303-8837-B1D1CA97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A206-465F-4710-B300-C16F2E93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9A192-B9EC-46F6-A094-B6C162EF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1DA2C-AE17-4EE8-93B9-DF7A15AF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0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872DE-DA09-4016-8280-E4D47269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8C3AA-5656-42D9-BB7A-F31171E7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29168-E3B1-45E3-84A9-028B37E60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A7CB-3C69-4E26-B3FD-BFD5BA7A8AF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E5CB-55C4-4FE9-BB86-DF1C29ED1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73516-F135-45EC-8DC4-E9D71E7BD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C481-5D02-4EF8-9731-CB44FD692B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1A4EF6-7CFC-49F5-9274-7A386FBB39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4" y="0"/>
            <a:ext cx="12477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8285" y="6146140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LOGO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FC3F0-6BE9-4B73-A219-FDEB48E9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4"/>
            <a:ext cx="12301538" cy="65008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C48867-C5F3-4574-B373-63E11027D842}"/>
              </a:ext>
            </a:extLst>
          </p:cNvPr>
          <p:cNvSpPr/>
          <p:nvPr/>
        </p:nvSpPr>
        <p:spPr>
          <a:xfrm>
            <a:off x="7340217" y="178594"/>
            <a:ext cx="4593475" cy="5509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</a:t>
            </a:r>
          </a:p>
          <a:p>
            <a:pPr algn="ctr"/>
            <a:r>
              <a:rPr lang="bn-BD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 </a:t>
            </a:r>
          </a:p>
          <a:p>
            <a:pPr algn="ctr"/>
            <a:r>
              <a:rPr lang="bn-BD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</a:t>
            </a:r>
          </a:p>
          <a:p>
            <a:pPr algn="ctr"/>
            <a:r>
              <a:rPr lang="bn-BD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BA2DA16-95D6-48C2-A165-A0EE41733497}"/>
              </a:ext>
            </a:extLst>
          </p:cNvPr>
          <p:cNvSpPr txBox="1"/>
          <p:nvPr/>
        </p:nvSpPr>
        <p:spPr>
          <a:xfrm>
            <a:off x="376648" y="7141"/>
            <a:ext cx="133211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>
                  <a:solidFill>
                    <a:srgbClr val="230858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</a:t>
            </a:r>
            <a:r>
              <a:rPr lang="as-IN" sz="4000" dirty="0">
                <a:ln w="0">
                  <a:solidFill>
                    <a:srgbClr val="230858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n w="0">
                  <a:solidFill>
                    <a:srgbClr val="230858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18308E-4A78-4BA1-9CB2-68088902A076}"/>
              </a:ext>
            </a:extLst>
          </p:cNvPr>
          <p:cNvSpPr txBox="1"/>
          <p:nvPr/>
        </p:nvSpPr>
        <p:spPr>
          <a:xfrm>
            <a:off x="5727477" y="31958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D5A3E2-B84A-45B0-B955-F0FEC197B97E}"/>
              </a:ext>
            </a:extLst>
          </p:cNvPr>
          <p:cNvSpPr txBox="1"/>
          <p:nvPr/>
        </p:nvSpPr>
        <p:spPr>
          <a:xfrm>
            <a:off x="4342699" y="24372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517A4E-28B2-4442-BF39-98E4B32427ED}"/>
              </a:ext>
            </a:extLst>
          </p:cNvPr>
          <p:cNvSpPr txBox="1"/>
          <p:nvPr/>
        </p:nvSpPr>
        <p:spPr>
          <a:xfrm>
            <a:off x="7157161" y="2437202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174633-1FBC-4B21-970C-FF8ACE10509A}"/>
              </a:ext>
            </a:extLst>
          </p:cNvPr>
          <p:cNvCxnSpPr>
            <a:cxnSpLocks/>
          </p:cNvCxnSpPr>
          <p:nvPr/>
        </p:nvCxnSpPr>
        <p:spPr>
          <a:xfrm flipH="1" flipV="1">
            <a:off x="5865450" y="777634"/>
            <a:ext cx="1244043" cy="18008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457C07-3FD5-4359-B4F4-EE9B20413794}"/>
              </a:ext>
            </a:extLst>
          </p:cNvPr>
          <p:cNvCxnSpPr>
            <a:cxnSpLocks/>
          </p:cNvCxnSpPr>
          <p:nvPr/>
        </p:nvCxnSpPr>
        <p:spPr>
          <a:xfrm>
            <a:off x="4731107" y="2569336"/>
            <a:ext cx="2378386" cy="15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3DE0727-9223-4D1B-8F5C-DF12E7A15553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4750640" y="688914"/>
            <a:ext cx="1153328" cy="178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0B31B3-FF2D-4CD7-B209-094CF64810DC}"/>
              </a:ext>
            </a:extLst>
          </p:cNvPr>
          <p:cNvSpPr txBox="1"/>
          <p:nvPr/>
        </p:nvSpPr>
        <p:spPr>
          <a:xfrm>
            <a:off x="9597805" y="43368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19EFAD-0BFE-4FF9-AE2B-C0C9DE3763F7}"/>
              </a:ext>
            </a:extLst>
          </p:cNvPr>
          <p:cNvSpPr txBox="1"/>
          <p:nvPr/>
        </p:nvSpPr>
        <p:spPr>
          <a:xfrm>
            <a:off x="8205412" y="244952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2DDF3B-751A-41CB-A0AC-E5F94CDC56B9}"/>
              </a:ext>
            </a:extLst>
          </p:cNvPr>
          <p:cNvSpPr txBox="1"/>
          <p:nvPr/>
        </p:nvSpPr>
        <p:spPr>
          <a:xfrm>
            <a:off x="11019176" y="2455885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9776B80-CA27-49D6-A342-4D408C550864}"/>
              </a:ext>
            </a:extLst>
          </p:cNvPr>
          <p:cNvCxnSpPr>
            <a:cxnSpLocks/>
          </p:cNvCxnSpPr>
          <p:nvPr/>
        </p:nvCxnSpPr>
        <p:spPr>
          <a:xfrm flipH="1" flipV="1">
            <a:off x="9735778" y="796486"/>
            <a:ext cx="1244043" cy="18008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7C85EC-15E2-4205-9D5C-45A9E28042E2}"/>
              </a:ext>
            </a:extLst>
          </p:cNvPr>
          <p:cNvCxnSpPr>
            <a:cxnSpLocks/>
          </p:cNvCxnSpPr>
          <p:nvPr/>
        </p:nvCxnSpPr>
        <p:spPr>
          <a:xfrm>
            <a:off x="8601435" y="2588188"/>
            <a:ext cx="2378386" cy="15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69AA9C-78C8-4803-BF9B-F822C0E8A2C5}"/>
              </a:ext>
            </a:extLst>
          </p:cNvPr>
          <p:cNvCxnSpPr>
            <a:cxnSpLocks/>
          </p:cNvCxnSpPr>
          <p:nvPr/>
        </p:nvCxnSpPr>
        <p:spPr>
          <a:xfrm flipH="1">
            <a:off x="8582869" y="803016"/>
            <a:ext cx="1161342" cy="178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2A69554-EEEA-49F4-BE40-EC95C74BD925}"/>
              </a:ext>
            </a:extLst>
          </p:cNvPr>
          <p:cNvSpPr txBox="1"/>
          <p:nvPr/>
        </p:nvSpPr>
        <p:spPr>
          <a:xfrm>
            <a:off x="189097" y="3171763"/>
            <a:ext cx="11830751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3" panose="05040102010807070707" pitchFamily="18" charset="2"/>
              </a:rPr>
              <a:t>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3" panose="05040102010807070707" pitchFamily="18" charset="2"/>
              </a:rPr>
              <a:t>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DEF -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উপর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এমনভাবে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স্থাপন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বিন্দু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বিন্দুর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উপর</a:t>
            </a:r>
            <a:endParaRPr lang="en-US" sz="3200" b="1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B7CE5C2-828F-4149-B15B-2DA2E0315603}"/>
              </a:ext>
            </a:extLst>
          </p:cNvPr>
          <p:cNvSpPr/>
          <p:nvPr/>
        </p:nvSpPr>
        <p:spPr>
          <a:xfrm>
            <a:off x="4632119" y="2436835"/>
            <a:ext cx="346570" cy="268718"/>
          </a:xfrm>
          <a:prstGeom prst="ellipse">
            <a:avLst/>
          </a:prstGeom>
          <a:solidFill>
            <a:schemeClr val="accent2"/>
          </a:solidFill>
          <a:ln>
            <a:solidFill>
              <a:srgbClr val="AF0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53AB844-A408-4023-A7E0-C6ABBB095C49}"/>
              </a:ext>
            </a:extLst>
          </p:cNvPr>
          <p:cNvSpPr/>
          <p:nvPr/>
        </p:nvSpPr>
        <p:spPr>
          <a:xfrm>
            <a:off x="8494832" y="2455885"/>
            <a:ext cx="346570" cy="268718"/>
          </a:xfrm>
          <a:prstGeom prst="ellipse">
            <a:avLst/>
          </a:prstGeom>
          <a:solidFill>
            <a:schemeClr val="accent2"/>
          </a:solidFill>
          <a:ln>
            <a:solidFill>
              <a:srgbClr val="AF0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D43BE48-E153-4156-A3A5-EF790D4CAC40}"/>
              </a:ext>
            </a:extLst>
          </p:cNvPr>
          <p:cNvSpPr txBox="1"/>
          <p:nvPr/>
        </p:nvSpPr>
        <p:spPr>
          <a:xfrm>
            <a:off x="189097" y="3851554"/>
            <a:ext cx="11264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ও BC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বাহু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EF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বাহু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বরাবর</a:t>
            </a:r>
            <a:endParaRPr lang="en-US" sz="3200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E604606-9B1B-464A-A8DC-EEB10B381E00}"/>
              </a:ext>
            </a:extLst>
          </p:cNvPr>
          <p:cNvCxnSpPr>
            <a:cxnSpLocks/>
          </p:cNvCxnSpPr>
          <p:nvPr/>
        </p:nvCxnSpPr>
        <p:spPr>
          <a:xfrm flipH="1">
            <a:off x="5268109" y="2603860"/>
            <a:ext cx="459369" cy="369332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32A9EE1-B840-4879-90C2-B60B71484A3F}"/>
              </a:ext>
            </a:extLst>
          </p:cNvPr>
          <p:cNvCxnSpPr>
            <a:cxnSpLocks/>
          </p:cNvCxnSpPr>
          <p:nvPr/>
        </p:nvCxnSpPr>
        <p:spPr>
          <a:xfrm flipH="1">
            <a:off x="9384136" y="2640551"/>
            <a:ext cx="459369" cy="369332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0D5ADA0E-9000-4E5A-B5A7-832EF4978AAD}"/>
              </a:ext>
            </a:extLst>
          </p:cNvPr>
          <p:cNvSpPr txBox="1"/>
          <p:nvPr/>
        </p:nvSpPr>
        <p:spPr>
          <a:xfrm>
            <a:off x="125207" y="4379890"/>
            <a:ext cx="11303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EF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রেখার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পাশে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আছে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বিন্দু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সেই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পাশে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পড়ে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2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2F32E1A-739F-4FD8-B9BE-BCB1555212D3}"/>
              </a:ext>
            </a:extLst>
          </p:cNvPr>
          <p:cNvSpPr/>
          <p:nvPr/>
        </p:nvSpPr>
        <p:spPr>
          <a:xfrm>
            <a:off x="5677726" y="679462"/>
            <a:ext cx="346570" cy="268718"/>
          </a:xfrm>
          <a:prstGeom prst="ellipse">
            <a:avLst/>
          </a:prstGeom>
          <a:solidFill>
            <a:schemeClr val="accent2"/>
          </a:solidFill>
          <a:ln>
            <a:solidFill>
              <a:srgbClr val="AF0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A5A6A0F-890F-47DF-BE19-821B2888C4BD}"/>
              </a:ext>
            </a:extLst>
          </p:cNvPr>
          <p:cNvSpPr/>
          <p:nvPr/>
        </p:nvSpPr>
        <p:spPr>
          <a:xfrm>
            <a:off x="9562493" y="659515"/>
            <a:ext cx="346570" cy="268718"/>
          </a:xfrm>
          <a:prstGeom prst="ellipse">
            <a:avLst/>
          </a:prstGeom>
          <a:solidFill>
            <a:schemeClr val="accent2"/>
          </a:solidFill>
          <a:ln>
            <a:solidFill>
              <a:srgbClr val="AF0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70A60C-3F31-4FC9-9D76-48255FDD410D}"/>
                  </a:ext>
                </a:extLst>
              </p:cNvPr>
              <p:cNvSpPr txBox="1"/>
              <p:nvPr/>
            </p:nvSpPr>
            <p:spPr>
              <a:xfrm>
                <a:off x="217556" y="793874"/>
                <a:ext cx="4015253" cy="1409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বিশেষ</a:t>
                </a:r>
                <a:r>
                  <a:rPr lang="en-US" sz="20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নির্বাচন</a:t>
                </a:r>
                <a:r>
                  <a:rPr lang="en-US" sz="20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মনে</a:t>
                </a:r>
                <a:r>
                  <a:rPr lang="en-US" sz="20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করি</a:t>
                </a:r>
                <a:r>
                  <a:rPr lang="en-US" sz="20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</a:t>
                </a:r>
                <a:r>
                  <a:rPr lang="en-US" sz="20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ও</a:t>
                </a:r>
                <a:r>
                  <a:rPr lang="en-US" sz="20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</a:t>
                </a:r>
                <a:r>
                  <a:rPr lang="en-US" sz="20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 -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এ </a:t>
                </a:r>
                <a:r>
                  <a:rPr lang="en-US" sz="2000" b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= </a:t>
                </a:r>
                <a:r>
                  <a:rPr lang="en-US" sz="2000" b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E, </a:t>
                </a:r>
                <a:r>
                  <a:rPr lang="en-US" sz="2000" b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=</a:t>
                </a:r>
                <a:r>
                  <a:rPr lang="en-US" sz="2000" b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এবং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কোণ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সংলগ্ন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বাহু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অনুরুপ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EF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বাহু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।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প্রমাণ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করতে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হবে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যে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Shonar Bangla" panose="020B0502040204020203" pitchFamily="34" charset="0"/>
                    <a:sym typeface="Wingdings 3" panose="05040102010807070707" pitchFamily="18" charset="2"/>
                  </a:rPr>
                  <a:t>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Shonar Bangla" panose="020B0502040204020203" pitchFamily="34" charset="0"/>
                      </a:rPr>
                      <m:t>≅</m:t>
                    </m:r>
                  </m:oMath>
                </a14:m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Shonar Bangla" panose="020B0502040204020203" pitchFamily="34" charset="0"/>
                    <a:sym typeface="Wingdings 3" panose="05040102010807070707" pitchFamily="18" charset="2"/>
                  </a:rPr>
                  <a:t></a:t>
                </a:r>
                <a:r>
                  <a:rPr lang="en-US" sz="20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</a:t>
                </a:r>
                <a:endParaRPr lang="en-US" sz="2000" b="1" dirty="0">
                  <a:effectLst/>
                  <a:latin typeface="Adobe Garamond Pro Bold" panose="020207020605060204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70A60C-3F31-4FC9-9D76-48255FDD4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56" y="793874"/>
                <a:ext cx="4015253" cy="1409617"/>
              </a:xfrm>
              <a:prstGeom prst="rect">
                <a:avLst/>
              </a:prstGeom>
              <a:blipFill>
                <a:blip r:embed="rId2"/>
                <a:stretch>
                  <a:fillRect l="-1672" t="-3463" r="-1672" b="-8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6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repeatCount="indefinite" accel="50000" decel="50000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9167E-6 0.0139 L 0.3181 0.01621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953 4.07407E-6 L 0.31953 4.07407E-6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875 3.7037E-7 L 0.33424 0.0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mph" presetSubtype="2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125E-6 -4.44444E-6 L 0.31836 0.00394 " pathEditMode="fixed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4.07407E-6 L 0.31641 -0.00232 " pathEditMode="fixed" rAng="0" ptsTypes="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-11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0.01389 L 0.31771 0.01807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2" grpId="0"/>
      <p:bldP spid="36" grpId="0"/>
      <p:bldP spid="37" grpId="0"/>
      <p:bldP spid="43" grpId="0"/>
      <p:bldP spid="44" grpId="0"/>
      <p:bldP spid="45" grpId="0"/>
      <p:bldP spid="53" grpId="0"/>
      <p:bldP spid="96" grpId="0" animBg="1"/>
      <p:bldP spid="99" grpId="0" animBg="1"/>
      <p:bldP spid="101" grpId="0"/>
      <p:bldP spid="110" grpId="0"/>
      <p:bldP spid="111" grpId="0" animBg="1"/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80F03D-9088-4165-B2CA-CA012CD8B095}"/>
              </a:ext>
            </a:extLst>
          </p:cNvPr>
          <p:cNvSpPr txBox="1"/>
          <p:nvPr/>
        </p:nvSpPr>
        <p:spPr>
          <a:xfrm>
            <a:off x="5727477" y="31958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A12DD-349C-47E8-846D-2116062CE5BC}"/>
              </a:ext>
            </a:extLst>
          </p:cNvPr>
          <p:cNvSpPr txBox="1"/>
          <p:nvPr/>
        </p:nvSpPr>
        <p:spPr>
          <a:xfrm>
            <a:off x="4342699" y="24372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A10F5-8589-46D8-B6DB-415ACB1314F0}"/>
              </a:ext>
            </a:extLst>
          </p:cNvPr>
          <p:cNvSpPr txBox="1"/>
          <p:nvPr/>
        </p:nvSpPr>
        <p:spPr>
          <a:xfrm>
            <a:off x="7157161" y="2437202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A7D8D9-8D56-4393-B11C-49175671216D}"/>
              </a:ext>
            </a:extLst>
          </p:cNvPr>
          <p:cNvCxnSpPr>
            <a:cxnSpLocks/>
          </p:cNvCxnSpPr>
          <p:nvPr/>
        </p:nvCxnSpPr>
        <p:spPr>
          <a:xfrm flipH="1" flipV="1">
            <a:off x="5865450" y="777634"/>
            <a:ext cx="1244043" cy="18008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BFEACE-1DF5-44C8-9CE5-AE27C5CFA6B6}"/>
              </a:ext>
            </a:extLst>
          </p:cNvPr>
          <p:cNvCxnSpPr>
            <a:cxnSpLocks/>
          </p:cNvCxnSpPr>
          <p:nvPr/>
        </p:nvCxnSpPr>
        <p:spPr>
          <a:xfrm>
            <a:off x="4731107" y="2569336"/>
            <a:ext cx="2378386" cy="15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3A03AA-125A-4B46-8E90-6E088CDADF8A}"/>
              </a:ext>
            </a:extLst>
          </p:cNvPr>
          <p:cNvCxnSpPr>
            <a:cxnSpLocks/>
          </p:cNvCxnSpPr>
          <p:nvPr/>
        </p:nvCxnSpPr>
        <p:spPr>
          <a:xfrm flipH="1">
            <a:off x="4769690" y="784164"/>
            <a:ext cx="1153328" cy="178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EB6F7A-B86A-466B-B33C-AEA6D280B8E6}"/>
              </a:ext>
            </a:extLst>
          </p:cNvPr>
          <p:cNvSpPr txBox="1"/>
          <p:nvPr/>
        </p:nvSpPr>
        <p:spPr>
          <a:xfrm>
            <a:off x="9597805" y="35748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201B2-25D8-4DED-8543-C80961C6A012}"/>
              </a:ext>
            </a:extLst>
          </p:cNvPr>
          <p:cNvSpPr txBox="1"/>
          <p:nvPr/>
        </p:nvSpPr>
        <p:spPr>
          <a:xfrm>
            <a:off x="8205412" y="244952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4586F-D5CE-43EB-A38C-5B42446CFFFB}"/>
              </a:ext>
            </a:extLst>
          </p:cNvPr>
          <p:cNvSpPr txBox="1"/>
          <p:nvPr/>
        </p:nvSpPr>
        <p:spPr>
          <a:xfrm>
            <a:off x="11019176" y="2455885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13AF07-F892-4D78-8FA3-E06C8325E026}"/>
              </a:ext>
            </a:extLst>
          </p:cNvPr>
          <p:cNvCxnSpPr>
            <a:cxnSpLocks/>
          </p:cNvCxnSpPr>
          <p:nvPr/>
        </p:nvCxnSpPr>
        <p:spPr>
          <a:xfrm flipH="1" flipV="1">
            <a:off x="9735778" y="796486"/>
            <a:ext cx="1244043" cy="18008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DCFBF-5F70-46E5-AD81-E8727F0C0A86}"/>
              </a:ext>
            </a:extLst>
          </p:cNvPr>
          <p:cNvCxnSpPr>
            <a:cxnSpLocks/>
          </p:cNvCxnSpPr>
          <p:nvPr/>
        </p:nvCxnSpPr>
        <p:spPr>
          <a:xfrm>
            <a:off x="8601435" y="2588188"/>
            <a:ext cx="2378386" cy="15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D2206B-25CE-4727-9B04-7F0BB6C91C64}"/>
              </a:ext>
            </a:extLst>
          </p:cNvPr>
          <p:cNvCxnSpPr>
            <a:cxnSpLocks/>
          </p:cNvCxnSpPr>
          <p:nvPr/>
        </p:nvCxnSpPr>
        <p:spPr>
          <a:xfrm flipH="1">
            <a:off x="8582869" y="803016"/>
            <a:ext cx="1161342" cy="178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0CD5C94-6E0F-4267-B7BF-B1DFD8FBE116}"/>
              </a:ext>
            </a:extLst>
          </p:cNvPr>
          <p:cNvSpPr/>
          <p:nvPr/>
        </p:nvSpPr>
        <p:spPr>
          <a:xfrm>
            <a:off x="6861005" y="2437202"/>
            <a:ext cx="346570" cy="268718"/>
          </a:xfrm>
          <a:prstGeom prst="ellipse">
            <a:avLst/>
          </a:prstGeom>
          <a:solidFill>
            <a:schemeClr val="accent2"/>
          </a:solidFill>
          <a:ln>
            <a:solidFill>
              <a:srgbClr val="AF0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38285-F100-4E60-9A5D-BF56B8E25C3E}"/>
              </a:ext>
            </a:extLst>
          </p:cNvPr>
          <p:cNvSpPr/>
          <p:nvPr/>
        </p:nvSpPr>
        <p:spPr>
          <a:xfrm>
            <a:off x="10685983" y="2434788"/>
            <a:ext cx="346570" cy="268718"/>
          </a:xfrm>
          <a:prstGeom prst="ellipse">
            <a:avLst/>
          </a:prstGeom>
          <a:solidFill>
            <a:schemeClr val="accent2"/>
          </a:solidFill>
          <a:ln>
            <a:solidFill>
              <a:srgbClr val="AF0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F79812-9E15-4C85-BBB4-C0FCD6EFDFF8}"/>
              </a:ext>
            </a:extLst>
          </p:cNvPr>
          <p:cNvCxnSpPr>
            <a:cxnSpLocks/>
          </p:cNvCxnSpPr>
          <p:nvPr/>
        </p:nvCxnSpPr>
        <p:spPr>
          <a:xfrm flipH="1">
            <a:off x="4948119" y="1552277"/>
            <a:ext cx="459369" cy="369332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D474D3-1426-4DD4-98B9-2FF17AD1AFD8}"/>
              </a:ext>
            </a:extLst>
          </p:cNvPr>
          <p:cNvCxnSpPr>
            <a:cxnSpLocks/>
          </p:cNvCxnSpPr>
          <p:nvPr/>
        </p:nvCxnSpPr>
        <p:spPr>
          <a:xfrm flipH="1">
            <a:off x="8721603" y="1553724"/>
            <a:ext cx="459369" cy="369332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12F3FB1-07FC-4ABD-90C5-ED276C2AEF7D}"/>
              </a:ext>
            </a:extLst>
          </p:cNvPr>
          <p:cNvSpPr/>
          <p:nvPr/>
        </p:nvSpPr>
        <p:spPr>
          <a:xfrm>
            <a:off x="5674509" y="717732"/>
            <a:ext cx="346570" cy="268718"/>
          </a:xfrm>
          <a:prstGeom prst="ellipse">
            <a:avLst/>
          </a:prstGeom>
          <a:solidFill>
            <a:schemeClr val="accent2"/>
          </a:solidFill>
          <a:ln>
            <a:solidFill>
              <a:srgbClr val="AF0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65C402-EF9F-4EAF-B521-05F4A3F73E38}"/>
              </a:ext>
            </a:extLst>
          </p:cNvPr>
          <p:cNvSpPr/>
          <p:nvPr/>
        </p:nvSpPr>
        <p:spPr>
          <a:xfrm>
            <a:off x="9562493" y="659515"/>
            <a:ext cx="346570" cy="268718"/>
          </a:xfrm>
          <a:prstGeom prst="ellipse">
            <a:avLst/>
          </a:prstGeom>
          <a:solidFill>
            <a:schemeClr val="accent2"/>
          </a:solidFill>
          <a:ln>
            <a:solidFill>
              <a:srgbClr val="AF0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49534C-7877-4D04-9799-37871791BF9B}"/>
              </a:ext>
            </a:extLst>
          </p:cNvPr>
          <p:cNvSpPr txBox="1"/>
          <p:nvPr/>
        </p:nvSpPr>
        <p:spPr>
          <a:xfrm>
            <a:off x="1758731" y="5217350"/>
            <a:ext cx="10701524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বাহুর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বিন্দু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A,  BD ও FD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বাহুর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বিন্দু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D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7E1312-CE32-4DF2-B42C-2F0DEE2149BA}"/>
              </a:ext>
            </a:extLst>
          </p:cNvPr>
          <p:cNvSpPr txBox="1"/>
          <p:nvPr/>
        </p:nvSpPr>
        <p:spPr>
          <a:xfrm>
            <a:off x="2661361" y="3617726"/>
            <a:ext cx="899160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যেহেতু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BC = EF,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অত</a:t>
            </a:r>
            <a:r>
              <a:rPr lang="as-IN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 C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বিন্দু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বিন্দুর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উপর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অবশ্যই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পড়বে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200" b="1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544134-6952-4F52-890C-87CC490CEDBF}"/>
              </a:ext>
            </a:extLst>
          </p:cNvPr>
          <p:cNvSpPr txBox="1"/>
          <p:nvPr/>
        </p:nvSpPr>
        <p:spPr>
          <a:xfrm>
            <a:off x="2558777" y="4395562"/>
            <a:ext cx="7185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আবার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∠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=</a:t>
            </a:r>
            <a:r>
              <a:rPr lang="en-US" sz="32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∠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3200" b="1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বলে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 </a:t>
            </a:r>
            <a:r>
              <a:rPr lang="en-US" sz="3200" b="1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বাহু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 </a:t>
            </a:r>
            <a:r>
              <a:rPr lang="en-US" sz="3200" b="1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বাহু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বরাবর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পড়বে</a:t>
            </a:r>
            <a:endParaRPr lang="en-US" sz="32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BFAA402-6924-4BF6-872B-A9B96FBA7C28}"/>
              </a:ext>
            </a:extLst>
          </p:cNvPr>
          <p:cNvSpPr/>
          <p:nvPr/>
        </p:nvSpPr>
        <p:spPr>
          <a:xfrm>
            <a:off x="5060389" y="2137518"/>
            <a:ext cx="290845" cy="457200"/>
          </a:xfrm>
          <a:custGeom>
            <a:avLst/>
            <a:gdLst>
              <a:gd name="connsiteX0" fmla="*/ 0 w 290845"/>
              <a:gd name="connsiteY0" fmla="*/ 0 h 457200"/>
              <a:gd name="connsiteX1" fmla="*/ 285750 w 290845"/>
              <a:gd name="connsiteY1" fmla="*/ 152400 h 457200"/>
              <a:gd name="connsiteX2" fmla="*/ 190500 w 290845"/>
              <a:gd name="connsiteY2" fmla="*/ 457200 h 457200"/>
              <a:gd name="connsiteX3" fmla="*/ 190500 w 290845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45" h="457200">
                <a:moveTo>
                  <a:pt x="0" y="0"/>
                </a:moveTo>
                <a:cubicBezTo>
                  <a:pt x="127000" y="38100"/>
                  <a:pt x="254000" y="76200"/>
                  <a:pt x="285750" y="152400"/>
                </a:cubicBezTo>
                <a:cubicBezTo>
                  <a:pt x="317500" y="228600"/>
                  <a:pt x="190500" y="457200"/>
                  <a:pt x="190500" y="457200"/>
                </a:cubicBezTo>
                <a:lnTo>
                  <a:pt x="190500" y="457200"/>
                </a:lnTo>
              </a:path>
            </a:pathLst>
          </a:custGeom>
          <a:noFill/>
          <a:ln w="57150">
            <a:solidFill>
              <a:srgbClr val="AF0F7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DA3FB7-4ABE-44C3-89FA-72F5719FD25A}"/>
              </a:ext>
            </a:extLst>
          </p:cNvPr>
          <p:cNvSpPr/>
          <p:nvPr/>
        </p:nvSpPr>
        <p:spPr>
          <a:xfrm>
            <a:off x="8901820" y="2146660"/>
            <a:ext cx="290845" cy="457200"/>
          </a:xfrm>
          <a:custGeom>
            <a:avLst/>
            <a:gdLst>
              <a:gd name="connsiteX0" fmla="*/ 0 w 290845"/>
              <a:gd name="connsiteY0" fmla="*/ 0 h 457200"/>
              <a:gd name="connsiteX1" fmla="*/ 285750 w 290845"/>
              <a:gd name="connsiteY1" fmla="*/ 152400 h 457200"/>
              <a:gd name="connsiteX2" fmla="*/ 190500 w 290845"/>
              <a:gd name="connsiteY2" fmla="*/ 457200 h 457200"/>
              <a:gd name="connsiteX3" fmla="*/ 190500 w 290845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45" h="457200">
                <a:moveTo>
                  <a:pt x="0" y="0"/>
                </a:moveTo>
                <a:cubicBezTo>
                  <a:pt x="127000" y="38100"/>
                  <a:pt x="254000" y="76200"/>
                  <a:pt x="285750" y="152400"/>
                </a:cubicBezTo>
                <a:cubicBezTo>
                  <a:pt x="317500" y="228600"/>
                  <a:pt x="190500" y="457200"/>
                  <a:pt x="190500" y="457200"/>
                </a:cubicBezTo>
                <a:lnTo>
                  <a:pt x="190500" y="457200"/>
                </a:lnTo>
              </a:path>
            </a:pathLst>
          </a:custGeom>
          <a:noFill/>
          <a:ln w="57150">
            <a:solidFill>
              <a:srgbClr val="AF0F7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32F5B5-4490-4D6D-967A-F43DE7103CA3}"/>
              </a:ext>
            </a:extLst>
          </p:cNvPr>
          <p:cNvSpPr txBox="1"/>
          <p:nvPr/>
        </p:nvSpPr>
        <p:spPr>
          <a:xfrm>
            <a:off x="9738507" y="4444732"/>
            <a:ext cx="2297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এবং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∠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= </a:t>
            </a:r>
            <a:r>
              <a:rPr lang="en-US" sz="32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∠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endParaRPr lang="en-US" sz="32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A9D67EF-22F3-4CA2-B861-6F6EC4DB6A3B}"/>
              </a:ext>
            </a:extLst>
          </p:cNvPr>
          <p:cNvSpPr/>
          <p:nvPr/>
        </p:nvSpPr>
        <p:spPr>
          <a:xfrm rot="21313092">
            <a:off x="6317892" y="2001540"/>
            <a:ext cx="394202" cy="566733"/>
          </a:xfrm>
          <a:custGeom>
            <a:avLst/>
            <a:gdLst>
              <a:gd name="connsiteX0" fmla="*/ 397428 w 397428"/>
              <a:gd name="connsiteY0" fmla="*/ 0 h 561975"/>
              <a:gd name="connsiteX1" fmla="*/ 16428 w 397428"/>
              <a:gd name="connsiteY1" fmla="*/ 104775 h 561975"/>
              <a:gd name="connsiteX2" fmla="*/ 64053 w 397428"/>
              <a:gd name="connsiteY2" fmla="*/ 561975 h 561975"/>
              <a:gd name="connsiteX3" fmla="*/ 64053 w 397428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428" h="561975">
                <a:moveTo>
                  <a:pt x="397428" y="0"/>
                </a:moveTo>
                <a:cubicBezTo>
                  <a:pt x="234709" y="5556"/>
                  <a:pt x="71990" y="11113"/>
                  <a:pt x="16428" y="104775"/>
                </a:cubicBezTo>
                <a:cubicBezTo>
                  <a:pt x="-39134" y="198437"/>
                  <a:pt x="64053" y="561975"/>
                  <a:pt x="64053" y="561975"/>
                </a:cubicBezTo>
                <a:lnTo>
                  <a:pt x="64053" y="561975"/>
                </a:lnTo>
              </a:path>
            </a:pathLst>
          </a:custGeom>
          <a:noFill/>
          <a:ln w="571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A685001-D6D3-49A1-B511-06F6C15B0290}"/>
              </a:ext>
            </a:extLst>
          </p:cNvPr>
          <p:cNvSpPr/>
          <p:nvPr/>
        </p:nvSpPr>
        <p:spPr>
          <a:xfrm rot="21177832">
            <a:off x="10211633" y="1989560"/>
            <a:ext cx="394202" cy="605158"/>
          </a:xfrm>
          <a:custGeom>
            <a:avLst/>
            <a:gdLst>
              <a:gd name="connsiteX0" fmla="*/ 397428 w 397428"/>
              <a:gd name="connsiteY0" fmla="*/ 0 h 561975"/>
              <a:gd name="connsiteX1" fmla="*/ 16428 w 397428"/>
              <a:gd name="connsiteY1" fmla="*/ 104775 h 561975"/>
              <a:gd name="connsiteX2" fmla="*/ 64053 w 397428"/>
              <a:gd name="connsiteY2" fmla="*/ 561975 h 561975"/>
              <a:gd name="connsiteX3" fmla="*/ 64053 w 397428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428" h="561975">
                <a:moveTo>
                  <a:pt x="397428" y="0"/>
                </a:moveTo>
                <a:cubicBezTo>
                  <a:pt x="234709" y="5556"/>
                  <a:pt x="71990" y="11113"/>
                  <a:pt x="16428" y="104775"/>
                </a:cubicBezTo>
                <a:cubicBezTo>
                  <a:pt x="-39134" y="198437"/>
                  <a:pt x="64053" y="561975"/>
                  <a:pt x="64053" y="561975"/>
                </a:cubicBezTo>
                <a:lnTo>
                  <a:pt x="64053" y="561975"/>
                </a:lnTo>
              </a:path>
            </a:pathLst>
          </a:custGeom>
          <a:noFill/>
          <a:ln w="571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54532E-1C0B-4A01-A063-D109AEE07272}"/>
                  </a:ext>
                </a:extLst>
              </p:cNvPr>
              <p:cNvSpPr txBox="1"/>
              <p:nvPr/>
            </p:nvSpPr>
            <p:spPr>
              <a:xfrm>
                <a:off x="145345" y="414546"/>
                <a:ext cx="4108756" cy="3352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বিশেষ</a:t>
                </a:r>
                <a:r>
                  <a:rPr lang="en-US" sz="22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নির্বাচন</a:t>
                </a:r>
                <a:r>
                  <a:rPr lang="en-US" sz="22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মনে</a:t>
                </a:r>
                <a:r>
                  <a:rPr lang="en-US" sz="22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করি</a:t>
                </a:r>
                <a:r>
                  <a:rPr lang="en-US" sz="22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</a:t>
                </a:r>
                <a:r>
                  <a:rPr lang="en-US" sz="22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ও</a:t>
                </a:r>
                <a:r>
                  <a:rPr lang="en-US" sz="22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</a:t>
                </a:r>
                <a:r>
                  <a:rPr lang="en-US" sz="2200" b="1" dirty="0">
                    <a:effectLst/>
                    <a:latin typeface="Adobe Garamond Pro Bold" panose="020207020605060204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 -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এ </a:t>
                </a:r>
                <a:r>
                  <a:rPr lang="en-US" sz="2200" b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= </a:t>
                </a:r>
                <a:r>
                  <a:rPr lang="en-US" sz="2200" b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E, </a:t>
                </a:r>
                <a:r>
                  <a:rPr lang="en-US" sz="2200" b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=</a:t>
                </a:r>
                <a:r>
                  <a:rPr lang="en-US" sz="2200" b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এবং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কোণ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সংলগ্ন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বাহু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অনুরুপ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EF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বাহু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।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প্রমাণ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করতে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হবে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যে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Shonar Bangla" panose="020B0502040204020203" pitchFamily="34" charset="0"/>
                    <a:sym typeface="Wingdings 3" panose="05040102010807070707" pitchFamily="18" charset="2"/>
                  </a:rPr>
                  <a:t>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Shonar Bangla" panose="020B0502040204020203" pitchFamily="34" charset="0"/>
                      </a:rPr>
                      <m:t>≅</m:t>
                    </m:r>
                  </m:oMath>
                </a14:m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Shonar Bangla" panose="020B0502040204020203" pitchFamily="34" charset="0"/>
                    <a:sym typeface="Wingdings 3" panose="05040102010807070707" pitchFamily="18" charset="2"/>
                  </a:rPr>
                  <a:t>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DEF।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Shonar Bangla" panose="020B0502040204020203" pitchFamily="34" charset="0"/>
                    <a:sym typeface="Wingdings 3" panose="05040102010807070707" pitchFamily="18" charset="2"/>
                  </a:rPr>
                  <a:t>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কে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Shonar Bangla" panose="020B0502040204020203" pitchFamily="34" charset="0"/>
                    <a:sym typeface="Wingdings 3" panose="05040102010807070707" pitchFamily="18" charset="2"/>
                  </a:rPr>
                  <a:t>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 -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এর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উপর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এমনভাবে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স্থাপন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করি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যেন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বিন্দু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বিন্দুর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উপরও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BC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বাহু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EF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বাহু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বরাবর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এবং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EF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রেখার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যে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পাশে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আছে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বিন্দু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যেন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সেই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পাশে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পড়ে</a:t>
                </a:r>
                <a:r>
                  <a:rPr lang="en-US" sz="2200" b="1" dirty="0">
                    <a:effectLst/>
                    <a:latin typeface="Shonar Bangla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।</a:t>
                </a:r>
                <a:endParaRPr lang="en-US" sz="2200" b="1" dirty="0">
                  <a:effectLst/>
                  <a:latin typeface="Adobe Garamond Pro Bold" panose="020207020605060204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54532E-1C0B-4A01-A063-D109AEE07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5" y="414546"/>
                <a:ext cx="4108756" cy="3352841"/>
              </a:xfrm>
              <a:prstGeom prst="rect">
                <a:avLst/>
              </a:prstGeom>
              <a:blipFill>
                <a:blip r:embed="rId2"/>
                <a:stretch>
                  <a:fillRect l="-1929" t="-1818" r="-1929" b="-3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5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1" grpId="0"/>
      <p:bldP spid="23" grpId="0"/>
      <p:bldP spid="25" grpId="0"/>
      <p:bldP spid="28" grpId="0" animBg="1"/>
      <p:bldP spid="29" grpId="0" animBg="1"/>
      <p:bldP spid="31" grpId="0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B8E17-C10B-4EB0-8854-86820E0E0AD9}"/>
              </a:ext>
            </a:extLst>
          </p:cNvPr>
          <p:cNvSpPr txBox="1"/>
          <p:nvPr/>
        </p:nvSpPr>
        <p:spPr>
          <a:xfrm>
            <a:off x="5727477" y="31958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CF78A-03DE-406C-ABA9-C84A496356AA}"/>
              </a:ext>
            </a:extLst>
          </p:cNvPr>
          <p:cNvSpPr txBox="1"/>
          <p:nvPr/>
        </p:nvSpPr>
        <p:spPr>
          <a:xfrm>
            <a:off x="4342699" y="24372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D44DF-8087-46B2-B996-E208E2422373}"/>
              </a:ext>
            </a:extLst>
          </p:cNvPr>
          <p:cNvSpPr txBox="1"/>
          <p:nvPr/>
        </p:nvSpPr>
        <p:spPr>
          <a:xfrm>
            <a:off x="7157161" y="2437202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63B7A2-4EE5-4005-96B6-5281538D1087}"/>
              </a:ext>
            </a:extLst>
          </p:cNvPr>
          <p:cNvCxnSpPr>
            <a:cxnSpLocks/>
          </p:cNvCxnSpPr>
          <p:nvPr/>
        </p:nvCxnSpPr>
        <p:spPr>
          <a:xfrm flipH="1" flipV="1">
            <a:off x="5865450" y="777634"/>
            <a:ext cx="1244043" cy="18008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AF6511-F25B-4609-ADB9-DD07B43FBF9C}"/>
              </a:ext>
            </a:extLst>
          </p:cNvPr>
          <p:cNvCxnSpPr>
            <a:cxnSpLocks/>
          </p:cNvCxnSpPr>
          <p:nvPr/>
        </p:nvCxnSpPr>
        <p:spPr>
          <a:xfrm>
            <a:off x="4731107" y="2569336"/>
            <a:ext cx="2378386" cy="15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A59DF-CD9E-489D-AEA1-E205A53783EB}"/>
              </a:ext>
            </a:extLst>
          </p:cNvPr>
          <p:cNvCxnSpPr>
            <a:cxnSpLocks/>
          </p:cNvCxnSpPr>
          <p:nvPr/>
        </p:nvCxnSpPr>
        <p:spPr>
          <a:xfrm flipH="1">
            <a:off x="4731590" y="803214"/>
            <a:ext cx="1153328" cy="178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4C0C42-E320-4711-BFB8-8557A41D80DF}"/>
              </a:ext>
            </a:extLst>
          </p:cNvPr>
          <p:cNvSpPr txBox="1"/>
          <p:nvPr/>
        </p:nvSpPr>
        <p:spPr>
          <a:xfrm>
            <a:off x="9597805" y="43368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EE1DC-D672-4732-B1EC-C0996FE17748}"/>
              </a:ext>
            </a:extLst>
          </p:cNvPr>
          <p:cNvSpPr txBox="1"/>
          <p:nvPr/>
        </p:nvSpPr>
        <p:spPr>
          <a:xfrm>
            <a:off x="8205412" y="244952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DDBA6-8941-49D6-8275-72950EDC0A18}"/>
              </a:ext>
            </a:extLst>
          </p:cNvPr>
          <p:cNvSpPr txBox="1"/>
          <p:nvPr/>
        </p:nvSpPr>
        <p:spPr>
          <a:xfrm>
            <a:off x="11019176" y="2455885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0B69BB-604D-4977-AFE9-C6CBDAAF43A2}"/>
              </a:ext>
            </a:extLst>
          </p:cNvPr>
          <p:cNvCxnSpPr>
            <a:cxnSpLocks/>
          </p:cNvCxnSpPr>
          <p:nvPr/>
        </p:nvCxnSpPr>
        <p:spPr>
          <a:xfrm flipH="1" flipV="1">
            <a:off x="9735778" y="796486"/>
            <a:ext cx="1244043" cy="18008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221768-DBDA-4066-81AD-4F931A2B7B16}"/>
              </a:ext>
            </a:extLst>
          </p:cNvPr>
          <p:cNvCxnSpPr>
            <a:cxnSpLocks/>
          </p:cNvCxnSpPr>
          <p:nvPr/>
        </p:nvCxnSpPr>
        <p:spPr>
          <a:xfrm>
            <a:off x="8601435" y="2588188"/>
            <a:ext cx="2378386" cy="15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D8A99E-1910-4516-A06D-EA4579BFB71F}"/>
              </a:ext>
            </a:extLst>
          </p:cNvPr>
          <p:cNvCxnSpPr>
            <a:cxnSpLocks/>
          </p:cNvCxnSpPr>
          <p:nvPr/>
        </p:nvCxnSpPr>
        <p:spPr>
          <a:xfrm flipH="1">
            <a:off x="8582869" y="803016"/>
            <a:ext cx="1161342" cy="178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9FE43B-B34F-4A13-8060-C772D6470AA4}"/>
              </a:ext>
            </a:extLst>
          </p:cNvPr>
          <p:cNvSpPr txBox="1"/>
          <p:nvPr/>
        </p:nvSpPr>
        <p:spPr>
          <a:xfrm>
            <a:off x="4246221" y="4646779"/>
            <a:ext cx="8089053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অর্থা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ৎ 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3" panose="05040102010807070707" pitchFamily="18" charset="2"/>
              </a:rPr>
              <a:t>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ABC , 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3" panose="05040102010807070707" pitchFamily="18" charset="2"/>
              </a:rPr>
              <a:t>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DEF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উপর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সমপাতিত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200" b="1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9B7876-6489-4EA4-BFE7-7C2BA035171C}"/>
                  </a:ext>
                </a:extLst>
              </p:cNvPr>
              <p:cNvSpPr txBox="1"/>
              <p:nvPr/>
            </p:nvSpPr>
            <p:spPr>
              <a:xfrm>
                <a:off x="4034137" y="5461094"/>
                <a:ext cx="7342829" cy="619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Shonar Bangla" panose="020B0502040204020203" pitchFamily="34" charset="0"/>
                      </a:rPr>
                      <m:t>∴</m:t>
                    </m:r>
                  </m:oMath>
                </a14:m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  <a:sym typeface="Wingdings 3" panose="05040102010807070707" pitchFamily="18" charset="2"/>
                  </a:rPr>
                  <a:t>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Shonar Bangla" panose="020B0502040204020203" pitchFamily="34" charset="0"/>
                      </a:rPr>
                      <m:t>≅</m:t>
                    </m:r>
                  </m:oMath>
                </a14:m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  <a:sym typeface="Wingdings 3" panose="05040102010807070707" pitchFamily="18" charset="2"/>
                  </a:rPr>
                  <a:t>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 (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প্রমানিত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3200" b="1" dirty="0">
                  <a:effectLst/>
                  <a:latin typeface="Adobe Garamond Pro Bold" panose="020207020605060204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9B7876-6489-4EA4-BFE7-7C2BA0351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37" y="5461094"/>
                <a:ext cx="7342829" cy="619272"/>
              </a:xfrm>
              <a:prstGeom prst="rect">
                <a:avLst/>
              </a:prstGeom>
              <a:blipFill>
                <a:blip r:embed="rId2"/>
                <a:stretch>
                  <a:fillRect t="-16832" b="-36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BEE8B6-BE47-4418-BB94-1232BBF7AA55}"/>
                  </a:ext>
                </a:extLst>
              </p:cNvPr>
              <p:cNvSpPr txBox="1"/>
              <p:nvPr/>
            </p:nvSpPr>
            <p:spPr>
              <a:xfrm>
                <a:off x="176913" y="164360"/>
                <a:ext cx="4069308" cy="4368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নির্বাচন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: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মনে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করি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  <a:sym typeface="Wingdings 3" panose="05040102010807070707" pitchFamily="18" charset="2"/>
                  </a:rPr>
                  <a:t>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ABC ও 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  <a:sym typeface="Wingdings 3" panose="05040102010807070707" pitchFamily="18" charset="2"/>
                  </a:rPr>
                  <a:t>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DEF -এ ∠B = ∠E, ∠C =∠F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কোণ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সংলগ্ন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BC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=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অনুরুপ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EF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।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হবে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যে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  <a:sym typeface="Wingdings 3" panose="05040102010807070707" pitchFamily="18" charset="2"/>
                  </a:rPr>
                  <a:t>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Shonar Bangla" panose="020B0502040204020203" pitchFamily="34" charset="0"/>
                      </a:rPr>
                      <m:t>≅</m:t>
                    </m:r>
                  </m:oMath>
                </a14:m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  <a:sym typeface="Wingdings 3" panose="05040102010807070707" pitchFamily="18" charset="2"/>
                  </a:rPr>
                  <a:t>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DEF।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  <a:sym typeface="Wingdings 3" panose="05040102010807070707" pitchFamily="18" charset="2"/>
                  </a:rPr>
                  <a:t>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ABC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  <a:sym typeface="Wingdings 3" panose="05040102010807070707" pitchFamily="18" charset="2"/>
                  </a:rPr>
                  <a:t>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DEF -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এর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উপর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এমনভাবে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স্থাপন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করি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যেন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 B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E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উপরও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 BC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EF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বরাবর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EF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রেখার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যে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পাশে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D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আছে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A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যেন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সেই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পাশে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পড়ে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।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BC = EF,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অত</a:t>
                </a:r>
                <a:r>
                  <a:rPr lang="as-IN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এ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 C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F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উপর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অবশ্যই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পড়বে।আবার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 ∠B =∠E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বলে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 BA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ED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বরাবর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পড়বেএবং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∠C = ∠F। CA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সাধারন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A,  BD ও FD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সাধারন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D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এর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উপর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পড়বে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BEE8B6-BE47-4418-BB94-1232BBF7A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3" y="164360"/>
                <a:ext cx="4069308" cy="4368119"/>
              </a:xfrm>
              <a:prstGeom prst="rect">
                <a:avLst/>
              </a:prstGeom>
              <a:blipFill>
                <a:blip r:embed="rId3"/>
                <a:stretch>
                  <a:fillRect l="-1497" t="-976" r="-1647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73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9167E-6 0.0139 L 0.3181 0.01621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953 4.07407E-6 L 0.31953 4.07407E-6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875 3.7037E-7 L 0.33424 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125E-6 -4.44444E-6 L 0.31836 0.00394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4.07407E-6 L 0.31615 0.00231 " pathEditMode="fixed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1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56 -0.00279 L 0.31927 0.00139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D77C963-EA0B-43CA-A7A6-9BA9631E9F19}"/>
              </a:ext>
            </a:extLst>
          </p:cNvPr>
          <p:cNvSpPr/>
          <p:nvPr/>
        </p:nvSpPr>
        <p:spPr>
          <a:xfrm>
            <a:off x="0" y="0"/>
            <a:ext cx="1066800" cy="1281619"/>
          </a:xfrm>
          <a:prstGeom prst="actionButtonHelp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2BF84-FE21-4842-ACC9-490EA95D229F}"/>
              </a:ext>
            </a:extLst>
          </p:cNvPr>
          <p:cNvSpPr txBox="1"/>
          <p:nvPr/>
        </p:nvSpPr>
        <p:spPr>
          <a:xfrm>
            <a:off x="4223716" y="169450"/>
            <a:ext cx="332484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DB85D-4DAF-4DFB-9A01-9437E2ED566A}"/>
              </a:ext>
            </a:extLst>
          </p:cNvPr>
          <p:cNvSpPr txBox="1"/>
          <p:nvPr/>
        </p:nvSpPr>
        <p:spPr>
          <a:xfrm>
            <a:off x="415729" y="1389808"/>
            <a:ext cx="8283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A0E41-738E-43DF-9069-1FA0F820BBA8}"/>
              </a:ext>
            </a:extLst>
          </p:cNvPr>
          <p:cNvSpPr txBox="1"/>
          <p:nvPr/>
        </p:nvSpPr>
        <p:spPr>
          <a:xfrm>
            <a:off x="664889" y="2261794"/>
            <a:ext cx="711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সর্বসম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22242C-4B03-4C01-9AAF-4F73064F7A4E}"/>
              </a:ext>
            </a:extLst>
          </p:cNvPr>
          <p:cNvSpPr/>
          <p:nvPr/>
        </p:nvSpPr>
        <p:spPr>
          <a:xfrm>
            <a:off x="4450094" y="2354432"/>
            <a:ext cx="385762" cy="310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0E27D-43C9-42C4-BB7C-774C7304ED4B}"/>
              </a:ext>
            </a:extLst>
          </p:cNvPr>
          <p:cNvSpPr txBox="1"/>
          <p:nvPr/>
        </p:nvSpPr>
        <p:spPr>
          <a:xfrm>
            <a:off x="415729" y="2712694"/>
            <a:ext cx="80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শিরঃকোণের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সমদ্বিখণ্ডক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সমদ্বিখণ্ডিত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___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BBC6D-B81B-44E3-AFDD-9F80865F394F}"/>
              </a:ext>
            </a:extLst>
          </p:cNvPr>
          <p:cNvSpPr txBox="1"/>
          <p:nvPr/>
        </p:nvSpPr>
        <p:spPr>
          <a:xfrm>
            <a:off x="547688" y="3165310"/>
            <a:ext cx="5958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সূক্ষকোণী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(গ)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স্থূলকোণী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EE2AE2-955B-4DFD-86EA-8B2F19376C26}"/>
              </a:ext>
            </a:extLst>
          </p:cNvPr>
          <p:cNvSpPr/>
          <p:nvPr/>
        </p:nvSpPr>
        <p:spPr>
          <a:xfrm>
            <a:off x="3890343" y="3263454"/>
            <a:ext cx="385762" cy="310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0374" y="356628"/>
            <a:ext cx="1991251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4634" y="4233628"/>
            <a:ext cx="859238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শিরঃকোণের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সমদ্বিখণ্ডক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ত্রিভূজটি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AD1EB-C83F-418B-8C01-F1242F8B6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34" y="1064514"/>
            <a:ext cx="3008798" cy="26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9804" y="5555112"/>
            <a:ext cx="745234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6619F4-9B96-40CD-BAFE-1E8B43EB89D3}"/>
              </a:ext>
            </a:extLst>
          </p:cNvPr>
          <p:cNvSpPr txBox="1"/>
          <p:nvPr/>
        </p:nvSpPr>
        <p:spPr>
          <a:xfrm>
            <a:off x="5015747" y="177750"/>
            <a:ext cx="177188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33BA7-96FA-4DA8-BFBE-C7D0812B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216569"/>
            <a:ext cx="5835316" cy="4007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00DFB-1FCB-462F-8716-A0CD68E12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36" y="1216569"/>
            <a:ext cx="5702775" cy="40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 P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413" y="742950"/>
            <a:ext cx="7900987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4082" y="483538"/>
            <a:ext cx="230383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1982" y="2180704"/>
            <a:ext cx="4729180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ু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 </a:t>
            </a:r>
            <a:r>
              <a:rPr lang="as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বির</a:t>
            </a:r>
            <a:endParaRPr lang="bn-BD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গোটাপাড়া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াধ্যমিক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as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েরহাট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মোবাইলঃ-০১৯১৩৩৮৮৮৯৫</a:t>
            </a:r>
            <a:endParaRPr lang="bn-BD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6551" y="2180704"/>
            <a:ext cx="2443297" cy="21236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গনিত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অ</a:t>
            </a:r>
            <a:r>
              <a:rPr lang="as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ধ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য়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ঃ </a:t>
            </a:r>
            <a:r>
              <a:rPr lang="as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০</a:t>
            </a:r>
            <a:r>
              <a:rPr lang="as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1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1D9C5E-7D63-42D6-A64F-F851161AF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97" y="188943"/>
            <a:ext cx="4119258" cy="25669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5CB5FE-B4B0-4EF4-971A-1B0300300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6" y="3023028"/>
            <a:ext cx="2757487" cy="2920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4741D3-1809-4E6E-8FFF-1C20B2E70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5" y="3037315"/>
            <a:ext cx="2757487" cy="29205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82C1E0-5F93-42AE-B13C-87452794FD12}"/>
              </a:ext>
            </a:extLst>
          </p:cNvPr>
          <p:cNvSpPr txBox="1"/>
          <p:nvPr/>
        </p:nvSpPr>
        <p:spPr>
          <a:xfrm flipH="1">
            <a:off x="1214437" y="5981741"/>
            <a:ext cx="89296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CF0364-AE37-4A3A-9F48-F9D8F72E5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2" y="3135515"/>
            <a:ext cx="2018399" cy="2724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0ED136-5682-4D2B-A5DA-9001A4A9F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87" y="3121228"/>
            <a:ext cx="2018399" cy="27241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FD860-7145-4526-9207-CCE51C4B4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4" y="124109"/>
            <a:ext cx="4626921" cy="25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21888 0.00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25001 2.962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7FABC82-2BA8-489A-B8C9-F1E50489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E45E7-1125-45B6-9CEA-968E74E20F93}"/>
              </a:ext>
            </a:extLst>
          </p:cNvPr>
          <p:cNvSpPr txBox="1"/>
          <p:nvPr/>
        </p:nvSpPr>
        <p:spPr>
          <a:xfrm flipH="1">
            <a:off x="4370825" y="266740"/>
            <a:ext cx="34503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6D0E5A8-BD89-4EC4-B870-B38B6EF5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87" y="3457576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E2F209-9A9A-4529-9C0A-1FBB629196D7}"/>
              </a:ext>
            </a:extLst>
          </p:cNvPr>
          <p:cNvSpPr txBox="1"/>
          <p:nvPr/>
        </p:nvSpPr>
        <p:spPr>
          <a:xfrm flipH="1">
            <a:off x="4702392" y="3724315"/>
            <a:ext cx="377009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সর্বসমতা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95588" y="231774"/>
            <a:ext cx="6115396" cy="165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2857"/>
            <a:ext cx="120729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শগুলো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C000"/>
              </a:buClr>
            </a:pP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র্বসমতার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র্বসমতার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কোণ-বাহু-কোণ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্রমান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0F8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0F8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28E7EB-8C71-474E-B042-231AC12E2461}"/>
              </a:ext>
            </a:extLst>
          </p:cNvPr>
          <p:cNvCxnSpPr>
            <a:cxnSpLocks/>
          </p:cNvCxnSpPr>
          <p:nvPr/>
        </p:nvCxnSpPr>
        <p:spPr>
          <a:xfrm flipV="1">
            <a:off x="4194175" y="742572"/>
            <a:ext cx="1346200" cy="210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6FC058-E478-42E0-A12D-98A7361D5FAD}"/>
              </a:ext>
            </a:extLst>
          </p:cNvPr>
          <p:cNvCxnSpPr/>
          <p:nvPr/>
        </p:nvCxnSpPr>
        <p:spPr>
          <a:xfrm>
            <a:off x="4194175" y="2832111"/>
            <a:ext cx="401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8637DF-D83B-4D03-A8FB-BFE0859ECCE5}"/>
              </a:ext>
            </a:extLst>
          </p:cNvPr>
          <p:cNvCxnSpPr/>
          <p:nvPr/>
        </p:nvCxnSpPr>
        <p:spPr>
          <a:xfrm>
            <a:off x="5511800" y="733047"/>
            <a:ext cx="2667000" cy="210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A574E7-3CB7-4B25-A39D-439DE19ED2BD}"/>
                  </a:ext>
                </a:extLst>
              </p:cNvPr>
              <p:cNvSpPr txBox="1"/>
              <p:nvPr/>
            </p:nvSpPr>
            <p:spPr>
              <a:xfrm flipH="1">
                <a:off x="238285" y="3025858"/>
                <a:ext cx="87408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</a:t>
                </a:r>
                <a:r>
                  <a:rPr lang="as-IN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as-IN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দেখতে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</a:t>
                </a:r>
                <a:r>
                  <a:rPr lang="as-IN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্ছি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AB, BC ও AC </a:t>
                </a:r>
                <a:r>
                  <a:rPr lang="as-IN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৩টি আ</a:t>
                </a:r>
                <a:r>
                  <a:rPr lang="as-IN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ে।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A574E7-3CB7-4B25-A39D-439DE19ED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8285" y="3025858"/>
                <a:ext cx="8740838" cy="400110"/>
              </a:xfrm>
              <a:prstGeom prst="rect">
                <a:avLst/>
              </a:prstGeom>
              <a:blipFill>
                <a:blip r:embed="rId2"/>
                <a:stretch>
                  <a:fillRect l="-69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12C404-6923-4E1B-9693-487ED7271C4C}"/>
                  </a:ext>
                </a:extLst>
              </p:cNvPr>
              <p:cNvSpPr txBox="1"/>
              <p:nvPr/>
            </p:nvSpPr>
            <p:spPr>
              <a:xfrm flipH="1">
                <a:off x="433840" y="3770583"/>
                <a:ext cx="7319510" cy="4616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 ও AC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</a:t>
                </a:r>
                <a:r>
                  <a:rPr lang="as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্ভূক্ত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𝑩𝑨𝑪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12C404-6923-4E1B-9693-487ED727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3840" y="3770583"/>
                <a:ext cx="7319510" cy="461665"/>
              </a:xfrm>
              <a:prstGeom prst="rect">
                <a:avLst/>
              </a:prstGeom>
              <a:blipFill>
                <a:blip r:embed="rId3"/>
                <a:stretch>
                  <a:fillRect l="-1164" t="-7792" b="-2987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61F5C2-6DDF-4F98-8F7D-6DF8AEA0B72C}"/>
                  </a:ext>
                </a:extLst>
              </p:cNvPr>
              <p:cNvSpPr txBox="1"/>
              <p:nvPr/>
            </p:nvSpPr>
            <p:spPr>
              <a:xfrm flipH="1">
                <a:off x="714601" y="4454167"/>
                <a:ext cx="75898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 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 ও BC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্ভূক্ত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61F5C2-6DDF-4F98-8F7D-6DF8AEA0B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4601" y="4454167"/>
                <a:ext cx="7589805" cy="523220"/>
              </a:xfrm>
              <a:prstGeom prst="rect">
                <a:avLst/>
              </a:prstGeom>
              <a:blipFill>
                <a:blip r:embed="rId4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CFE2D8-B8B9-468C-9F53-B790E89C913C}"/>
                  </a:ext>
                </a:extLst>
              </p:cNvPr>
              <p:cNvSpPr txBox="1"/>
              <p:nvPr/>
            </p:nvSpPr>
            <p:spPr>
              <a:xfrm flipH="1">
                <a:off x="238285" y="5337373"/>
                <a:ext cx="690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BC ও AC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</a:t>
                </a:r>
                <a:r>
                  <a:rPr lang="as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্ভূক্ত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𝑨𝑪𝑩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CFE2D8-B8B9-468C-9F53-B790E89C9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8285" y="5337373"/>
                <a:ext cx="6906572" cy="461665"/>
              </a:xfrm>
              <a:prstGeom prst="rect">
                <a:avLst/>
              </a:prstGeom>
              <a:blipFill>
                <a:blip r:embed="rId5"/>
                <a:stretch>
                  <a:fillRect l="-265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85516A1-BCCA-4CC1-AC71-C43D5389389A}"/>
              </a:ext>
            </a:extLst>
          </p:cNvPr>
          <p:cNvSpPr txBox="1"/>
          <p:nvPr/>
        </p:nvSpPr>
        <p:spPr>
          <a:xfrm flipH="1">
            <a:off x="0" y="6059813"/>
            <a:ext cx="1147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5E91AE-63AA-4AC1-A0C2-0D6DED62ED5E}"/>
              </a:ext>
            </a:extLst>
          </p:cNvPr>
          <p:cNvSpPr txBox="1"/>
          <p:nvPr/>
        </p:nvSpPr>
        <p:spPr>
          <a:xfrm>
            <a:off x="5034757" y="549691"/>
            <a:ext cx="46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6A7AB1-973D-431F-A9EB-A3A11F75FEC7}"/>
              </a:ext>
            </a:extLst>
          </p:cNvPr>
          <p:cNvSpPr txBox="1"/>
          <p:nvPr/>
        </p:nvSpPr>
        <p:spPr>
          <a:xfrm>
            <a:off x="3777073" y="2589798"/>
            <a:ext cx="32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85711-F036-4B97-B0FF-812F7E1582E1}"/>
              </a:ext>
            </a:extLst>
          </p:cNvPr>
          <p:cNvSpPr txBox="1"/>
          <p:nvPr/>
        </p:nvSpPr>
        <p:spPr>
          <a:xfrm>
            <a:off x="8304407" y="2610296"/>
            <a:ext cx="32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82FD05-E091-4C55-8671-74BE21532C2C}"/>
              </a:ext>
            </a:extLst>
          </p:cNvPr>
          <p:cNvCxnSpPr>
            <a:cxnSpLocks/>
          </p:cNvCxnSpPr>
          <p:nvPr/>
        </p:nvCxnSpPr>
        <p:spPr>
          <a:xfrm flipV="1">
            <a:off x="8624477" y="4444823"/>
            <a:ext cx="351935" cy="4672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81F46D-13BC-4AE6-AA08-4D34B7F8A4D6}"/>
              </a:ext>
            </a:extLst>
          </p:cNvPr>
          <p:cNvCxnSpPr>
            <a:cxnSpLocks/>
          </p:cNvCxnSpPr>
          <p:nvPr/>
        </p:nvCxnSpPr>
        <p:spPr>
          <a:xfrm>
            <a:off x="8933548" y="4444823"/>
            <a:ext cx="388247" cy="46728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2132AB-62DE-49F0-8AF3-F1F6395FA937}"/>
              </a:ext>
            </a:extLst>
          </p:cNvPr>
          <p:cNvCxnSpPr>
            <a:cxnSpLocks/>
          </p:cNvCxnSpPr>
          <p:nvPr/>
        </p:nvCxnSpPr>
        <p:spPr>
          <a:xfrm flipV="1">
            <a:off x="8533036" y="3584496"/>
            <a:ext cx="446087" cy="5742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975902-D2D8-40D3-B6B5-B93B2E55183B}"/>
              </a:ext>
            </a:extLst>
          </p:cNvPr>
          <p:cNvCxnSpPr>
            <a:cxnSpLocks/>
          </p:cNvCxnSpPr>
          <p:nvPr/>
        </p:nvCxnSpPr>
        <p:spPr>
          <a:xfrm>
            <a:off x="8547324" y="4140043"/>
            <a:ext cx="760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38DA9D-F78E-4C1C-B690-6AB506936E1A}"/>
              </a:ext>
            </a:extLst>
          </p:cNvPr>
          <p:cNvCxnSpPr>
            <a:cxnSpLocks/>
          </p:cNvCxnSpPr>
          <p:nvPr/>
        </p:nvCxnSpPr>
        <p:spPr>
          <a:xfrm>
            <a:off x="7684479" y="5737472"/>
            <a:ext cx="9705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B9561FE-43A6-48EF-B22F-27A557F651D8}"/>
              </a:ext>
            </a:extLst>
          </p:cNvPr>
          <p:cNvCxnSpPr>
            <a:cxnSpLocks/>
          </p:cNvCxnSpPr>
          <p:nvPr/>
        </p:nvCxnSpPr>
        <p:spPr>
          <a:xfrm>
            <a:off x="7860896" y="5139190"/>
            <a:ext cx="794149" cy="6169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3814471-A8AF-412A-B334-49FD23127E60}"/>
              </a:ext>
            </a:extLst>
          </p:cNvPr>
          <p:cNvSpPr txBox="1"/>
          <p:nvPr/>
        </p:nvSpPr>
        <p:spPr>
          <a:xfrm>
            <a:off x="8767679" y="4292354"/>
            <a:ext cx="19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D3A459-E2EE-40EA-987C-C27F0842A00D}"/>
              </a:ext>
            </a:extLst>
          </p:cNvPr>
          <p:cNvSpPr txBox="1"/>
          <p:nvPr/>
        </p:nvSpPr>
        <p:spPr>
          <a:xfrm>
            <a:off x="8389639" y="4742829"/>
            <a:ext cx="33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123E38-CD4E-4FCA-89D5-15F3696EEA68}"/>
              </a:ext>
            </a:extLst>
          </p:cNvPr>
          <p:cNvSpPr txBox="1"/>
          <p:nvPr/>
        </p:nvSpPr>
        <p:spPr>
          <a:xfrm>
            <a:off x="9147701" y="4734804"/>
            <a:ext cx="32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23360A-9B4F-4540-85B7-B330E23E5504}"/>
              </a:ext>
            </a:extLst>
          </p:cNvPr>
          <p:cNvSpPr txBox="1"/>
          <p:nvPr/>
        </p:nvSpPr>
        <p:spPr>
          <a:xfrm>
            <a:off x="7677787" y="4961515"/>
            <a:ext cx="21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ADC90F-B077-4251-BA51-6792B70DEFC3}"/>
              </a:ext>
            </a:extLst>
          </p:cNvPr>
          <p:cNvSpPr txBox="1"/>
          <p:nvPr/>
        </p:nvSpPr>
        <p:spPr>
          <a:xfrm>
            <a:off x="8433897" y="5586856"/>
            <a:ext cx="32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94ABD3-92BF-42F4-8689-936B36BBA3F6}"/>
              </a:ext>
            </a:extLst>
          </p:cNvPr>
          <p:cNvSpPr txBox="1"/>
          <p:nvPr/>
        </p:nvSpPr>
        <p:spPr>
          <a:xfrm>
            <a:off x="7528538" y="5563877"/>
            <a:ext cx="33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FE65B8-C634-4FE8-8138-84713EB05E0B}"/>
              </a:ext>
            </a:extLst>
          </p:cNvPr>
          <p:cNvSpPr txBox="1"/>
          <p:nvPr/>
        </p:nvSpPr>
        <p:spPr>
          <a:xfrm>
            <a:off x="8755382" y="3384658"/>
            <a:ext cx="19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63FE49-68A7-4ED6-9396-7565D1F2E5CB}"/>
              </a:ext>
            </a:extLst>
          </p:cNvPr>
          <p:cNvSpPr txBox="1"/>
          <p:nvPr/>
        </p:nvSpPr>
        <p:spPr>
          <a:xfrm>
            <a:off x="8246884" y="3978083"/>
            <a:ext cx="33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CC1D50C-3242-4184-8892-2ACA06D13BF9}"/>
              </a:ext>
            </a:extLst>
          </p:cNvPr>
          <p:cNvSpPr txBox="1"/>
          <p:nvPr/>
        </p:nvSpPr>
        <p:spPr>
          <a:xfrm>
            <a:off x="9249047" y="3991738"/>
            <a:ext cx="32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11104F3-AD01-4E9D-B0F8-44F3D72803A1}"/>
              </a:ext>
            </a:extLst>
          </p:cNvPr>
          <p:cNvSpPr txBox="1"/>
          <p:nvPr/>
        </p:nvSpPr>
        <p:spPr>
          <a:xfrm flipH="1">
            <a:off x="246201" y="79063"/>
            <a:ext cx="11719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20674F6-F0F7-4378-B3BC-84CEFBA6B68B}"/>
              </a:ext>
            </a:extLst>
          </p:cNvPr>
          <p:cNvSpPr/>
          <p:nvPr/>
        </p:nvSpPr>
        <p:spPr>
          <a:xfrm>
            <a:off x="4545763" y="2335874"/>
            <a:ext cx="467317" cy="544897"/>
          </a:xfrm>
          <a:custGeom>
            <a:avLst/>
            <a:gdLst>
              <a:gd name="connsiteX0" fmla="*/ 0 w 467317"/>
              <a:gd name="connsiteY0" fmla="*/ 0 h 544897"/>
              <a:gd name="connsiteX1" fmla="*/ 457200 w 467317"/>
              <a:gd name="connsiteY1" fmla="*/ 85725 h 544897"/>
              <a:gd name="connsiteX2" fmla="*/ 314325 w 467317"/>
              <a:gd name="connsiteY2" fmla="*/ 500062 h 544897"/>
              <a:gd name="connsiteX3" fmla="*/ 285750 w 467317"/>
              <a:gd name="connsiteY3" fmla="*/ 514350 h 54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17" h="544897">
                <a:moveTo>
                  <a:pt x="0" y="0"/>
                </a:moveTo>
                <a:cubicBezTo>
                  <a:pt x="202406" y="1190"/>
                  <a:pt x="404813" y="2381"/>
                  <a:pt x="457200" y="85725"/>
                </a:cubicBezTo>
                <a:cubicBezTo>
                  <a:pt x="509587" y="169069"/>
                  <a:pt x="342900" y="428625"/>
                  <a:pt x="314325" y="500062"/>
                </a:cubicBezTo>
                <a:cubicBezTo>
                  <a:pt x="285750" y="571500"/>
                  <a:pt x="285750" y="542925"/>
                  <a:pt x="285750" y="51435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6CF8998-E536-4D8B-9436-59FC5D76D3EE}"/>
              </a:ext>
            </a:extLst>
          </p:cNvPr>
          <p:cNvSpPr/>
          <p:nvPr/>
        </p:nvSpPr>
        <p:spPr>
          <a:xfrm>
            <a:off x="6937397" y="2228850"/>
            <a:ext cx="473053" cy="600075"/>
          </a:xfrm>
          <a:custGeom>
            <a:avLst/>
            <a:gdLst>
              <a:gd name="connsiteX0" fmla="*/ 473053 w 473053"/>
              <a:gd name="connsiteY0" fmla="*/ 0 h 600075"/>
              <a:gd name="connsiteX1" fmla="*/ 15853 w 473053"/>
              <a:gd name="connsiteY1" fmla="*/ 152400 h 600075"/>
              <a:gd name="connsiteX2" fmla="*/ 149203 w 473053"/>
              <a:gd name="connsiteY2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053" h="600075">
                <a:moveTo>
                  <a:pt x="473053" y="0"/>
                </a:moveTo>
                <a:cubicBezTo>
                  <a:pt x="271440" y="26194"/>
                  <a:pt x="69828" y="52388"/>
                  <a:pt x="15853" y="152400"/>
                </a:cubicBezTo>
                <a:cubicBezTo>
                  <a:pt x="-38122" y="252412"/>
                  <a:pt x="55540" y="426243"/>
                  <a:pt x="149203" y="600075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FE2A06D-BBF8-4ECE-AE15-F3685043BD6E}"/>
              </a:ext>
            </a:extLst>
          </p:cNvPr>
          <p:cNvSpPr/>
          <p:nvPr/>
        </p:nvSpPr>
        <p:spPr>
          <a:xfrm rot="265868">
            <a:off x="5226201" y="1086236"/>
            <a:ext cx="757603" cy="350589"/>
          </a:xfrm>
          <a:custGeom>
            <a:avLst/>
            <a:gdLst>
              <a:gd name="connsiteX0" fmla="*/ 0 w 619125"/>
              <a:gd name="connsiteY0" fmla="*/ 114300 h 335393"/>
              <a:gd name="connsiteX1" fmla="*/ 371475 w 619125"/>
              <a:gd name="connsiteY1" fmla="*/ 333375 h 335393"/>
              <a:gd name="connsiteX2" fmla="*/ 619125 w 619125"/>
              <a:gd name="connsiteY2" fmla="*/ 0 h 33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5" h="335393">
                <a:moveTo>
                  <a:pt x="0" y="114300"/>
                </a:moveTo>
                <a:cubicBezTo>
                  <a:pt x="134144" y="233362"/>
                  <a:pt x="268288" y="352425"/>
                  <a:pt x="371475" y="333375"/>
                </a:cubicBezTo>
                <a:cubicBezTo>
                  <a:pt x="474663" y="314325"/>
                  <a:pt x="546894" y="157162"/>
                  <a:pt x="619125" y="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9" grpId="0"/>
      <p:bldP spid="20" grpId="0"/>
      <p:bldP spid="2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70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EA5105-2CBD-481B-8E19-EC7F22282B45}"/>
              </a:ext>
            </a:extLst>
          </p:cNvPr>
          <p:cNvCxnSpPr>
            <a:cxnSpLocks/>
          </p:cNvCxnSpPr>
          <p:nvPr/>
        </p:nvCxnSpPr>
        <p:spPr>
          <a:xfrm flipV="1">
            <a:off x="9047481" y="889000"/>
            <a:ext cx="25400" cy="3429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91C9CE-0020-44A4-A017-862778ECCBAC}"/>
              </a:ext>
            </a:extLst>
          </p:cNvPr>
          <p:cNvCxnSpPr>
            <a:cxnSpLocks/>
          </p:cNvCxnSpPr>
          <p:nvPr/>
        </p:nvCxnSpPr>
        <p:spPr>
          <a:xfrm>
            <a:off x="9047481" y="4286580"/>
            <a:ext cx="2001519" cy="207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5F1E85-F300-40FA-9A21-C944AFBAB32E}"/>
              </a:ext>
            </a:extLst>
          </p:cNvPr>
          <p:cNvCxnSpPr>
            <a:cxnSpLocks/>
          </p:cNvCxnSpPr>
          <p:nvPr/>
        </p:nvCxnSpPr>
        <p:spPr>
          <a:xfrm>
            <a:off x="9072881" y="889000"/>
            <a:ext cx="1976119" cy="3429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BFAEFF-47B2-4629-A2CE-5D1C9602390A}"/>
              </a:ext>
            </a:extLst>
          </p:cNvPr>
          <p:cNvCxnSpPr>
            <a:cxnSpLocks/>
          </p:cNvCxnSpPr>
          <p:nvPr/>
        </p:nvCxnSpPr>
        <p:spPr>
          <a:xfrm>
            <a:off x="9072881" y="3729037"/>
            <a:ext cx="58546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015E975-D9E6-4D95-8090-D4BC717A29FC}"/>
              </a:ext>
            </a:extLst>
          </p:cNvPr>
          <p:cNvCxnSpPr/>
          <p:nvPr/>
        </p:nvCxnSpPr>
        <p:spPr>
          <a:xfrm>
            <a:off x="9629779" y="3743325"/>
            <a:ext cx="0" cy="543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13808CA-CB1B-4CAF-8632-4F2E45B42695}"/>
              </a:ext>
            </a:extLst>
          </p:cNvPr>
          <p:cNvCxnSpPr/>
          <p:nvPr/>
        </p:nvCxnSpPr>
        <p:spPr>
          <a:xfrm flipV="1">
            <a:off x="9047481" y="3072461"/>
            <a:ext cx="1214119" cy="12141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1FD8F4-498C-44DD-9A8F-AF0282C56640}"/>
                  </a:ext>
                </a:extLst>
              </p:cNvPr>
              <p:cNvSpPr txBox="1"/>
              <p:nvPr/>
            </p:nvSpPr>
            <p:spPr>
              <a:xfrm flipH="1">
                <a:off x="142075" y="469494"/>
                <a:ext cx="7540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দেখতে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্ছি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1FD8F4-498C-44DD-9A8F-AF0282C56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075" y="469494"/>
                <a:ext cx="7540195" cy="523220"/>
              </a:xfrm>
              <a:prstGeom prst="rect">
                <a:avLst/>
              </a:prstGeom>
              <a:blipFill>
                <a:blip r:embed="rId2"/>
                <a:stretch>
                  <a:fillRect l="-1617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68B6D88-054E-4D6C-A872-D065DF1A8719}"/>
                  </a:ext>
                </a:extLst>
              </p:cNvPr>
              <p:cNvSpPr txBox="1"/>
              <p:nvPr/>
            </p:nvSpPr>
            <p:spPr>
              <a:xfrm>
                <a:off x="91752" y="1175604"/>
                <a:ext cx="855218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টিকে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৯০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ত্রিভূজটিকে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পারি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68B6D88-054E-4D6C-A872-D065DF1A8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2" y="1175604"/>
                <a:ext cx="8552185" cy="707886"/>
              </a:xfrm>
              <a:prstGeom prst="rect">
                <a:avLst/>
              </a:prstGeom>
              <a:blipFill>
                <a:blip r:embed="rId3"/>
                <a:stretch>
                  <a:fillRect l="-713" t="-603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C05CD3-0FBA-496F-BABA-EAAAB58CDB5A}"/>
                  </a:ext>
                </a:extLst>
              </p:cNvPr>
              <p:cNvSpPr txBox="1"/>
              <p:nvPr/>
            </p:nvSpPr>
            <p:spPr>
              <a:xfrm>
                <a:off x="142076" y="2474893"/>
                <a:ext cx="7530312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ত্রিভুজের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 smtClean="0"/>
                        <m:t>সমকোণ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বিপরীত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দিকের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বাহু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𝑨𝑪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বহুটি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বৃহত্তর।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বাহুটিকে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অতিভুজ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বলে।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C05CD3-0FBA-496F-BABA-EAAAB58CD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6" y="2474893"/>
                <a:ext cx="7530312" cy="1384995"/>
              </a:xfrm>
              <a:prstGeom prst="rect">
                <a:avLst/>
              </a:prstGeom>
              <a:blipFill>
                <a:blip r:embed="rId4"/>
                <a:stretch>
                  <a:fillRect l="-1618" t="-3965" r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87B1629-4429-4B76-9F9C-C0DAF27E33C2}"/>
                  </a:ext>
                </a:extLst>
              </p:cNvPr>
              <p:cNvSpPr txBox="1"/>
              <p:nvPr/>
            </p:nvSpPr>
            <p:spPr>
              <a:xfrm>
                <a:off x="175573" y="4124524"/>
                <a:ext cx="62045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বিপরীত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দিকের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𝑩𝑪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বাহুটিকে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ভুমি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বলে।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87B1629-4429-4B76-9F9C-C0DAF27E3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3" y="4124524"/>
                <a:ext cx="620459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16E27CA-236B-48F5-B135-272D797E85AE}"/>
                  </a:ext>
                </a:extLst>
              </p:cNvPr>
              <p:cNvSpPr txBox="1"/>
              <p:nvPr/>
            </p:nvSpPr>
            <p:spPr>
              <a:xfrm>
                <a:off x="142076" y="4912381"/>
                <a:ext cx="59539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বিপরীত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দিকের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𝐀𝐁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বাহুটিকে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লম্ব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বলে।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16E27CA-236B-48F5-B135-272D797E8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6" y="4912381"/>
                <a:ext cx="59539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F95D5C6-E5BC-45C2-92E1-E6DC00070B56}"/>
              </a:ext>
            </a:extLst>
          </p:cNvPr>
          <p:cNvSpPr txBox="1"/>
          <p:nvPr/>
        </p:nvSpPr>
        <p:spPr>
          <a:xfrm>
            <a:off x="8870990" y="49560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CEBA4-5391-4168-A7D9-B9EB6A89F348}"/>
              </a:ext>
            </a:extLst>
          </p:cNvPr>
          <p:cNvSpPr txBox="1"/>
          <p:nvPr/>
        </p:nvSpPr>
        <p:spPr>
          <a:xfrm>
            <a:off x="8870990" y="441663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6DA3B9-4960-43E7-8028-AC75F9ED11BA}"/>
              </a:ext>
            </a:extLst>
          </p:cNvPr>
          <p:cNvSpPr txBox="1"/>
          <p:nvPr/>
        </p:nvSpPr>
        <p:spPr>
          <a:xfrm>
            <a:off x="11160822" y="4318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20A848-FE63-49BD-BAE3-8079460A9A57}"/>
              </a:ext>
            </a:extLst>
          </p:cNvPr>
          <p:cNvCxnSpPr>
            <a:cxnSpLocks/>
          </p:cNvCxnSpPr>
          <p:nvPr/>
        </p:nvCxnSpPr>
        <p:spPr>
          <a:xfrm flipH="1">
            <a:off x="10129839" y="1883490"/>
            <a:ext cx="131761" cy="8454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F21BCE-B484-42A9-BCB4-FA0E93D7611F}"/>
              </a:ext>
            </a:extLst>
          </p:cNvPr>
          <p:cNvCxnSpPr/>
          <p:nvPr/>
        </p:nvCxnSpPr>
        <p:spPr>
          <a:xfrm>
            <a:off x="9098281" y="992714"/>
            <a:ext cx="817244" cy="3293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014437-240D-4954-8696-E358E23CA21B}"/>
              </a:ext>
            </a:extLst>
          </p:cNvPr>
          <p:cNvSpPr/>
          <p:nvPr/>
        </p:nvSpPr>
        <p:spPr>
          <a:xfrm>
            <a:off x="9058275" y="1676400"/>
            <a:ext cx="466725" cy="172102"/>
          </a:xfrm>
          <a:custGeom>
            <a:avLst/>
            <a:gdLst>
              <a:gd name="connsiteX0" fmla="*/ 0 w 466725"/>
              <a:gd name="connsiteY0" fmla="*/ 47625 h 172102"/>
              <a:gd name="connsiteX1" fmla="*/ 257175 w 466725"/>
              <a:gd name="connsiteY1" fmla="*/ 171450 h 172102"/>
              <a:gd name="connsiteX2" fmla="*/ 466725 w 466725"/>
              <a:gd name="connsiteY2" fmla="*/ 0 h 172102"/>
              <a:gd name="connsiteX3" fmla="*/ 466725 w 466725"/>
              <a:gd name="connsiteY3" fmla="*/ 0 h 17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172102">
                <a:moveTo>
                  <a:pt x="0" y="47625"/>
                </a:moveTo>
                <a:cubicBezTo>
                  <a:pt x="89694" y="113506"/>
                  <a:pt x="179388" y="179388"/>
                  <a:pt x="257175" y="171450"/>
                </a:cubicBezTo>
                <a:cubicBezTo>
                  <a:pt x="334963" y="163513"/>
                  <a:pt x="466725" y="0"/>
                  <a:pt x="466725" y="0"/>
                </a:cubicBezTo>
                <a:lnTo>
                  <a:pt x="466725" y="0"/>
                </a:lnTo>
              </a:path>
            </a:pathLst>
          </a:custGeom>
          <a:noFill/>
          <a:ln w="38100">
            <a:solidFill>
              <a:srgbClr val="AF0F8D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42058D-ADF8-49E5-841F-8718902E6C5E}"/>
              </a:ext>
            </a:extLst>
          </p:cNvPr>
          <p:cNvCxnSpPr>
            <a:cxnSpLocks/>
          </p:cNvCxnSpPr>
          <p:nvPr/>
        </p:nvCxnSpPr>
        <p:spPr>
          <a:xfrm flipH="1" flipV="1">
            <a:off x="9098282" y="2884715"/>
            <a:ext cx="1950718" cy="1457350"/>
          </a:xfrm>
          <a:prstGeom prst="straightConnector1">
            <a:avLst/>
          </a:prstGeom>
          <a:ln w="57150">
            <a:solidFill>
              <a:srgbClr val="AF0F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7C5D5F0-6083-44DA-B354-5CD012610E9C}"/>
              </a:ext>
            </a:extLst>
          </p:cNvPr>
          <p:cNvSpPr/>
          <p:nvPr/>
        </p:nvSpPr>
        <p:spPr>
          <a:xfrm>
            <a:off x="10403437" y="3831771"/>
            <a:ext cx="384306" cy="478972"/>
          </a:xfrm>
          <a:custGeom>
            <a:avLst/>
            <a:gdLst>
              <a:gd name="connsiteX0" fmla="*/ 112163 w 384306"/>
              <a:gd name="connsiteY0" fmla="*/ 478972 h 478972"/>
              <a:gd name="connsiteX1" fmla="*/ 14192 w 384306"/>
              <a:gd name="connsiteY1" fmla="*/ 141515 h 478972"/>
              <a:gd name="connsiteX2" fmla="*/ 384306 w 384306"/>
              <a:gd name="connsiteY2" fmla="*/ 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306" h="478972">
                <a:moveTo>
                  <a:pt x="112163" y="478972"/>
                </a:moveTo>
                <a:cubicBezTo>
                  <a:pt x="40499" y="350158"/>
                  <a:pt x="-31165" y="221344"/>
                  <a:pt x="14192" y="141515"/>
                </a:cubicBezTo>
                <a:cubicBezTo>
                  <a:pt x="59549" y="61686"/>
                  <a:pt x="221927" y="30843"/>
                  <a:pt x="384306" y="0"/>
                </a:cubicBezTo>
              </a:path>
            </a:pathLst>
          </a:custGeom>
          <a:noFill/>
          <a:ln w="38100">
            <a:solidFill>
              <a:srgbClr val="3B0AB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repeatCount="443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46" grpId="0"/>
      <p:bldP spid="1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681FC-9950-40AF-8812-74A310501D10}"/>
              </a:ext>
            </a:extLst>
          </p:cNvPr>
          <p:cNvSpPr txBox="1"/>
          <p:nvPr/>
        </p:nvSpPr>
        <p:spPr>
          <a:xfrm flipH="1">
            <a:off x="3060930" y="366420"/>
            <a:ext cx="686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শর্তস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ছেঃ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E36F7B-1455-48BF-B693-BD95CBCF8437}"/>
              </a:ext>
            </a:extLst>
          </p:cNvPr>
          <p:cNvSpPr txBox="1"/>
          <p:nvPr/>
        </p:nvSpPr>
        <p:spPr>
          <a:xfrm flipH="1">
            <a:off x="502931" y="1634874"/>
            <a:ext cx="5101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ু-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B415A-52AF-4F3D-9795-C86B0B2618BB}"/>
              </a:ext>
            </a:extLst>
          </p:cNvPr>
          <p:cNvSpPr txBox="1"/>
          <p:nvPr/>
        </p:nvSpPr>
        <p:spPr>
          <a:xfrm flipH="1">
            <a:off x="474324" y="2967160"/>
            <a:ext cx="430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ু-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াহ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E784-99C7-41A8-822B-F4472387CFAB}"/>
              </a:ext>
            </a:extLst>
          </p:cNvPr>
          <p:cNvSpPr txBox="1"/>
          <p:nvPr/>
        </p:nvSpPr>
        <p:spPr>
          <a:xfrm flipH="1">
            <a:off x="353295" y="4310925"/>
            <a:ext cx="4805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ক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াহ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0033C-F37A-4957-81AA-48088387DB41}"/>
              </a:ext>
            </a:extLst>
          </p:cNvPr>
          <p:cNvSpPr txBox="1"/>
          <p:nvPr/>
        </p:nvSpPr>
        <p:spPr>
          <a:xfrm flipH="1">
            <a:off x="502925" y="5570953"/>
            <a:ext cx="452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-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8E567-76AF-4F2E-8675-179C2104EABA}"/>
              </a:ext>
            </a:extLst>
          </p:cNvPr>
          <p:cNvSpPr txBox="1"/>
          <p:nvPr/>
        </p:nvSpPr>
        <p:spPr>
          <a:xfrm>
            <a:off x="6224297" y="1148276"/>
            <a:ext cx="10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4824A-75BA-4589-9668-885C0BD1D490}"/>
              </a:ext>
            </a:extLst>
          </p:cNvPr>
          <p:cNvSpPr txBox="1"/>
          <p:nvPr/>
        </p:nvSpPr>
        <p:spPr>
          <a:xfrm>
            <a:off x="5671401" y="2181853"/>
            <a:ext cx="10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66CF5-9D1B-45FF-B866-1419FCB26E05}"/>
              </a:ext>
            </a:extLst>
          </p:cNvPr>
          <p:cNvSpPr txBox="1"/>
          <p:nvPr/>
        </p:nvSpPr>
        <p:spPr>
          <a:xfrm>
            <a:off x="6937391" y="2141646"/>
            <a:ext cx="1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F2ADEF-AF72-4629-8761-77DA5A74E3FD}"/>
              </a:ext>
            </a:extLst>
          </p:cNvPr>
          <p:cNvCxnSpPr>
            <a:cxnSpLocks/>
          </p:cNvCxnSpPr>
          <p:nvPr/>
        </p:nvCxnSpPr>
        <p:spPr>
          <a:xfrm flipV="1">
            <a:off x="6329959" y="2192730"/>
            <a:ext cx="0" cy="22937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A975D4-929E-4CAC-945D-3805B56BC091}"/>
              </a:ext>
            </a:extLst>
          </p:cNvPr>
          <p:cNvCxnSpPr>
            <a:cxnSpLocks/>
          </p:cNvCxnSpPr>
          <p:nvPr/>
        </p:nvCxnSpPr>
        <p:spPr>
          <a:xfrm flipV="1">
            <a:off x="6438045" y="2194426"/>
            <a:ext cx="0" cy="22937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1729FD-B280-4D9F-9780-85680C76A587}"/>
              </a:ext>
            </a:extLst>
          </p:cNvPr>
          <p:cNvCxnSpPr>
            <a:cxnSpLocks/>
          </p:cNvCxnSpPr>
          <p:nvPr/>
        </p:nvCxnSpPr>
        <p:spPr>
          <a:xfrm flipH="1" flipV="1">
            <a:off x="6047304" y="1805427"/>
            <a:ext cx="198890" cy="1413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A211AD0-9B63-4C12-A623-3E742CE173F1}"/>
              </a:ext>
            </a:extLst>
          </p:cNvPr>
          <p:cNvSpPr/>
          <p:nvPr/>
        </p:nvSpPr>
        <p:spPr>
          <a:xfrm>
            <a:off x="6047305" y="2063190"/>
            <a:ext cx="198889" cy="259080"/>
          </a:xfrm>
          <a:custGeom>
            <a:avLst/>
            <a:gdLst>
              <a:gd name="connsiteX0" fmla="*/ 0 w 198889"/>
              <a:gd name="connsiteY0" fmla="*/ 0 h 259080"/>
              <a:gd name="connsiteX1" fmla="*/ 190500 w 198889"/>
              <a:gd name="connsiteY1" fmla="*/ 60960 h 259080"/>
              <a:gd name="connsiteX2" fmla="*/ 167640 w 198889"/>
              <a:gd name="connsiteY2" fmla="*/ 259080 h 259080"/>
              <a:gd name="connsiteX3" fmla="*/ 167640 w 198889"/>
              <a:gd name="connsiteY3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89" h="259080">
                <a:moveTo>
                  <a:pt x="0" y="0"/>
                </a:moveTo>
                <a:cubicBezTo>
                  <a:pt x="81280" y="8890"/>
                  <a:pt x="162560" y="17780"/>
                  <a:pt x="190500" y="60960"/>
                </a:cubicBezTo>
                <a:cubicBezTo>
                  <a:pt x="218440" y="104140"/>
                  <a:pt x="167640" y="259080"/>
                  <a:pt x="167640" y="259080"/>
                </a:cubicBezTo>
                <a:lnTo>
                  <a:pt x="167640" y="259080"/>
                </a:lnTo>
              </a:path>
            </a:pathLst>
          </a:custGeom>
          <a:solidFill>
            <a:schemeClr val="bg1"/>
          </a:solidFill>
          <a:ln w="28575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8C0742-8714-40CB-A3F5-A73C4463F259}"/>
              </a:ext>
            </a:extLst>
          </p:cNvPr>
          <p:cNvCxnSpPr/>
          <p:nvPr/>
        </p:nvCxnSpPr>
        <p:spPr>
          <a:xfrm flipH="1">
            <a:off x="5921376" y="1443508"/>
            <a:ext cx="458768" cy="8828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08AC24-018E-4E18-94A9-39185E32FB05}"/>
              </a:ext>
            </a:extLst>
          </p:cNvPr>
          <p:cNvCxnSpPr/>
          <p:nvPr/>
        </p:nvCxnSpPr>
        <p:spPr>
          <a:xfrm>
            <a:off x="5914449" y="2319385"/>
            <a:ext cx="101987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BB79E6-3B7D-4ADF-BFDB-719E15D5D091}"/>
              </a:ext>
            </a:extLst>
          </p:cNvPr>
          <p:cNvCxnSpPr/>
          <p:nvPr/>
        </p:nvCxnSpPr>
        <p:spPr>
          <a:xfrm>
            <a:off x="6366290" y="1443508"/>
            <a:ext cx="554182" cy="8828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5C6BE5A-0CFF-4273-8474-1BB8C506E6B5}"/>
              </a:ext>
            </a:extLst>
          </p:cNvPr>
          <p:cNvSpPr txBox="1"/>
          <p:nvPr/>
        </p:nvSpPr>
        <p:spPr>
          <a:xfrm>
            <a:off x="5337275" y="2429333"/>
            <a:ext cx="10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DD6FA1-59A2-4AA5-8D5D-D1B803D77EE7}"/>
              </a:ext>
            </a:extLst>
          </p:cNvPr>
          <p:cNvSpPr txBox="1"/>
          <p:nvPr/>
        </p:nvSpPr>
        <p:spPr>
          <a:xfrm>
            <a:off x="4784379" y="3462910"/>
            <a:ext cx="10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5FF270-5E9F-4499-B1B8-F0289B7FC66A}"/>
              </a:ext>
            </a:extLst>
          </p:cNvPr>
          <p:cNvSpPr txBox="1"/>
          <p:nvPr/>
        </p:nvSpPr>
        <p:spPr>
          <a:xfrm>
            <a:off x="6050369" y="3422703"/>
            <a:ext cx="1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8D78DA-B936-4F61-899A-2D9D7D4C78C2}"/>
              </a:ext>
            </a:extLst>
          </p:cNvPr>
          <p:cNvCxnSpPr/>
          <p:nvPr/>
        </p:nvCxnSpPr>
        <p:spPr>
          <a:xfrm flipH="1">
            <a:off x="5034354" y="2724565"/>
            <a:ext cx="458768" cy="8828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02FCEC-A667-472F-9018-2ACBB21D43C8}"/>
              </a:ext>
            </a:extLst>
          </p:cNvPr>
          <p:cNvCxnSpPr/>
          <p:nvPr/>
        </p:nvCxnSpPr>
        <p:spPr>
          <a:xfrm>
            <a:off x="5027427" y="3600442"/>
            <a:ext cx="101987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F404474-0E5C-41AF-BDC8-10289831BABE}"/>
              </a:ext>
            </a:extLst>
          </p:cNvPr>
          <p:cNvCxnSpPr/>
          <p:nvPr/>
        </p:nvCxnSpPr>
        <p:spPr>
          <a:xfrm>
            <a:off x="5479268" y="2724565"/>
            <a:ext cx="554182" cy="8828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2A056DD-5D0B-4DBF-9883-163C72AC38AA}"/>
              </a:ext>
            </a:extLst>
          </p:cNvPr>
          <p:cNvSpPr txBox="1"/>
          <p:nvPr/>
        </p:nvSpPr>
        <p:spPr>
          <a:xfrm>
            <a:off x="5598970" y="3717317"/>
            <a:ext cx="10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960DC9-E4E3-4067-97EC-7214160C1C38}"/>
              </a:ext>
            </a:extLst>
          </p:cNvPr>
          <p:cNvSpPr txBox="1"/>
          <p:nvPr/>
        </p:nvSpPr>
        <p:spPr>
          <a:xfrm>
            <a:off x="5046074" y="4750894"/>
            <a:ext cx="10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7FCB0F-16D4-4D17-B602-075102B71CB7}"/>
              </a:ext>
            </a:extLst>
          </p:cNvPr>
          <p:cNvSpPr txBox="1"/>
          <p:nvPr/>
        </p:nvSpPr>
        <p:spPr>
          <a:xfrm>
            <a:off x="6312064" y="4710687"/>
            <a:ext cx="1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383816A-1B38-4B95-9995-1EAEA1474DD6}"/>
              </a:ext>
            </a:extLst>
          </p:cNvPr>
          <p:cNvSpPr/>
          <p:nvPr/>
        </p:nvSpPr>
        <p:spPr>
          <a:xfrm>
            <a:off x="5421978" y="4632231"/>
            <a:ext cx="198889" cy="259080"/>
          </a:xfrm>
          <a:custGeom>
            <a:avLst/>
            <a:gdLst>
              <a:gd name="connsiteX0" fmla="*/ 0 w 198889"/>
              <a:gd name="connsiteY0" fmla="*/ 0 h 259080"/>
              <a:gd name="connsiteX1" fmla="*/ 190500 w 198889"/>
              <a:gd name="connsiteY1" fmla="*/ 60960 h 259080"/>
              <a:gd name="connsiteX2" fmla="*/ 167640 w 198889"/>
              <a:gd name="connsiteY2" fmla="*/ 259080 h 259080"/>
              <a:gd name="connsiteX3" fmla="*/ 167640 w 198889"/>
              <a:gd name="connsiteY3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89" h="259080">
                <a:moveTo>
                  <a:pt x="0" y="0"/>
                </a:moveTo>
                <a:cubicBezTo>
                  <a:pt x="81280" y="8890"/>
                  <a:pt x="162560" y="17780"/>
                  <a:pt x="190500" y="60960"/>
                </a:cubicBezTo>
                <a:cubicBezTo>
                  <a:pt x="218440" y="104140"/>
                  <a:pt x="167640" y="259080"/>
                  <a:pt x="167640" y="259080"/>
                </a:cubicBezTo>
                <a:lnTo>
                  <a:pt x="167640" y="259080"/>
                </a:lnTo>
              </a:path>
            </a:pathLst>
          </a:custGeom>
          <a:solidFill>
            <a:schemeClr val="bg1"/>
          </a:solidFill>
          <a:ln w="28575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3148794-2BFA-4730-8B0D-F1F9B3DF97AC}"/>
              </a:ext>
            </a:extLst>
          </p:cNvPr>
          <p:cNvCxnSpPr/>
          <p:nvPr/>
        </p:nvCxnSpPr>
        <p:spPr>
          <a:xfrm flipH="1">
            <a:off x="5296049" y="4012549"/>
            <a:ext cx="458768" cy="8828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F03474F-6CDC-46E1-AC37-136C0FD72EEB}"/>
              </a:ext>
            </a:extLst>
          </p:cNvPr>
          <p:cNvCxnSpPr/>
          <p:nvPr/>
        </p:nvCxnSpPr>
        <p:spPr>
          <a:xfrm>
            <a:off x="5289122" y="4888426"/>
            <a:ext cx="101987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876FD06-195E-4A36-85A7-D60800A99006}"/>
              </a:ext>
            </a:extLst>
          </p:cNvPr>
          <p:cNvCxnSpPr/>
          <p:nvPr/>
        </p:nvCxnSpPr>
        <p:spPr>
          <a:xfrm>
            <a:off x="5740963" y="4012549"/>
            <a:ext cx="554182" cy="8828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0C402D9-44F0-4FF9-8A94-2EBFB3E812A8}"/>
              </a:ext>
            </a:extLst>
          </p:cNvPr>
          <p:cNvSpPr/>
          <p:nvPr/>
        </p:nvSpPr>
        <p:spPr>
          <a:xfrm rot="20309351" flipH="1">
            <a:off x="5969232" y="4602502"/>
            <a:ext cx="217270" cy="271625"/>
          </a:xfrm>
          <a:custGeom>
            <a:avLst/>
            <a:gdLst>
              <a:gd name="connsiteX0" fmla="*/ 0 w 198889"/>
              <a:gd name="connsiteY0" fmla="*/ 0 h 259080"/>
              <a:gd name="connsiteX1" fmla="*/ 190500 w 198889"/>
              <a:gd name="connsiteY1" fmla="*/ 60960 h 259080"/>
              <a:gd name="connsiteX2" fmla="*/ 167640 w 198889"/>
              <a:gd name="connsiteY2" fmla="*/ 259080 h 259080"/>
              <a:gd name="connsiteX3" fmla="*/ 167640 w 198889"/>
              <a:gd name="connsiteY3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89" h="259080">
                <a:moveTo>
                  <a:pt x="0" y="0"/>
                </a:moveTo>
                <a:cubicBezTo>
                  <a:pt x="81280" y="8890"/>
                  <a:pt x="162560" y="17780"/>
                  <a:pt x="190500" y="60960"/>
                </a:cubicBezTo>
                <a:cubicBezTo>
                  <a:pt x="218440" y="104140"/>
                  <a:pt x="167640" y="259080"/>
                  <a:pt x="167640" y="259080"/>
                </a:cubicBezTo>
                <a:lnTo>
                  <a:pt x="167640" y="259080"/>
                </a:lnTo>
              </a:path>
            </a:pathLst>
          </a:custGeom>
          <a:solidFill>
            <a:schemeClr val="bg1"/>
          </a:solidFill>
          <a:ln w="28575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B98360-80CB-409F-B34E-6F623103E181}"/>
              </a:ext>
            </a:extLst>
          </p:cNvPr>
          <p:cNvSpPr txBox="1"/>
          <p:nvPr/>
        </p:nvSpPr>
        <p:spPr>
          <a:xfrm>
            <a:off x="5466076" y="504568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C590B38-8296-4344-B055-275207B0F79E}"/>
              </a:ext>
            </a:extLst>
          </p:cNvPr>
          <p:cNvSpPr txBox="1"/>
          <p:nvPr/>
        </p:nvSpPr>
        <p:spPr>
          <a:xfrm>
            <a:off x="7015896" y="6434836"/>
            <a:ext cx="32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10E421A-3801-4454-825D-3A4026BBD586}"/>
              </a:ext>
            </a:extLst>
          </p:cNvPr>
          <p:cNvCxnSpPr>
            <a:cxnSpLocks/>
          </p:cNvCxnSpPr>
          <p:nvPr/>
        </p:nvCxnSpPr>
        <p:spPr>
          <a:xfrm flipH="1" flipV="1">
            <a:off x="5630321" y="5222547"/>
            <a:ext cx="1378567" cy="139895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C295789-05B4-4ACF-B6B5-B4C474B76798}"/>
              </a:ext>
            </a:extLst>
          </p:cNvPr>
          <p:cNvCxnSpPr>
            <a:cxnSpLocks/>
          </p:cNvCxnSpPr>
          <p:nvPr/>
        </p:nvCxnSpPr>
        <p:spPr>
          <a:xfrm>
            <a:off x="5630321" y="6611978"/>
            <a:ext cx="1347802" cy="75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6E08B2A-2FC2-434A-A3B7-24578DEB57A7}"/>
              </a:ext>
            </a:extLst>
          </p:cNvPr>
          <p:cNvCxnSpPr>
            <a:cxnSpLocks/>
          </p:cNvCxnSpPr>
          <p:nvPr/>
        </p:nvCxnSpPr>
        <p:spPr>
          <a:xfrm>
            <a:off x="5630321" y="5238623"/>
            <a:ext cx="0" cy="138288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1E99EE7-564D-4C23-BE46-8DD2781EDF67}"/>
              </a:ext>
            </a:extLst>
          </p:cNvPr>
          <p:cNvSpPr txBox="1"/>
          <p:nvPr/>
        </p:nvSpPr>
        <p:spPr>
          <a:xfrm>
            <a:off x="5197109" y="6442360"/>
            <a:ext cx="31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802F399-A4C3-4DB6-959D-8353419012FC}"/>
              </a:ext>
            </a:extLst>
          </p:cNvPr>
          <p:cNvCxnSpPr/>
          <p:nvPr/>
        </p:nvCxnSpPr>
        <p:spPr>
          <a:xfrm flipH="1">
            <a:off x="5471140" y="5834083"/>
            <a:ext cx="299545" cy="204952"/>
          </a:xfrm>
          <a:prstGeom prst="line">
            <a:avLst/>
          </a:prstGeom>
          <a:ln w="57150">
            <a:solidFill>
              <a:srgbClr val="AF0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21E2F77-7B1C-4AF3-835D-B1C384E77501}"/>
              </a:ext>
            </a:extLst>
          </p:cNvPr>
          <p:cNvCxnSpPr/>
          <p:nvPr/>
        </p:nvCxnSpPr>
        <p:spPr>
          <a:xfrm>
            <a:off x="5630321" y="6268356"/>
            <a:ext cx="348144" cy="0"/>
          </a:xfrm>
          <a:prstGeom prst="line">
            <a:avLst/>
          </a:prstGeom>
          <a:ln w="38100">
            <a:solidFill>
              <a:srgbClr val="230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F6792E-C17E-4894-85E2-BD89739B0437}"/>
              </a:ext>
            </a:extLst>
          </p:cNvPr>
          <p:cNvCxnSpPr>
            <a:cxnSpLocks/>
          </p:cNvCxnSpPr>
          <p:nvPr/>
        </p:nvCxnSpPr>
        <p:spPr>
          <a:xfrm flipV="1">
            <a:off x="5968940" y="6266211"/>
            <a:ext cx="0" cy="354694"/>
          </a:xfrm>
          <a:prstGeom prst="line">
            <a:avLst/>
          </a:prstGeom>
          <a:ln w="38100">
            <a:solidFill>
              <a:srgbClr val="230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83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47" grpId="0" animBg="1"/>
      <p:bldP spid="54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C98FF6-A706-4F88-99DC-3CF30FA36A30}"/>
              </a:ext>
            </a:extLst>
          </p:cNvPr>
          <p:cNvSpPr txBox="1"/>
          <p:nvPr/>
        </p:nvSpPr>
        <p:spPr>
          <a:xfrm>
            <a:off x="475060" y="94069"/>
            <a:ext cx="83546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পপাদ্য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4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কোণ-বাহু-কোণ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E5E70-1D4B-4F2A-AB25-A566CCEE356B}"/>
              </a:ext>
            </a:extLst>
          </p:cNvPr>
          <p:cNvSpPr txBox="1"/>
          <p:nvPr/>
        </p:nvSpPr>
        <p:spPr>
          <a:xfrm>
            <a:off x="502436" y="509304"/>
            <a:ext cx="115407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সর্বসম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268D2-A481-47FC-A0E0-A44D7BA24676}"/>
              </a:ext>
            </a:extLst>
          </p:cNvPr>
          <p:cNvSpPr txBox="1"/>
          <p:nvPr/>
        </p:nvSpPr>
        <p:spPr>
          <a:xfrm>
            <a:off x="5670327" y="155783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E0C5F5-67B0-4E95-A517-5F07B425C5F5}"/>
              </a:ext>
            </a:extLst>
          </p:cNvPr>
          <p:cNvSpPr txBox="1"/>
          <p:nvPr/>
        </p:nvSpPr>
        <p:spPr>
          <a:xfrm>
            <a:off x="4285549" y="35802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ED933-A77A-49CE-8343-2A1A420440B5}"/>
              </a:ext>
            </a:extLst>
          </p:cNvPr>
          <p:cNvSpPr txBox="1"/>
          <p:nvPr/>
        </p:nvSpPr>
        <p:spPr>
          <a:xfrm>
            <a:off x="7100011" y="3580202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89DF5E-C5C6-4FF7-ADDA-BDAB20E3BF70}"/>
              </a:ext>
            </a:extLst>
          </p:cNvPr>
          <p:cNvCxnSpPr>
            <a:cxnSpLocks/>
          </p:cNvCxnSpPr>
          <p:nvPr/>
        </p:nvCxnSpPr>
        <p:spPr>
          <a:xfrm flipH="1" flipV="1">
            <a:off x="5808300" y="1920634"/>
            <a:ext cx="1244043" cy="18008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D2360F-50FC-44AD-B0A4-DD457E7F6C29}"/>
                  </a:ext>
                </a:extLst>
              </p:cNvPr>
              <p:cNvSpPr txBox="1"/>
              <p:nvPr/>
            </p:nvSpPr>
            <p:spPr>
              <a:xfrm>
                <a:off x="2937174" y="595878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</a:rPr>
                  <a:t>প্রমাণ </a:t>
                </a:r>
                <a:r>
                  <a:rPr lang="en-US" sz="28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</a:rPr>
                  <a:t>করতে</a:t>
                </a:r>
                <a:r>
                  <a:rPr lang="en-US" sz="28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</a:rPr>
                  <a:t>হবে</a:t>
                </a:r>
                <a:r>
                  <a:rPr lang="en-US" sz="28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</a:rPr>
                  <a:t>যে</a:t>
                </a:r>
                <a:r>
                  <a:rPr lang="en-US" sz="28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  <a:sym typeface="Wingdings 3" panose="05040102010807070707" pitchFamily="18" charset="2"/>
                  </a:rPr>
                  <a:t></a:t>
                </a:r>
                <a:r>
                  <a:rPr lang="en-US" sz="28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Shonar Bangla" panose="020B0502040204020203" pitchFamily="34" charset="0"/>
                      </a:rPr>
                      <m:t>≅</m:t>
                    </m:r>
                  </m:oMath>
                </a14:m>
                <a:r>
                  <a:rPr lang="en-US" sz="28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  <a:sym typeface="Wingdings 3" panose="05040102010807070707" pitchFamily="18" charset="2"/>
                  </a:rPr>
                  <a:t></a:t>
                </a:r>
                <a:r>
                  <a:rPr lang="en-US" sz="28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</a:rPr>
                  <a:t>DEF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D2360F-50FC-44AD-B0A4-DD457E7F6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74" y="5958780"/>
                <a:ext cx="6096000" cy="523220"/>
              </a:xfrm>
              <a:prstGeom prst="rect">
                <a:avLst/>
              </a:prstGeom>
              <a:blipFill>
                <a:blip r:embed="rId2"/>
                <a:stretch>
                  <a:fillRect l="-2100" t="-2209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26D54C-7D66-4B3F-9E76-2D32565FB01B}"/>
              </a:ext>
            </a:extLst>
          </p:cNvPr>
          <p:cNvCxnSpPr>
            <a:cxnSpLocks/>
          </p:cNvCxnSpPr>
          <p:nvPr/>
        </p:nvCxnSpPr>
        <p:spPr>
          <a:xfrm>
            <a:off x="4673957" y="3712336"/>
            <a:ext cx="2378386" cy="15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36C1B0-A582-428E-9C9B-50846FAB9B12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693490" y="1927164"/>
            <a:ext cx="1153328" cy="178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C538C16-6FB9-4748-90B1-BBAE3B29DB98}"/>
              </a:ext>
            </a:extLst>
          </p:cNvPr>
          <p:cNvSpPr txBox="1"/>
          <p:nvPr/>
        </p:nvSpPr>
        <p:spPr>
          <a:xfrm>
            <a:off x="9540655" y="157668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4389F9-7368-4942-9A1C-575A7C9807F2}"/>
              </a:ext>
            </a:extLst>
          </p:cNvPr>
          <p:cNvSpPr txBox="1"/>
          <p:nvPr/>
        </p:nvSpPr>
        <p:spPr>
          <a:xfrm>
            <a:off x="8148262" y="359252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0EE1FB-6E90-4D2F-9E4D-95A36F18A8C8}"/>
              </a:ext>
            </a:extLst>
          </p:cNvPr>
          <p:cNvSpPr txBox="1"/>
          <p:nvPr/>
        </p:nvSpPr>
        <p:spPr>
          <a:xfrm>
            <a:off x="10962026" y="3598885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EEC618-49DB-41C3-A66C-89715A2C3BEA}"/>
              </a:ext>
            </a:extLst>
          </p:cNvPr>
          <p:cNvCxnSpPr>
            <a:cxnSpLocks/>
          </p:cNvCxnSpPr>
          <p:nvPr/>
        </p:nvCxnSpPr>
        <p:spPr>
          <a:xfrm flipH="1" flipV="1">
            <a:off x="9678628" y="1939486"/>
            <a:ext cx="1244043" cy="18008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C99D1E0-5364-4354-AEF4-CBABB57683CA}"/>
              </a:ext>
            </a:extLst>
          </p:cNvPr>
          <p:cNvCxnSpPr>
            <a:cxnSpLocks/>
          </p:cNvCxnSpPr>
          <p:nvPr/>
        </p:nvCxnSpPr>
        <p:spPr>
          <a:xfrm>
            <a:off x="8544285" y="3731188"/>
            <a:ext cx="2378386" cy="15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9CC564-9BE8-4BC0-989B-E5EDE62EA4B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8563819" y="1946016"/>
            <a:ext cx="1161342" cy="178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073A2E1-672B-417D-BE64-F5044B518624}"/>
              </a:ext>
            </a:extLst>
          </p:cNvPr>
          <p:cNvSpPr txBox="1"/>
          <p:nvPr/>
        </p:nvSpPr>
        <p:spPr>
          <a:xfrm>
            <a:off x="539616" y="4087189"/>
            <a:ext cx="760864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বিশেষ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নির্বাচন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মনে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3" panose="05040102010807070707" pitchFamily="18" charset="2"/>
              </a:rPr>
              <a:t> 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ABC ও 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3" panose="05040102010807070707" pitchFamily="18" charset="2"/>
              </a:rPr>
              <a:t>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DEF -এ</a:t>
            </a:r>
            <a:endParaRPr lang="en-US" sz="3200" b="1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EAE9F7-BE97-4C9B-A3CF-FD9BD96ACC30}"/>
              </a:ext>
            </a:extLst>
          </p:cNvPr>
          <p:cNvSpPr txBox="1"/>
          <p:nvPr/>
        </p:nvSpPr>
        <p:spPr>
          <a:xfrm>
            <a:off x="528899" y="4573254"/>
            <a:ext cx="1999989" cy="608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∠B = ∠E 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10661F-AFD5-438B-B2E4-E18BE66721EF}"/>
              </a:ext>
            </a:extLst>
          </p:cNvPr>
          <p:cNvSpPr txBox="1"/>
          <p:nvPr/>
        </p:nvSpPr>
        <p:spPr>
          <a:xfrm>
            <a:off x="2328356" y="4605267"/>
            <a:ext cx="2516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∠C =∠F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endParaRPr lang="en-US" sz="32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3D016E8-E5B0-45E4-A28A-595AD18EB341}"/>
              </a:ext>
            </a:extLst>
          </p:cNvPr>
          <p:cNvSpPr/>
          <p:nvPr/>
        </p:nvSpPr>
        <p:spPr>
          <a:xfrm>
            <a:off x="4943475" y="3267075"/>
            <a:ext cx="290845" cy="457200"/>
          </a:xfrm>
          <a:custGeom>
            <a:avLst/>
            <a:gdLst>
              <a:gd name="connsiteX0" fmla="*/ 0 w 290845"/>
              <a:gd name="connsiteY0" fmla="*/ 0 h 457200"/>
              <a:gd name="connsiteX1" fmla="*/ 285750 w 290845"/>
              <a:gd name="connsiteY1" fmla="*/ 152400 h 457200"/>
              <a:gd name="connsiteX2" fmla="*/ 190500 w 290845"/>
              <a:gd name="connsiteY2" fmla="*/ 457200 h 457200"/>
              <a:gd name="connsiteX3" fmla="*/ 190500 w 290845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45" h="457200">
                <a:moveTo>
                  <a:pt x="0" y="0"/>
                </a:moveTo>
                <a:cubicBezTo>
                  <a:pt x="127000" y="38100"/>
                  <a:pt x="254000" y="76200"/>
                  <a:pt x="285750" y="152400"/>
                </a:cubicBezTo>
                <a:cubicBezTo>
                  <a:pt x="317500" y="228600"/>
                  <a:pt x="190500" y="457200"/>
                  <a:pt x="190500" y="457200"/>
                </a:cubicBezTo>
                <a:lnTo>
                  <a:pt x="190500" y="457200"/>
                </a:lnTo>
              </a:path>
            </a:pathLst>
          </a:custGeom>
          <a:noFill/>
          <a:ln w="57150">
            <a:solidFill>
              <a:srgbClr val="AF0F7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0938322-E602-4C4C-A256-91D6760CD8C7}"/>
              </a:ext>
            </a:extLst>
          </p:cNvPr>
          <p:cNvSpPr/>
          <p:nvPr/>
        </p:nvSpPr>
        <p:spPr>
          <a:xfrm>
            <a:off x="8887752" y="3292038"/>
            <a:ext cx="290845" cy="457200"/>
          </a:xfrm>
          <a:custGeom>
            <a:avLst/>
            <a:gdLst>
              <a:gd name="connsiteX0" fmla="*/ 0 w 290845"/>
              <a:gd name="connsiteY0" fmla="*/ 0 h 457200"/>
              <a:gd name="connsiteX1" fmla="*/ 285750 w 290845"/>
              <a:gd name="connsiteY1" fmla="*/ 152400 h 457200"/>
              <a:gd name="connsiteX2" fmla="*/ 190500 w 290845"/>
              <a:gd name="connsiteY2" fmla="*/ 457200 h 457200"/>
              <a:gd name="connsiteX3" fmla="*/ 190500 w 290845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45" h="457200">
                <a:moveTo>
                  <a:pt x="0" y="0"/>
                </a:moveTo>
                <a:cubicBezTo>
                  <a:pt x="127000" y="38100"/>
                  <a:pt x="254000" y="76200"/>
                  <a:pt x="285750" y="152400"/>
                </a:cubicBezTo>
                <a:cubicBezTo>
                  <a:pt x="317500" y="228600"/>
                  <a:pt x="190500" y="457200"/>
                  <a:pt x="190500" y="457200"/>
                </a:cubicBezTo>
                <a:lnTo>
                  <a:pt x="190500" y="457200"/>
                </a:lnTo>
              </a:path>
            </a:pathLst>
          </a:custGeom>
          <a:noFill/>
          <a:ln w="57150">
            <a:solidFill>
              <a:srgbClr val="AF0F7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9CFBC01-91E6-4597-80D8-3A955F5D0672}"/>
              </a:ext>
            </a:extLst>
          </p:cNvPr>
          <p:cNvSpPr/>
          <p:nvPr/>
        </p:nvSpPr>
        <p:spPr>
          <a:xfrm>
            <a:off x="6349346" y="3257550"/>
            <a:ext cx="384829" cy="476250"/>
          </a:xfrm>
          <a:custGeom>
            <a:avLst/>
            <a:gdLst>
              <a:gd name="connsiteX0" fmla="*/ 384829 w 384829"/>
              <a:gd name="connsiteY0" fmla="*/ 0 h 476250"/>
              <a:gd name="connsiteX1" fmla="*/ 13354 w 384829"/>
              <a:gd name="connsiteY1" fmla="*/ 114300 h 476250"/>
              <a:gd name="connsiteX2" fmla="*/ 118129 w 384829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829" h="476250">
                <a:moveTo>
                  <a:pt x="384829" y="0"/>
                </a:moveTo>
                <a:cubicBezTo>
                  <a:pt x="221316" y="17462"/>
                  <a:pt x="57804" y="34925"/>
                  <a:pt x="13354" y="114300"/>
                </a:cubicBezTo>
                <a:cubicBezTo>
                  <a:pt x="-31096" y="193675"/>
                  <a:pt x="43516" y="334962"/>
                  <a:pt x="118129" y="476250"/>
                </a:cubicBezTo>
              </a:path>
            </a:pathLst>
          </a:custGeom>
          <a:noFill/>
          <a:ln w="57150">
            <a:solidFill>
              <a:srgbClr val="AF0F7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6C1EA67-5667-4E30-8A6A-37AE5C97CA60}"/>
              </a:ext>
            </a:extLst>
          </p:cNvPr>
          <p:cNvSpPr/>
          <p:nvPr/>
        </p:nvSpPr>
        <p:spPr>
          <a:xfrm>
            <a:off x="10156028" y="3236086"/>
            <a:ext cx="384829" cy="476250"/>
          </a:xfrm>
          <a:custGeom>
            <a:avLst/>
            <a:gdLst>
              <a:gd name="connsiteX0" fmla="*/ 384829 w 384829"/>
              <a:gd name="connsiteY0" fmla="*/ 0 h 476250"/>
              <a:gd name="connsiteX1" fmla="*/ 13354 w 384829"/>
              <a:gd name="connsiteY1" fmla="*/ 114300 h 476250"/>
              <a:gd name="connsiteX2" fmla="*/ 118129 w 384829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829" h="476250">
                <a:moveTo>
                  <a:pt x="384829" y="0"/>
                </a:moveTo>
                <a:cubicBezTo>
                  <a:pt x="221316" y="17462"/>
                  <a:pt x="57804" y="34925"/>
                  <a:pt x="13354" y="114300"/>
                </a:cubicBezTo>
                <a:cubicBezTo>
                  <a:pt x="-31096" y="193675"/>
                  <a:pt x="43516" y="334962"/>
                  <a:pt x="118129" y="476250"/>
                </a:cubicBezTo>
              </a:path>
            </a:pathLst>
          </a:custGeom>
          <a:noFill/>
          <a:ln w="57150">
            <a:solidFill>
              <a:srgbClr val="AF0F7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0AE1AE-87A4-459A-B44C-C856F1C6503F}"/>
              </a:ext>
            </a:extLst>
          </p:cNvPr>
          <p:cNvSpPr txBox="1"/>
          <p:nvPr/>
        </p:nvSpPr>
        <p:spPr>
          <a:xfrm>
            <a:off x="554838" y="5187872"/>
            <a:ext cx="6194559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কোণ</a:t>
            </a:r>
            <a:r>
              <a:rPr lang="en-US" sz="3200" b="1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সংলগ্ন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বাহু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অনুরুপ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EF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বাহু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200" b="1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42" grpId="0"/>
      <p:bldP spid="29" grpId="0"/>
      <p:bldP spid="67" grpId="0"/>
      <p:bldP spid="41" grpId="0"/>
      <p:bldP spid="43" grpId="0"/>
      <p:bldP spid="44" grpId="0"/>
      <p:bldP spid="51" grpId="0"/>
      <p:bldP spid="52" grpId="0"/>
      <p:bldP spid="54" grpId="0"/>
      <p:bldP spid="33" grpId="0" animBg="1"/>
      <p:bldP spid="56" grpId="0" animBg="1"/>
      <p:bldP spid="34" grpId="0" animBg="1"/>
      <p:bldP spid="58" grpId="0" animBg="1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1027</Words>
  <Application>Microsoft Office PowerPoint</Application>
  <PresentationFormat>Widescreen</PresentationFormat>
  <Paragraphs>125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Adobe Garamond Pro Bold</vt:lpstr>
      <vt:lpstr>Arial</vt:lpstr>
      <vt:lpstr>Calibri</vt:lpstr>
      <vt:lpstr>Calibri Light</vt:lpstr>
      <vt:lpstr>Cambria Math</vt:lpstr>
      <vt:lpstr>NikoshBAN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ERAF</dc:creator>
  <cp:lastModifiedBy>ERAF</cp:lastModifiedBy>
  <cp:revision>206</cp:revision>
  <dcterms:created xsi:type="dcterms:W3CDTF">2020-07-26T15:26:46Z</dcterms:created>
  <dcterms:modified xsi:type="dcterms:W3CDTF">2020-08-11T18:29:04Z</dcterms:modified>
</cp:coreProperties>
</file>