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92" r:id="rId3"/>
    <p:sldId id="293" r:id="rId4"/>
    <p:sldId id="276" r:id="rId5"/>
    <p:sldId id="263" r:id="rId6"/>
    <p:sldId id="279" r:id="rId7"/>
    <p:sldId id="280" r:id="rId8"/>
    <p:sldId id="278" r:id="rId9"/>
    <p:sldId id="277" r:id="rId10"/>
    <p:sldId id="286" r:id="rId11"/>
    <p:sldId id="287" r:id="rId12"/>
    <p:sldId id="289" r:id="rId13"/>
    <p:sldId id="288" r:id="rId14"/>
    <p:sldId id="291" r:id="rId15"/>
    <p:sldId id="264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1A93"/>
    <a:srgbClr val="1DC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8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93B6-B44B-4E84-BBE4-19330B52CEAA}" type="datetimeFigureOut">
              <a:rPr lang="en-US" smtClean="0"/>
              <a:t>8/14/2020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22AAE-6660-4C1C-B7AC-AC94B2D29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080158-4A3D-4799-89A0-BA6BAC7ED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5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A4B4-AD52-40AA-83F2-6FF2516A3DCB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89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AD47-960D-4F2C-9F31-1DB8BEA472F0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2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70F77-8ECC-449F-92BF-B2DB59D2A065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117AF-6657-4FF4-8BED-BA49886DF4B9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31F49-9945-4423-8DF9-DDD26BD2C2F7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5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19B1-28E3-4CBA-BA62-A325A95B0158}" type="datetime1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A62E-DD04-41A2-87DF-5EC5E5D3DB62}" type="datetime1">
              <a:rPr lang="en-US" smtClean="0"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3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8196-BA74-420B-B93C-E610F642421B}" type="datetime1">
              <a:rPr lang="en-US" smtClean="0"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7C91-2437-488B-9E58-C1049F28B961}" type="datetime1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BD23-4C9C-4723-9682-22F62E3D2069}" type="datetime1">
              <a:rPr lang="en-US" smtClean="0"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0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597FE-BD5D-46DC-825D-6CBA481E25E2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E192A-224C-448A-A52F-41C3DC2A0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2.png"/><Relationship Id="rId2" Type="http://schemas.openxmlformats.org/officeDocument/2006/relationships/image" Target="../media/image10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543844-05ED-4E59-A793-7B0C87A5D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0" y="0"/>
            <a:ext cx="1210711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28908" y="3105371"/>
            <a:ext cx="9789665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C41A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>
                <a:solidFill>
                  <a:srgbClr val="C41A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C41A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dirty="0">
              <a:solidFill>
                <a:srgbClr val="C41A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42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E53A9C-57DB-4DA3-8DF7-C94BAAD8CFC9}"/>
              </a:ext>
            </a:extLst>
          </p:cNvPr>
          <p:cNvSpPr/>
          <p:nvPr/>
        </p:nvSpPr>
        <p:spPr>
          <a:xfrm>
            <a:off x="3979162" y="1036814"/>
            <a:ext cx="4963709" cy="45165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615411-5E9E-4984-8E1E-1082A38C32D5}"/>
              </a:ext>
            </a:extLst>
          </p:cNvPr>
          <p:cNvSpPr/>
          <p:nvPr/>
        </p:nvSpPr>
        <p:spPr>
          <a:xfrm>
            <a:off x="3975051" y="1036815"/>
            <a:ext cx="2481854" cy="2232213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5D15DD-8C07-4F60-9A83-ADEB6FB8E268}"/>
              </a:ext>
            </a:extLst>
          </p:cNvPr>
          <p:cNvSpPr/>
          <p:nvPr/>
        </p:nvSpPr>
        <p:spPr>
          <a:xfrm>
            <a:off x="6456905" y="1062891"/>
            <a:ext cx="1658383" cy="223221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63EF3-1DEF-4318-8196-C8283E99E890}"/>
              </a:ext>
            </a:extLst>
          </p:cNvPr>
          <p:cNvSpPr/>
          <p:nvPr/>
        </p:nvSpPr>
        <p:spPr>
          <a:xfrm>
            <a:off x="8115287" y="1062892"/>
            <a:ext cx="823472" cy="223221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FD6E1EB-E2B4-4E0A-A27F-6CE09C1EC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1726" y="2806895"/>
            <a:ext cx="1551380" cy="2496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C4E20344-AE0D-4836-A745-928D83880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44662" y="3910955"/>
            <a:ext cx="793618" cy="2491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977E84-7E32-4F11-8391-A764B3D64AD4}"/>
                  </a:ext>
                </a:extLst>
              </p:cNvPr>
              <p:cNvSpPr txBox="1"/>
              <p:nvPr/>
            </p:nvSpPr>
            <p:spPr>
              <a:xfrm>
                <a:off x="4754134" y="503321"/>
                <a:ext cx="558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977E84-7E32-4F11-8391-A764B3D64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134" y="503321"/>
                <a:ext cx="5586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186D73-5EAA-4F34-B555-68409A7D959A}"/>
                  </a:ext>
                </a:extLst>
              </p:cNvPr>
              <p:cNvSpPr txBox="1"/>
              <p:nvPr/>
            </p:nvSpPr>
            <p:spPr>
              <a:xfrm>
                <a:off x="6858000" y="503321"/>
                <a:ext cx="428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D186D73-5EAA-4F34-B555-68409A7D9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503321"/>
                <a:ext cx="42809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D20E4-7D93-4E33-B455-39F77BC6A08C}"/>
                  </a:ext>
                </a:extLst>
              </p:cNvPr>
              <p:cNvSpPr txBox="1"/>
              <p:nvPr/>
            </p:nvSpPr>
            <p:spPr>
              <a:xfrm>
                <a:off x="8381550" y="503321"/>
                <a:ext cx="29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BFD20E4-7D93-4E33-B455-39F77BC6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50" y="503321"/>
                <a:ext cx="29094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98FCCF-F3B2-4838-BE78-117ED859307A}"/>
                  </a:ext>
                </a:extLst>
              </p:cNvPr>
              <p:cNvSpPr txBox="1"/>
              <p:nvPr/>
            </p:nvSpPr>
            <p:spPr>
              <a:xfrm>
                <a:off x="3352800" y="2074351"/>
                <a:ext cx="360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98FCCF-F3B2-4838-BE78-117ED8593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2074351"/>
                <a:ext cx="36021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B7C70-7A29-4338-BDD2-609989EDBCCB}"/>
                  </a:ext>
                </a:extLst>
              </p:cNvPr>
              <p:cNvSpPr txBox="1"/>
              <p:nvPr/>
            </p:nvSpPr>
            <p:spPr>
              <a:xfrm>
                <a:off x="3241963" y="4055149"/>
                <a:ext cx="5126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7B7C70-7A29-4338-BDD2-609989EDB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3" y="4055149"/>
                <a:ext cx="51261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5D0B34-EE23-4F96-974C-ABB55A81E9C3}"/>
                  </a:ext>
                </a:extLst>
              </p:cNvPr>
              <p:cNvSpPr txBox="1"/>
              <p:nvPr/>
            </p:nvSpPr>
            <p:spPr>
              <a:xfrm>
                <a:off x="3352800" y="5156589"/>
                <a:ext cx="360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5D0B34-EE23-4F96-974C-ABB55A81E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5156589"/>
                <a:ext cx="36021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650B4F-879C-4756-833E-358B0BD31660}"/>
                  </a:ext>
                </a:extLst>
              </p:cNvPr>
              <p:cNvSpPr txBox="1"/>
              <p:nvPr/>
            </p:nvSpPr>
            <p:spPr>
              <a:xfrm>
                <a:off x="4931869" y="1968255"/>
                <a:ext cx="61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650B4F-879C-4756-833E-358B0BD31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869" y="1968255"/>
                <a:ext cx="61920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91B7EF-69CC-4A31-9E27-EF1BE1E12C6A}"/>
                  </a:ext>
                </a:extLst>
              </p:cNvPr>
              <p:cNvSpPr txBox="1"/>
              <p:nvPr/>
            </p:nvSpPr>
            <p:spPr>
              <a:xfrm>
                <a:off x="7072048" y="1889685"/>
                <a:ext cx="5063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91B7EF-69CC-4A31-9E27-EF1BE1E12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048" y="1889685"/>
                <a:ext cx="5063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2D7789-2987-487F-8434-46373C9B0408}"/>
                  </a:ext>
                </a:extLst>
              </p:cNvPr>
              <p:cNvSpPr txBox="1"/>
              <p:nvPr/>
            </p:nvSpPr>
            <p:spPr>
              <a:xfrm>
                <a:off x="8360318" y="1873316"/>
                <a:ext cx="29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2D7789-2987-487F-8434-46373C9B0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318" y="1873316"/>
                <a:ext cx="290945" cy="369332"/>
              </a:xfrm>
              <a:prstGeom prst="rect">
                <a:avLst/>
              </a:prstGeom>
              <a:blipFill>
                <a:blip r:embed="rId12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012D3C-3E0D-466C-AEFF-B672FF4A5C99}"/>
                  </a:ext>
                </a:extLst>
              </p:cNvPr>
              <p:cNvSpPr txBox="1"/>
              <p:nvPr/>
            </p:nvSpPr>
            <p:spPr>
              <a:xfrm>
                <a:off x="4994214" y="3870483"/>
                <a:ext cx="494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012D3C-3E0D-466C-AEFF-B672FF4A5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214" y="3870483"/>
                <a:ext cx="49451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78D931-9DEB-4D60-8E98-77A9508C8A34}"/>
                  </a:ext>
                </a:extLst>
              </p:cNvPr>
              <p:cNvSpPr txBox="1"/>
              <p:nvPr/>
            </p:nvSpPr>
            <p:spPr>
              <a:xfrm>
                <a:off x="6925878" y="3870483"/>
                <a:ext cx="7204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078D931-9DEB-4D60-8E98-77A9508C8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878" y="3870483"/>
                <a:ext cx="7204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8F6CEA-D87D-4041-B678-5A77FB422D81}"/>
                  </a:ext>
                </a:extLst>
              </p:cNvPr>
              <p:cNvSpPr txBox="1"/>
              <p:nvPr/>
            </p:nvSpPr>
            <p:spPr>
              <a:xfrm>
                <a:off x="8381550" y="3870483"/>
                <a:ext cx="29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8F6CEA-D87D-4041-B678-5A77FB422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550" y="3870483"/>
                <a:ext cx="290945" cy="369332"/>
              </a:xfrm>
              <a:prstGeom prst="rect">
                <a:avLst/>
              </a:prstGeom>
              <a:blipFill>
                <a:blip r:embed="rId15"/>
                <a:stretch>
                  <a:fillRect r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A67F06-11D2-47A5-8DFE-EE773A89C344}"/>
                  </a:ext>
                </a:extLst>
              </p:cNvPr>
              <p:cNvSpPr/>
              <p:nvPr/>
            </p:nvSpPr>
            <p:spPr>
              <a:xfrm>
                <a:off x="5033451" y="4971922"/>
                <a:ext cx="4997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</a:rPr>
                        <m:t>𝑎𝑐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A67F06-11D2-47A5-8DFE-EE773A89C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451" y="4971922"/>
                <a:ext cx="499752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9">
            <a:extLst>
              <a:ext uri="{FF2B5EF4-FFF2-40B4-BE49-F238E27FC236}">
                <a16:creationId xmlns:a16="http://schemas.microsoft.com/office/drawing/2014/main" id="{72F2BFEC-C889-4FEE-8BD7-33E1BC9C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8" y="4942425"/>
            <a:ext cx="40163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30FF85-86EC-4F5C-B2F0-D61C59593E2A}"/>
                  </a:ext>
                </a:extLst>
              </p:cNvPr>
              <p:cNvSpPr txBox="1"/>
              <p:nvPr/>
            </p:nvSpPr>
            <p:spPr>
              <a:xfrm>
                <a:off x="8298198" y="5015505"/>
                <a:ext cx="457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30FF85-86EC-4F5C-B2F0-D61C59593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198" y="5015505"/>
                <a:ext cx="457650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97D8CEB7-2F26-4568-85CE-51E8DC304FDE}"/>
              </a:ext>
            </a:extLst>
          </p:cNvPr>
          <p:cNvSpPr/>
          <p:nvPr/>
        </p:nvSpPr>
        <p:spPr>
          <a:xfrm>
            <a:off x="6487104" y="3295105"/>
            <a:ext cx="1628183" cy="15036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DDEEE8-C2CC-450E-AA86-98DAE4B6A081}"/>
              </a:ext>
            </a:extLst>
          </p:cNvPr>
          <p:cNvSpPr/>
          <p:nvPr/>
        </p:nvSpPr>
        <p:spPr>
          <a:xfrm>
            <a:off x="8115288" y="3295105"/>
            <a:ext cx="823471" cy="14834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F651C8-2644-42A2-B7F1-9B84F4A0CE8E}"/>
              </a:ext>
            </a:extLst>
          </p:cNvPr>
          <p:cNvSpPr/>
          <p:nvPr/>
        </p:nvSpPr>
        <p:spPr>
          <a:xfrm>
            <a:off x="6487104" y="4798732"/>
            <a:ext cx="1628183" cy="7546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85CD9C-05C2-4225-8987-0775985D3129}"/>
              </a:ext>
            </a:extLst>
          </p:cNvPr>
          <p:cNvSpPr/>
          <p:nvPr/>
        </p:nvSpPr>
        <p:spPr>
          <a:xfrm>
            <a:off x="8115287" y="4759780"/>
            <a:ext cx="823472" cy="766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0AE1FF-5E73-40BC-A438-C7BDAFF4525A}"/>
                  </a:ext>
                </a:extLst>
              </p:cNvPr>
              <p:cNvSpPr/>
              <p:nvPr/>
            </p:nvSpPr>
            <p:spPr>
              <a:xfrm>
                <a:off x="0" y="5602333"/>
                <a:ext cx="12192000" cy="13406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bn-BD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𝐚𝐛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𝐚𝐜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𝐚𝐛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bc +ac + </a:t>
                </a:r>
                <a:r>
                  <a:rPr lang="en-US" sz="28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bc</a:t>
                </a:r>
                <a:r>
                  <a:rPr lang="en-US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		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bn-BD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𝟐𝐚𝐛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2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𝟐𝐚𝐜</m:t>
                    </m:r>
                  </m:oMath>
                </a14:m>
                <a:endParaRPr lang="en-US" sz="28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F0AE1FF-5E73-40BC-A438-C7BDAFF45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02333"/>
                <a:ext cx="12192000" cy="13406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C1348A1-47BB-437E-8366-264F553094AD}"/>
                  </a:ext>
                </a:extLst>
              </p:cNvPr>
              <p:cNvSpPr/>
              <p:nvPr/>
            </p:nvSpPr>
            <p:spPr>
              <a:xfrm>
                <a:off x="0" y="0"/>
                <a:ext cx="4928016" cy="5130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bn-BD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</m:e>
                        <m:sup>
                          <m:r>
                            <a:rPr lang="bn-BD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জ্যামিতিক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ব্যাখ্যাঃ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C1348A1-47BB-437E-8366-264F553094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4928016" cy="5130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4" grpId="0" animBg="1"/>
      <p:bldP spid="25" grpId="0" animBg="1"/>
      <p:bldP spid="26" grpId="0" animBg="1"/>
      <p:bldP spid="27" grpId="0" animBg="1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0C63CA-6522-4298-9F01-491A2A67D9F1}"/>
              </a:ext>
            </a:extLst>
          </p:cNvPr>
          <p:cNvSpPr/>
          <p:nvPr/>
        </p:nvSpPr>
        <p:spPr>
          <a:xfrm>
            <a:off x="92766" y="0"/>
            <a:ext cx="1200646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AE5AD3-7E44-464E-A46D-7ECC2ECDA633}"/>
                  </a:ext>
                </a:extLst>
              </p:cNvPr>
              <p:cNvSpPr txBox="1"/>
              <p:nvPr/>
            </p:nvSpPr>
            <p:spPr>
              <a:xfrm>
                <a:off x="81023" y="-13277"/>
                <a:ext cx="12110977" cy="6447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সূত্রঃ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4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𝒂𝒃</m:t>
                    </m:r>
                    <m:r>
                      <m:rPr>
                        <m:nor/>
                      </m:rPr>
                      <a:rPr lang="en-US" sz="4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4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𝒂𝒄</m:t>
                    </m:r>
                  </m:oMath>
                </a14:m>
                <a:r>
                  <a:rPr lang="en-US" sz="4000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১। (ঙ) 3b-5c-2a  </a:t>
                </a:r>
                <a:r>
                  <a:rPr lang="en-US" sz="4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এর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বর্গ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নির্ণয়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4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কর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।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সমাধানঃ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3b-5c-2a </a:t>
                </a:r>
                <a:r>
                  <a:rPr lang="en-US" sz="4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এর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000" b="1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বর্গ</a:t>
                </a: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en-US" sz="40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4000" b="1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)+(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4000" b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3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sSup>
                          <m:sSupPr>
                            <m:ctrlPr>
                              <a:rPr lang="bn-BD" sz="3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3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bn-BD" sz="3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3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bn-BD" sz="3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d>
                          <m:dPr>
                            <m:ctrlP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3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3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3000" b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.(</m:t>
                        </m:r>
                        <m:r>
                          <m:rPr>
                            <m:nor/>
                          </m:rPr>
                          <a:rPr lang="en-US" sz="3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3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).(</m:t>
                        </m:r>
                        <m:r>
                          <m:rPr>
                            <m:nor/>
                          </m:rPr>
                          <a:rPr lang="en-US" sz="3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𝟐𝐚</m:t>
                        </m:r>
                      </m:e>
                    </m:d>
                    <m:r>
                      <a:rPr lang="en-US" sz="3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</m:d>
                    <m:r>
                      <a:rPr lang="en-US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3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bn-BD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𝒃𝒄</m:t>
                    </m:r>
                    <m:r>
                      <m:rPr>
                        <m:nor/>
                      </m:rPr>
                      <a:rPr lang="en-US" sz="40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0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40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ca</m:t>
                    </m:r>
                    <m:r>
                      <a:rPr lang="en-US" sz="40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𝒂𝒃</m:t>
                    </m:r>
                  </m:oMath>
                </a14:m>
                <a:r>
                  <a:rPr lang="en-US" sz="4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Ans.</a:t>
                </a:r>
              </a:p>
              <a:p>
                <a:pPr>
                  <a:lnSpc>
                    <a:spcPct val="150000"/>
                  </a:lnSpc>
                </a:pPr>
                <a:endParaRPr lang="bn-BD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6AE5AD3-7E44-464E-A46D-7ECC2ECDA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3" y="-13277"/>
                <a:ext cx="12110977" cy="6447471"/>
              </a:xfrm>
              <a:prstGeom prst="rect">
                <a:avLst/>
              </a:prstGeom>
              <a:blipFill>
                <a:blip r:embed="rId2"/>
                <a:stretch>
                  <a:fillRect l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241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7A6004-FD0C-4622-B941-2FDD30B57E5E}"/>
              </a:ext>
            </a:extLst>
          </p:cNvPr>
          <p:cNvSpPr/>
          <p:nvPr/>
        </p:nvSpPr>
        <p:spPr>
          <a:xfrm>
            <a:off x="4404112" y="605173"/>
            <a:ext cx="34676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/>
              <a:t>দলীয়</a:t>
            </a:r>
            <a:r>
              <a:rPr lang="en-US" sz="4800" b="1" dirty="0"/>
              <a:t>  </a:t>
            </a:r>
            <a:r>
              <a:rPr lang="en-US" sz="4800" b="1" dirty="0" err="1"/>
              <a:t>কাজ</a:t>
            </a:r>
            <a:endParaRPr lang="en-US" sz="4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35864D-C97D-4207-B1B4-47E0509A8308}"/>
              </a:ext>
            </a:extLst>
          </p:cNvPr>
          <p:cNvSpPr/>
          <p:nvPr/>
        </p:nvSpPr>
        <p:spPr>
          <a:xfrm>
            <a:off x="433653" y="1711044"/>
            <a:ext cx="117583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সূত্রের সাহায্যে বর্গ নির্ণয় করঃ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0A300-EF87-406C-9F38-72777A5162D2}"/>
              </a:ext>
            </a:extLst>
          </p:cNvPr>
          <p:cNvSpPr/>
          <p:nvPr/>
        </p:nvSpPr>
        <p:spPr>
          <a:xfrm>
            <a:off x="1966317" y="3601745"/>
            <a:ext cx="67403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8000" b="1" dirty="0"/>
              <a:t>১</a:t>
            </a:r>
            <a:r>
              <a:rPr lang="en-US" sz="8000" b="1" dirty="0"/>
              <a:t>। (চ)  ax-by-</a:t>
            </a:r>
            <a:r>
              <a:rPr lang="en-US" sz="8000" b="1" dirty="0" err="1"/>
              <a:t>cz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55556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17D9FA-2257-4E24-8B61-8811CCEC3B16}"/>
              </a:ext>
            </a:extLst>
          </p:cNvPr>
          <p:cNvSpPr txBox="1"/>
          <p:nvPr/>
        </p:nvSpPr>
        <p:spPr>
          <a:xfrm>
            <a:off x="0" y="907762"/>
            <a:ext cx="195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utonnyMJ" pitchFamily="2" charset="0"/>
              </a:rPr>
              <a:t>‡`</a:t>
            </a:r>
            <a:r>
              <a:rPr lang="en-US" sz="3200" b="1" dirty="0" err="1">
                <a:latin typeface="SutonnyMJ" pitchFamily="2" charset="0"/>
              </a:rPr>
              <a:t>Iqv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Av‡Q</a:t>
            </a:r>
            <a:r>
              <a:rPr lang="en-US" sz="3200" b="1" dirty="0">
                <a:latin typeface="SutonnyMJ" pitchFamily="2" charset="0"/>
              </a:rPr>
              <a:t>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01DD92F4-9C3A-4918-B59B-08C347D3B182}"/>
                  </a:ext>
                </a:extLst>
              </p:cNvPr>
              <p:cNvSpPr txBox="1"/>
              <p:nvPr/>
            </p:nvSpPr>
            <p:spPr bwMode="auto">
              <a:xfrm>
                <a:off x="2172492" y="1002508"/>
                <a:ext cx="7326349" cy="80168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32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𝒂𝒃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𝒃𝒄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𝒄𝒂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𝟑𝟏</m:t>
                          </m:r>
                          <m:r>
                            <a:rPr lang="en-US" sz="32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/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6" name="Object 5">
                <a:extLst>
                  <a:ext uri="{FF2B5EF4-FFF2-40B4-BE49-F238E27FC236}">
                    <a16:creationId xmlns:a16="http://schemas.microsoft.com/office/drawing/2014/main" id="{01DD92F4-9C3A-4918-B59B-08C347D3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492" y="1002508"/>
                <a:ext cx="7326349" cy="8016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085ADADA-02C7-41AD-A492-F2E928E03B84}"/>
                  </a:ext>
                </a:extLst>
              </p:cNvPr>
              <p:cNvSpPr txBox="1"/>
              <p:nvPr/>
            </p:nvSpPr>
            <p:spPr bwMode="auto">
              <a:xfrm>
                <a:off x="153234" y="1900744"/>
                <a:ext cx="11542643" cy="481057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আমরা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জানি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bn-BD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bn-BD" sz="32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bn-BD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bn-BD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𝒂𝒃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32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32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𝒂𝒄</m:t>
                      </m:r>
                    </m:oMath>
                  </m:oMathPara>
                </a14:m>
                <a:endParaRPr lang="en-US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বা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(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𝒂𝒃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bc</m:t>
                      </m:r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𝟑𝟏</m:t>
                      </m:r>
                    </m:oMath>
                  </m:oMathPara>
                </a14:m>
                <a:endParaRPr lang="en-US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বা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𝑨𝒏𝒔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085ADADA-02C7-41AD-A492-F2E928E03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234" y="1900744"/>
                <a:ext cx="11542643" cy="48105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77210F-993E-4362-BB52-C59711F36946}"/>
                  </a:ext>
                </a:extLst>
              </p:cNvPr>
              <p:cNvSpPr/>
              <p:nvPr/>
            </p:nvSpPr>
            <p:spPr>
              <a:xfrm>
                <a:off x="153234" y="56397"/>
                <a:ext cx="12067186" cy="537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00"/>
                    </a:solidFill>
                  </a:rPr>
                  <a:t>৯।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এবং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𝒂𝒃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𝒃𝒄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𝒄𝒂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হলে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এর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মান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নির্ণয়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কর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।</m:t>
                    </m:r>
                    <m:r>
                      <a:rPr lang="en-US" sz="2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1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277210F-993E-4362-BB52-C59711F369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4" y="56397"/>
                <a:ext cx="12067186" cy="537904"/>
              </a:xfrm>
              <a:prstGeom prst="rect">
                <a:avLst/>
              </a:prstGeom>
              <a:blipFill>
                <a:blip r:embed="rId4"/>
                <a:stretch>
                  <a:fillRect l="-75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79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2ECEE3D-AC82-4344-890A-ABA09AE8260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>
                <a:solidFill>
                  <a:schemeClr val="bg2">
                    <a:lumMod val="10000"/>
                  </a:schemeClr>
                </a:solidFill>
                <a:latin typeface="Kalpurush" pitchFamily="2" charset="0"/>
                <a:cs typeface="Kalpurush" pitchFamily="2" charset="0"/>
              </a:rPr>
              <a:t>মূল্যায়ন</a:t>
            </a:r>
            <a:r>
              <a:rPr lang="bn-BD" sz="5400" b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F4D844-51A6-465A-9096-F93ED7E150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09600"/>
                <a:ext cx="12192000" cy="624840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bn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pPr marL="0" indent="0">
                  <a:buNone/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bn-IN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</a:t>
                </a:r>
                <a:r>
                  <a:rPr lang="bn-IN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 </a:t>
                </a:r>
              </a:p>
              <a:p>
                <a:pPr marL="0" indent="0">
                  <a:buNone/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bn-BD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4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𝒙𝒚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48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4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yz</m:t>
                    </m:r>
                    <m:r>
                      <a:rPr lang="en-US" sz="48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𝒛𝒙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en-US" sz="48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NikoshBAN" panose="02000000000000000000" pitchFamily="2" charset="0"/>
                  </a:rPr>
                  <a:t> 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00500000000020004" pitchFamily="2" charset="0"/>
                      </a:rPr>
                      <m:t>𝑎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00500000000020004" pitchFamily="2" charset="0"/>
                      </a:rPr>
                      <m:t>+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00500000000020004" pitchFamily="2" charset="0"/>
                      </a:rPr>
                      <m:t>1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00500000000020004" pitchFamily="2" charset="0"/>
                      </a:rPr>
                      <m:t>=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2000500000000020004" pitchFamily="2" charset="0"/>
                      </a:rPr>
                      <m:t>0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𝑎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কত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NikoshBAN" panose="02000000000000000000" pitchFamily="2" charset="0"/>
                      </a:rPr>
                      <m:t> ?  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7</a:t>
                </a:r>
              </a:p>
              <a:p>
                <a:pPr marL="0" indent="0">
                  <a:buNone/>
                </a:pPr>
                <a:r>
                  <a:rPr lang="en-US" sz="4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সূত্রটি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বল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?  </a:t>
                </a:r>
              </a:p>
              <a:p>
                <a:pPr marL="0" indent="0">
                  <a:buNone/>
                </a:pPr>
                <a:r>
                  <a:rPr lang="en-US" sz="4800" b="1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উত্তরঃ</a:t>
                </a:r>
                <a:r>
                  <a:rPr lang="en-US" sz="48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3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bn-BD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bn-BD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bn-BD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5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bn-BD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en-US" sz="35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𝒂𝒃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5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bc</m:t>
                    </m:r>
                    <m:r>
                      <a:rPr lang="en-US" sz="35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𝒂𝒄</m:t>
                    </m:r>
                  </m:oMath>
                </a14:m>
                <a:endParaRPr lang="bn-BD" sz="35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AF4D844-51A6-465A-9096-F93ED7E1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09600"/>
                <a:ext cx="12192000" cy="6248400"/>
              </a:xfrm>
              <a:prstGeom prst="rect">
                <a:avLst/>
              </a:prstGeom>
              <a:blipFill>
                <a:blip r:embed="rId2"/>
                <a:stretch>
                  <a:fillRect l="-1999" t="-3021" b="-2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9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999C7B-E8AD-40E2-AA13-4C4E95569892}"/>
              </a:ext>
            </a:extLst>
          </p:cNvPr>
          <p:cNvSpPr/>
          <p:nvPr/>
        </p:nvSpPr>
        <p:spPr>
          <a:xfrm>
            <a:off x="185531" y="-88555"/>
            <a:ext cx="1200646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3E57D9-6681-4860-8C50-EFFC17945995}"/>
              </a:ext>
            </a:extLst>
          </p:cNvPr>
          <p:cNvSpPr txBox="1"/>
          <p:nvPr/>
        </p:nvSpPr>
        <p:spPr>
          <a:xfrm>
            <a:off x="2429301" y="232012"/>
            <a:ext cx="747897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4AE45-138F-4789-B75C-A50558976C5A}"/>
                  </a:ext>
                </a:extLst>
              </p:cNvPr>
              <p:cNvSpPr txBox="1"/>
              <p:nvPr/>
            </p:nvSpPr>
            <p:spPr>
              <a:xfrm>
                <a:off x="827860" y="1827343"/>
                <a:ext cx="10224454" cy="16016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bn-BD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bn-BD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bn-BD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bn-BD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</a:rPr>
                  <a:t>= 9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এবং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ab+bc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 +ca = 8 </a:t>
                </a:r>
                <a:r>
                  <a:rPr lang="en-US" sz="4400" b="1" dirty="0" err="1">
                    <a:solidFill>
                      <a:schemeClr val="tx1"/>
                    </a:solidFill>
                  </a:rPr>
                  <a:t>হলে</a:t>
                </a:r>
                <a:r>
                  <a:rPr lang="en-US" sz="4400" b="1" dirty="0">
                    <a:solidFill>
                      <a:schemeClr val="tx1"/>
                    </a:solidFill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bn-BD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bn-BD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মান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NikoshBAN" panose="02000000000000000000" pitchFamily="2" charset="0"/>
                        </a:rPr>
                        <m:t>।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4AE45-138F-4789-B75C-A50558976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60" y="1827343"/>
                <a:ext cx="10224454" cy="1601657"/>
              </a:xfrm>
              <a:prstGeom prst="rect">
                <a:avLst/>
              </a:prstGeom>
              <a:blipFill>
                <a:blip r:embed="rId2"/>
                <a:stretch>
                  <a:fillRect t="-7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1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E21BA-32E8-4AA7-9B30-ED3F6C81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8/14/2020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C8E421-1CFB-4B25-B376-A8E0686D1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B4724226-AA0B-42C7-8D8C-E445E6172CDA}"/>
              </a:ext>
            </a:extLst>
          </p:cNvPr>
          <p:cNvSpPr/>
          <p:nvPr/>
        </p:nvSpPr>
        <p:spPr>
          <a:xfrm>
            <a:off x="914400" y="3454791"/>
            <a:ext cx="10363200" cy="1690255"/>
          </a:xfrm>
          <a:prstGeom prst="snip2DiagRect">
            <a:avLst/>
          </a:prstGeom>
          <a:solidFill>
            <a:srgbClr val="00B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সবাইকে ধন্যবাদ</a:t>
            </a:r>
            <a:endParaRPr lang="en-US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3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92BCC1-B702-4704-A84B-539A037E1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8534"/>
            <a:ext cx="640046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44480B-1615-4838-9560-D2BF44EF1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58" y="1"/>
            <a:ext cx="5778541" cy="326003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72927-8016-436B-BC26-353B5C9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C3F-1757-4E80-BC7F-6E10E4AFDEF0}" type="datetime1">
              <a:rPr lang="en-US" smtClean="0"/>
              <a:t>8/14/2020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A16DD8-F013-4677-AE02-0C49635FEE36}"/>
              </a:ext>
            </a:extLst>
          </p:cNvPr>
          <p:cNvSpPr txBox="1">
            <a:spLocks/>
          </p:cNvSpPr>
          <p:nvPr/>
        </p:nvSpPr>
        <p:spPr>
          <a:xfrm>
            <a:off x="5084758" y="177804"/>
            <a:ext cx="2921920" cy="516835"/>
          </a:xfrm>
          <a:prstGeom prst="rect">
            <a:avLst/>
          </a:prstGeom>
          <a:solidFill>
            <a:srgbClr val="0070C0"/>
          </a:solidFill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03A0653-C338-47AB-BDB2-240183B061A9}"/>
              </a:ext>
            </a:extLst>
          </p:cNvPr>
          <p:cNvSpPr txBox="1">
            <a:spLocks/>
          </p:cNvSpPr>
          <p:nvPr/>
        </p:nvSpPr>
        <p:spPr>
          <a:xfrm>
            <a:off x="0" y="3260036"/>
            <a:ext cx="6413458" cy="3597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সংগীতা হালদার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(এ্‌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,এস-সি, এম.এড )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সহকারী শিক্ষক(গণিত) 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কাজী আব্দুল মাজেদ একাডেমী, পাংশা, রাজবাড়ী।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মোবাইল : ০১৭১৬৭৯২৪৫৯</a:t>
            </a:r>
          </a:p>
          <a:p>
            <a:r>
              <a:rPr lang="en-US" sz="1800" b="1" dirty="0">
                <a:latin typeface="NikoshBAN" pitchFamily="2" charset="0"/>
                <a:cs typeface="NikoshBAN" pitchFamily="2" charset="0"/>
              </a:rPr>
              <a:t>E-mail:</a:t>
            </a:r>
            <a:r>
              <a:rPr lang="bn-BD" sz="1800" b="1" dirty="0">
                <a:latin typeface="NikoshBAN" pitchFamily="2" charset="0"/>
                <a:cs typeface="NikoshBAN" pitchFamily="2" charset="0"/>
              </a:rPr>
              <a:t> sangitahalder77@gmail.com</a:t>
            </a:r>
            <a:endParaRPr lang="en-US" sz="1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39F890-753B-4BC2-8A1F-24F284D985BC}"/>
              </a:ext>
            </a:extLst>
          </p:cNvPr>
          <p:cNvSpPr txBox="1"/>
          <p:nvPr/>
        </p:nvSpPr>
        <p:spPr>
          <a:xfrm>
            <a:off x="8666328" y="2210937"/>
            <a:ext cx="1800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25B021-A148-496B-BF5E-EFBBCDACF0E9}"/>
              </a:ext>
            </a:extLst>
          </p:cNvPr>
          <p:cNvSpPr/>
          <p:nvPr/>
        </p:nvSpPr>
        <p:spPr>
          <a:xfrm>
            <a:off x="6426448" y="3260036"/>
            <a:ext cx="5778542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৯ম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ধ্যায়ঃ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৩য় (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৩.১ )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ণিতিক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ূত্রাব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১৪.০৮.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14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us Sign 9">
            <a:extLst>
              <a:ext uri="{FF2B5EF4-FFF2-40B4-BE49-F238E27FC236}">
                <a16:creationId xmlns:a16="http://schemas.microsoft.com/office/drawing/2014/main" id="{A4EE017D-FAD8-414A-AD1D-61610A4C4FF5}"/>
              </a:ext>
            </a:extLst>
          </p:cNvPr>
          <p:cNvSpPr/>
          <p:nvPr/>
        </p:nvSpPr>
        <p:spPr>
          <a:xfrm>
            <a:off x="3233531" y="2566191"/>
            <a:ext cx="887895" cy="1126435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7AC235-ED71-4804-B813-86B17A32F05D}"/>
              </a:ext>
            </a:extLst>
          </p:cNvPr>
          <p:cNvSpPr txBox="1"/>
          <p:nvPr/>
        </p:nvSpPr>
        <p:spPr>
          <a:xfrm>
            <a:off x="410817" y="172278"/>
            <a:ext cx="11131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/>
              </a:rPr>
              <a:t>তোমাকে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তোমার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বন্ধু</a:t>
            </a:r>
            <a:r>
              <a:rPr lang="en-US" sz="3200" b="1" dirty="0">
                <a:latin typeface="NikoshBAN" panose="02000000000000000000"/>
              </a:rPr>
              <a:t>  ১ </a:t>
            </a:r>
            <a:r>
              <a:rPr lang="en-US" sz="3200" b="1" dirty="0" err="1">
                <a:latin typeface="NikoshBAN" panose="02000000000000000000"/>
              </a:rPr>
              <a:t>টি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আম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এবং</a:t>
            </a:r>
            <a:r>
              <a:rPr lang="en-US" sz="3200" b="1" dirty="0">
                <a:latin typeface="NikoshBAN" panose="02000000000000000000"/>
              </a:rPr>
              <a:t> ১ </a:t>
            </a:r>
            <a:r>
              <a:rPr lang="en-US" sz="3200" b="1" dirty="0" err="1">
                <a:latin typeface="NikoshBAN" panose="02000000000000000000"/>
              </a:rPr>
              <a:t>টি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কলা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দিল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এবং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যোগ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করতে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বললো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বীজগণিতের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ভাষায়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কিভাবে</a:t>
            </a:r>
            <a:r>
              <a:rPr lang="en-US" sz="3200" b="1" dirty="0">
                <a:latin typeface="NikoshBAN" panose="02000000000000000000"/>
              </a:rPr>
              <a:t> </a:t>
            </a:r>
            <a:r>
              <a:rPr lang="en-US" sz="3200" b="1" dirty="0" err="1">
                <a:latin typeface="NikoshBAN" panose="02000000000000000000"/>
              </a:rPr>
              <a:t>লিখবে</a:t>
            </a:r>
            <a:r>
              <a:rPr lang="en-US" sz="3200" b="1" dirty="0">
                <a:latin typeface="NikoshBAN" panose="02000000000000000000"/>
              </a:rPr>
              <a:t> 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05AFB-61A8-4197-B719-68AE32DB00C9}"/>
              </a:ext>
            </a:extLst>
          </p:cNvPr>
          <p:cNvSpPr txBox="1"/>
          <p:nvPr/>
        </p:nvSpPr>
        <p:spPr>
          <a:xfrm>
            <a:off x="556591" y="5009322"/>
            <a:ext cx="93030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/>
              </a:rPr>
              <a:t>a+b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এদেরকে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কী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ধরণের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রাশি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বলে</a:t>
            </a:r>
            <a:r>
              <a:rPr lang="en-US" sz="4000" b="1" dirty="0">
                <a:latin typeface="NikoshBAN" panose="02000000000000000000"/>
              </a:rPr>
              <a:t> ?  </a:t>
            </a:r>
          </a:p>
          <a:p>
            <a:r>
              <a:rPr lang="en-US" sz="4000" b="1" dirty="0" err="1">
                <a:latin typeface="NikoshBAN" panose="02000000000000000000"/>
              </a:rPr>
              <a:t>এদেরকে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বীজগাণিতিক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রাশি</a:t>
            </a:r>
            <a:r>
              <a:rPr lang="en-US" sz="4000" b="1" dirty="0">
                <a:latin typeface="NikoshBAN" panose="02000000000000000000"/>
              </a:rPr>
              <a:t> </a:t>
            </a:r>
            <a:r>
              <a:rPr lang="en-US" sz="4000" b="1" dirty="0" err="1">
                <a:latin typeface="NikoshBAN" panose="02000000000000000000"/>
              </a:rPr>
              <a:t>বলে</a:t>
            </a:r>
            <a:r>
              <a:rPr lang="en-US" sz="4000" b="1" dirty="0">
                <a:latin typeface="NikoshBAN" panose="02000000000000000000"/>
              </a:rPr>
              <a:t> 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59679-2FF4-49D1-848B-C5C138ACA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249496"/>
            <a:ext cx="2597427" cy="34415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3F1B35-BCA7-4098-A8B8-7E85A9F5C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4" y="1408626"/>
            <a:ext cx="2057400" cy="34415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703E92-6B22-4258-B9EA-236C13CCF46C}"/>
              </a:ext>
            </a:extLst>
          </p:cNvPr>
          <p:cNvSpPr txBox="1"/>
          <p:nvPr/>
        </p:nvSpPr>
        <p:spPr>
          <a:xfrm>
            <a:off x="6745356" y="2170059"/>
            <a:ext cx="37106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  </a:t>
            </a:r>
            <a:r>
              <a:rPr lang="en-US" sz="7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a+b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6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26DB20E-5AB6-438C-9183-B5F36C18E420}"/>
              </a:ext>
            </a:extLst>
          </p:cNvPr>
          <p:cNvSpPr/>
          <p:nvPr/>
        </p:nvSpPr>
        <p:spPr>
          <a:xfrm>
            <a:off x="92766" y="106017"/>
            <a:ext cx="12006469" cy="6626088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259FE495-A1A0-4797-BFA6-42EFF55165BB}"/>
              </a:ext>
            </a:extLst>
          </p:cNvPr>
          <p:cNvSpPr txBox="1">
            <a:spLocks/>
          </p:cNvSpPr>
          <p:nvPr/>
        </p:nvSpPr>
        <p:spPr>
          <a:xfrm>
            <a:off x="815008" y="1123172"/>
            <a:ext cx="10561983" cy="3847207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x</a:t>
            </a:r>
            <a:r>
              <a:rPr lang="en-US" sz="6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3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+xy,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ax+by+c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pa+qb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, 5a+7b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 রাশি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রাশি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64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0BE6C9-6385-41BF-B320-D946108ABCE0}"/>
              </a:ext>
            </a:extLst>
          </p:cNvPr>
          <p:cNvSpPr/>
          <p:nvPr/>
        </p:nvSpPr>
        <p:spPr>
          <a:xfrm>
            <a:off x="92765" y="0"/>
            <a:ext cx="1200646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109870" y="869268"/>
                <a:ext cx="7543800" cy="1791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5400" b="1" dirty="0"/>
              </a:p>
              <a:p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5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5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+2ab+b</a:t>
                </a:r>
                <a:r>
                  <a:rPr lang="en-US" sz="54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endParaRPr lang="en-US" sz="5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70" y="869268"/>
                <a:ext cx="7543800" cy="1791773"/>
              </a:xfrm>
              <a:prstGeom prst="rect">
                <a:avLst/>
              </a:prstGeom>
              <a:blipFill>
                <a:blip r:embed="rId2"/>
                <a:stretch>
                  <a:fillRect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9870" y="2538338"/>
                <a:ext cx="5888935" cy="153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44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=(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w Cen MT" pitchFamily="34" charset="0"/>
                        </a:rPr>
                        <m:t>)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870" y="2538338"/>
                <a:ext cx="5888935" cy="15336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7466" y="4072028"/>
                <a:ext cx="10713217" cy="1351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4000" b="1" dirty="0"/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a</a:t>
                </a:r>
                <a:r>
                  <a:rPr lang="en-US" sz="40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-2ab+b</a:t>
                </a:r>
                <a:r>
                  <a:rPr lang="en-US" sz="4000" b="1" baseline="30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itchFamily="34" charset="0"/>
                  </a:rPr>
                  <a:t>2</a:t>
                </a:r>
                <a:endParaRPr lang="en-US" sz="40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66" y="4072028"/>
                <a:ext cx="10713217" cy="1351267"/>
              </a:xfrm>
              <a:prstGeom prst="rect">
                <a:avLst/>
              </a:prstGeom>
              <a:blipFill>
                <a:blip r:embed="rId4"/>
                <a:stretch>
                  <a:fillRect b="-21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BB4FCBD-09C4-43D9-A465-DCD23BA4B9C8}"/>
              </a:ext>
            </a:extLst>
          </p:cNvPr>
          <p:cNvSpPr txBox="1"/>
          <p:nvPr/>
        </p:nvSpPr>
        <p:spPr>
          <a:xfrm>
            <a:off x="608778" y="137347"/>
            <a:ext cx="11250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D7CF7A-921B-4235-8DD5-519688302EC8}"/>
              </a:ext>
            </a:extLst>
          </p:cNvPr>
          <p:cNvSpPr txBox="1"/>
          <p:nvPr/>
        </p:nvSpPr>
        <p:spPr>
          <a:xfrm>
            <a:off x="1109870" y="5455526"/>
            <a:ext cx="6215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/>
              </a:rPr>
              <a:t>এগুলোকে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কিসের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সূত্র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বলে</a:t>
            </a:r>
            <a:r>
              <a:rPr lang="en-US" sz="3600" b="1" dirty="0">
                <a:latin typeface="NikoshBAN" panose="02000000000000000000"/>
              </a:rPr>
              <a:t> ? </a:t>
            </a:r>
          </a:p>
          <a:p>
            <a:r>
              <a:rPr lang="en-US" sz="3600" b="1" dirty="0" err="1">
                <a:latin typeface="NikoshBAN" panose="02000000000000000000"/>
              </a:rPr>
              <a:t>বীজগাণিতিক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সূত্র</a:t>
            </a:r>
            <a:r>
              <a:rPr lang="en-US" sz="3600" b="1" dirty="0">
                <a:latin typeface="NikoshBAN" panose="02000000000000000000"/>
              </a:rPr>
              <a:t> </a:t>
            </a:r>
            <a:r>
              <a:rPr lang="en-US" sz="3600" b="1" dirty="0" err="1">
                <a:latin typeface="NikoshBAN" panose="02000000000000000000"/>
              </a:rPr>
              <a:t>বলে</a:t>
            </a:r>
            <a:r>
              <a:rPr lang="en-US" sz="3600" b="1" dirty="0">
                <a:latin typeface="NikoshBAN" panose="0200000000000000000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0558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A8B5DD-37C6-4CFC-91F8-F228429ACF9E}"/>
              </a:ext>
            </a:extLst>
          </p:cNvPr>
          <p:cNvSpPr/>
          <p:nvPr/>
        </p:nvSpPr>
        <p:spPr>
          <a:xfrm>
            <a:off x="92766" y="0"/>
            <a:ext cx="12006469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5FA12132-4C1C-4717-B71B-198F6515EBDA}"/>
              </a:ext>
            </a:extLst>
          </p:cNvPr>
          <p:cNvSpPr txBox="1">
            <a:spLocks/>
          </p:cNvSpPr>
          <p:nvPr/>
        </p:nvSpPr>
        <p:spPr>
          <a:xfrm>
            <a:off x="2245489" y="362894"/>
            <a:ext cx="7083706" cy="1015663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A4A21918-F120-4215-A5B6-69B3A50D2CD8}"/>
              </a:ext>
            </a:extLst>
          </p:cNvPr>
          <p:cNvSpPr txBox="1">
            <a:spLocks/>
          </p:cNvSpPr>
          <p:nvPr/>
        </p:nvSpPr>
        <p:spPr>
          <a:xfrm>
            <a:off x="967408" y="2464721"/>
            <a:ext cx="10283687" cy="28623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৩য়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অধ্যায়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---৩.১</a:t>
            </a:r>
            <a:endParaRPr lang="bn-BD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bn-BD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0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28FC4-9053-4609-9A22-BFB62CBADCD5}"/>
              </a:ext>
            </a:extLst>
          </p:cNvPr>
          <p:cNvSpPr/>
          <p:nvPr/>
        </p:nvSpPr>
        <p:spPr>
          <a:xfrm>
            <a:off x="92765" y="92765"/>
            <a:ext cx="12006469" cy="6639338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3514DAD-424E-4252-94D3-D0C9BC599713}"/>
              </a:ext>
            </a:extLst>
          </p:cNvPr>
          <p:cNvSpPr txBox="1">
            <a:spLocks/>
          </p:cNvSpPr>
          <p:nvPr/>
        </p:nvSpPr>
        <p:spPr>
          <a:xfrm>
            <a:off x="371062" y="585258"/>
            <a:ext cx="11529390" cy="5940088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 anchor="ctr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bn-IN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/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বীজগাণিতিক</a:t>
            </a:r>
            <a:r>
              <a:rPr lang="bn-BD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সূত্রগুলি লিখতে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/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বীজগাণি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দ্বিপদী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ত্রিপদী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বর্গ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নিরূপণ</a:t>
            </a:r>
            <a:r>
              <a:rPr lang="en-US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4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857250" indent="-857250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সূত্র প্রয়োগ করে বিভিন্ন গাণিতিক সমস্যার সমাধান করতে পারবে।</a:t>
            </a:r>
          </a:p>
          <a:p>
            <a:endParaRPr lang="bn-BD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8726366-02BB-404F-8A33-043A90AC4179}"/>
              </a:ext>
            </a:extLst>
          </p:cNvPr>
          <p:cNvSpPr/>
          <p:nvPr/>
        </p:nvSpPr>
        <p:spPr>
          <a:xfrm>
            <a:off x="92766" y="106016"/>
            <a:ext cx="12006469" cy="6652593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7C114F-A27B-4DDA-B983-16ED2BEE649F}"/>
              </a:ext>
            </a:extLst>
          </p:cNvPr>
          <p:cNvSpPr/>
          <p:nvPr/>
        </p:nvSpPr>
        <p:spPr>
          <a:xfrm>
            <a:off x="596348" y="671332"/>
            <a:ext cx="11209830" cy="27392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বীজগণি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গণিতীয়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বীজগণ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A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7DCA8-F79C-444D-9672-B812B567CC4C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28700" y="3886200"/>
            <a:ext cx="6915150" cy="1754326"/>
          </a:xfrm>
          <a:prstGeom prst="rect">
            <a:avLst/>
          </a:prstGeom>
          <a:blipFill rotWithShape="0">
            <a:blip r:embed="rId2"/>
            <a:stretch>
              <a:fillRect l="-2181" t="-6272" r="-3503" b="-14983"/>
            </a:stretch>
          </a:blipFill>
        </p:spPr>
        <p:txBody>
          <a:bodyPr/>
          <a:lstStyle/>
          <a:p>
            <a:r>
              <a:rPr lang="en-US" sz="4400" dirty="0">
                <a:noFill/>
              </a:rPr>
              <a:t> </a:t>
            </a:r>
            <a:r>
              <a:rPr lang="bn-IN" sz="4400" dirty="0">
                <a:noFill/>
              </a:rPr>
              <a:t>  </a:t>
            </a:r>
            <a:endParaRPr lang="en-US" sz="4400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8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A7B03D-FF1F-4071-A7B7-A64DB92071A1}"/>
              </a:ext>
            </a:extLst>
          </p:cNvPr>
          <p:cNvSpPr/>
          <p:nvPr/>
        </p:nvSpPr>
        <p:spPr>
          <a:xfrm>
            <a:off x="92766" y="119270"/>
            <a:ext cx="12006469" cy="6738730"/>
          </a:xfrm>
          <a:prstGeom prst="rect">
            <a:avLst/>
          </a:prstGeom>
          <a:solidFill>
            <a:schemeClr val="bg1"/>
          </a:solidFill>
          <a:ln w="76200">
            <a:solidFill>
              <a:srgbClr val="C41A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9C96D1-4418-4150-9D1E-0F3F992EA7A2}"/>
              </a:ext>
            </a:extLst>
          </p:cNvPr>
          <p:cNvSpPr/>
          <p:nvPr/>
        </p:nvSpPr>
        <p:spPr>
          <a:xfrm>
            <a:off x="892088" y="241278"/>
            <a:ext cx="90867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 </a:t>
            </a:r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সূত্রাবলি</a:t>
            </a:r>
          </a:p>
          <a:p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.(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=a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+2ab+b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</a:p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ii.(a-b)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=a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-2ab+b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iii.a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-b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)(a-b)</a:t>
            </a: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iv.(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a+b+c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=a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+b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+c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+2ab+2bc+2ca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	</a:t>
            </a:r>
            <a:endParaRPr lang="en-US" sz="3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7075D-D1CF-4AA4-A83D-F165AD822477}"/>
              </a:ext>
            </a:extLst>
          </p:cNvPr>
          <p:cNvSpPr/>
          <p:nvPr/>
        </p:nvSpPr>
        <p:spPr>
          <a:xfrm>
            <a:off x="715618" y="3170057"/>
            <a:ext cx="11299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অনুসিদ্ধান্ত</a:t>
            </a:r>
            <a:r>
              <a:rPr lang="en-US" sz="3200" b="1" u="sng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bn-BD" sz="3200" b="1" u="sng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3200" b="1" u="sng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u="sng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রূপ</a:t>
            </a:r>
            <a:r>
              <a:rPr lang="en-US" sz="3200" b="1" u="sng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i.a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+b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2ab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ii.a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+b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=(a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+2ab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iii.(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=(a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+4ab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iv.(a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=(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4ab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v.2(a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+b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)=(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+(a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vi.4ab=(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a+b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-(a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cs typeface="Calibri" panose="020F0502020204030204" pitchFamily="34" charset="0"/>
              </a:rPr>
              <a:t>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b)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140650-9411-4AD4-9D01-410112CE16D6}"/>
              </a:ext>
            </a:extLst>
          </p:cNvPr>
          <p:cNvSpPr/>
          <p:nvPr/>
        </p:nvSpPr>
        <p:spPr>
          <a:xfrm>
            <a:off x="0" y="447767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	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1795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764</Words>
  <Application>Microsoft Office PowerPoint</Application>
  <PresentationFormat>Widescreen</PresentationFormat>
  <Paragraphs>109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Kalpurush</vt:lpstr>
      <vt:lpstr>Lucida Calligraphy</vt:lpstr>
      <vt:lpstr>NikoshBAN</vt:lpstr>
      <vt:lpstr>SutonnyMJ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Sujit Biswas</dc:creator>
  <cp:keywords>School</cp:keywords>
  <cp:lastModifiedBy>DOEL</cp:lastModifiedBy>
  <cp:revision>146</cp:revision>
  <dcterms:created xsi:type="dcterms:W3CDTF">2018-04-19T04:39:11Z</dcterms:created>
  <dcterms:modified xsi:type="dcterms:W3CDTF">2020-08-13T19:10:27Z</dcterms:modified>
</cp:coreProperties>
</file>