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72" r:id="rId4"/>
    <p:sldId id="273" r:id="rId5"/>
    <p:sldId id="276" r:id="rId6"/>
    <p:sldId id="274" r:id="rId7"/>
    <p:sldId id="275" r:id="rId8"/>
    <p:sldId id="278" r:id="rId9"/>
    <p:sldId id="279" r:id="rId10"/>
    <p:sldId id="277" r:id="rId11"/>
    <p:sldId id="267" r:id="rId12"/>
    <p:sldId id="280"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87" autoAdjust="0"/>
    <p:restoredTop sz="94660"/>
  </p:normalViewPr>
  <p:slideViewPr>
    <p:cSldViewPr>
      <p:cViewPr varScale="1">
        <p:scale>
          <a:sx n="45" d="100"/>
          <a:sy n="45" d="100"/>
        </p:scale>
        <p:origin x="-6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483A2-3DC9-4AC4-A146-DD6F72F9A1E8}" type="datetimeFigureOut">
              <a:rPr lang="en-US" smtClean="0"/>
              <a:pPr/>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D56C8-AB4C-49C4-AE02-A15EFE315D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AD56C8-AB4C-49C4-AE02-A15EFE315D0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916CDFD-EE52-471C-8A5D-2DB7BAB32724}" type="datetimeFigureOut">
              <a:rPr lang="en-US" smtClean="0"/>
              <a:pPr/>
              <a:t>8/14/2020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B46BB6A-FF42-4539-A8B4-505AB6C7BD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16CDFD-EE52-471C-8A5D-2DB7BAB32724}"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16CDFD-EE52-471C-8A5D-2DB7BAB32724}"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16CDFD-EE52-471C-8A5D-2DB7BAB32724}"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16CDFD-EE52-471C-8A5D-2DB7BAB32724}"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16CDFD-EE52-471C-8A5D-2DB7BAB32724}"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16CDFD-EE52-471C-8A5D-2DB7BAB32724}"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16CDFD-EE52-471C-8A5D-2DB7BAB32724}"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CDFD-EE52-471C-8A5D-2DB7BAB32724}"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16CDFD-EE52-471C-8A5D-2DB7BAB32724}"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16CDFD-EE52-471C-8A5D-2DB7BAB32724}"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B46BB6A-FF42-4539-A8B4-505AB6C7BD3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16CDFD-EE52-471C-8A5D-2DB7BAB32724}" type="datetimeFigureOut">
              <a:rPr lang="en-US" smtClean="0"/>
              <a:pPr/>
              <a:t>8/14/2020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46BB6A-FF42-4539-A8B4-505AB6C7BD3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228600" cmpd="dbl">
            <a:solidFill>
              <a:srgbClr val="00B05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28800" y="0"/>
            <a:ext cx="5943600" cy="1569660"/>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9600" b="1" dirty="0" smtClean="0">
                <a:solidFill>
                  <a:srgbClr val="FF0000"/>
                </a:solidFill>
                <a:effectLst>
                  <a:outerShdw blurRad="38100" dist="38100" dir="2700000" algn="tl">
                    <a:srgbClr val="000000">
                      <a:alpha val="43137"/>
                    </a:srgbClr>
                  </a:outerShdw>
                </a:effectLst>
              </a:rPr>
              <a:t>Welcome</a:t>
            </a:r>
            <a:endParaRPr lang="en-US" sz="9600" b="1" dirty="0">
              <a:solidFill>
                <a:srgbClr val="FF0000"/>
              </a:solidFill>
              <a:effectLst>
                <a:outerShdw blurRad="38100" dist="38100" dir="2700000" algn="tl">
                  <a:srgbClr val="000000">
                    <a:alpha val="43137"/>
                  </a:srgbClr>
                </a:outerShdw>
              </a:effectLst>
            </a:endParaRPr>
          </a:p>
        </p:txBody>
      </p:sp>
      <p:pic>
        <p:nvPicPr>
          <p:cNvPr id="8" name="Picture 7" descr="The_ethnic_people.jpg"/>
          <p:cNvPicPr>
            <a:picLocks noChangeAspect="1"/>
          </p:cNvPicPr>
          <p:nvPr/>
        </p:nvPicPr>
        <p:blipFill>
          <a:blip r:embed="rId2"/>
          <a:stretch>
            <a:fillRect/>
          </a:stretch>
        </p:blipFill>
        <p:spPr>
          <a:xfrm>
            <a:off x="685800" y="1447800"/>
            <a:ext cx="7857067" cy="4419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afterEffect">
                                  <p:stCondLst>
                                    <p:cond delay="0"/>
                                  </p:stCondLst>
                                  <p:endCondLst>
                                    <p:cond evt="onNext" delay="0">
                                      <p:tgtEl>
                                        <p:sldTgt/>
                                      </p:tgtEl>
                                    </p:cond>
                                  </p:endCondLst>
                                  <p:childTnLst>
                                    <p:animClr clrSpc="hsl">
                                      <p:cBhvr override="childStyle">
                                        <p:cTn id="6" dur="500" fill="hold"/>
                                        <p:tgtEl>
                                          <p:spTgt spid="15"/>
                                        </p:tgtEl>
                                        <p:attrNameLst>
                                          <p:attrName>style.color</p:attrName>
                                        </p:attrNameLst>
                                      </p:cBhvr>
                                      <p:by>
                                        <p:hsl h="10842353" s="0" l="0"/>
                                      </p:by>
                                    </p:animClr>
                                    <p:animClr clrSpc="hsl">
                                      <p:cBhvr>
                                        <p:cTn id="7" dur="500" fill="hold"/>
                                        <p:tgtEl>
                                          <p:spTgt spid="15"/>
                                        </p:tgtEl>
                                        <p:attrNameLst>
                                          <p:attrName>fillcolor</p:attrName>
                                        </p:attrNameLst>
                                      </p:cBhvr>
                                      <p:by>
                                        <p:hsl h="10842353" s="0" l="0"/>
                                      </p:by>
                                    </p:animClr>
                                    <p:animClr clrSpc="hsl">
                                      <p:cBhvr>
                                        <p:cTn id="8" dur="500" fill="hold"/>
                                        <p:tgtEl>
                                          <p:spTgt spid="15"/>
                                        </p:tgtEl>
                                        <p:attrNameLst>
                                          <p:attrName>stroke.color</p:attrName>
                                        </p:attrNameLst>
                                      </p:cBhvr>
                                      <p:by>
                                        <p:hsl h="10842353" s="0" l="0"/>
                                      </p:by>
                                    </p:animClr>
                                    <p:set>
                                      <p:cBhvr>
                                        <p:cTn id="9"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328"/>
            <a:ext cx="8229600" cy="1143000"/>
          </a:xfrm>
        </p:spPr>
        <p:style>
          <a:lnRef idx="1">
            <a:schemeClr val="accent3"/>
          </a:lnRef>
          <a:fillRef idx="3">
            <a:schemeClr val="accent3"/>
          </a:fillRef>
          <a:effectRef idx="2">
            <a:schemeClr val="accent3"/>
          </a:effectRef>
          <a:fontRef idx="minor">
            <a:schemeClr val="lt1"/>
          </a:fontRef>
        </p:style>
        <p:txBody>
          <a:bodyPr>
            <a:noAutofit/>
          </a:bodyPr>
          <a:lstStyle/>
          <a:p>
            <a:r>
              <a:rPr lang="en-US" sz="7200" b="1" dirty="0" smtClean="0"/>
              <a:t>Key Words </a:t>
            </a:r>
            <a:endParaRPr lang="en-US" sz="7200" b="1" dirty="0"/>
          </a:p>
        </p:txBody>
      </p:sp>
      <p:graphicFrame>
        <p:nvGraphicFramePr>
          <p:cNvPr id="5" name="Table 4"/>
          <p:cNvGraphicFramePr>
            <a:graphicFrameLocks noGrp="1"/>
          </p:cNvGraphicFramePr>
          <p:nvPr/>
        </p:nvGraphicFramePr>
        <p:xfrm>
          <a:off x="533400" y="1397000"/>
          <a:ext cx="8153400" cy="4114800"/>
        </p:xfrm>
        <a:graphic>
          <a:graphicData uri="http://schemas.openxmlformats.org/drawingml/2006/table">
            <a:tbl>
              <a:tblPr firstRow="1" bandRow="1">
                <a:tableStyleId>{5C22544A-7EE6-4342-B048-85BDC9FD1C3A}</a:tableStyleId>
              </a:tblPr>
              <a:tblGrid>
                <a:gridCol w="2133600"/>
                <a:gridCol w="6019800"/>
              </a:tblGrid>
              <a:tr h="370840">
                <a:tc>
                  <a:txBody>
                    <a:bodyPr/>
                    <a:lstStyle/>
                    <a:p>
                      <a:r>
                        <a:rPr lang="en-US" sz="2400" dirty="0" smtClean="0"/>
                        <a:t>Main</a:t>
                      </a:r>
                      <a:r>
                        <a:rPr lang="en-US" sz="2400" baseline="0" dirty="0" smtClean="0"/>
                        <a:t> Words</a:t>
                      </a:r>
                      <a:endParaRPr lang="en-US" sz="2400" dirty="0"/>
                    </a:p>
                  </a:txBody>
                  <a:tcPr/>
                </a:tc>
                <a:tc>
                  <a:txBody>
                    <a:bodyPr/>
                    <a:lstStyle/>
                    <a:p>
                      <a:r>
                        <a:rPr lang="en-US" dirty="0" smtClean="0"/>
                        <a:t>Meanings</a:t>
                      </a:r>
                      <a:endParaRPr lang="en-US" dirty="0"/>
                    </a:p>
                  </a:txBody>
                  <a:tcPr/>
                </a:tc>
              </a:tr>
              <a:tr h="370840">
                <a:tc>
                  <a:txBody>
                    <a:bodyPr/>
                    <a:lstStyle/>
                    <a:p>
                      <a:r>
                        <a:rPr lang="en-US" sz="2400" b="1" dirty="0" smtClean="0">
                          <a:solidFill>
                            <a:srgbClr val="00B050"/>
                          </a:solidFill>
                          <a:effectLst>
                            <a:outerShdw blurRad="38100" dist="38100" dir="2700000" algn="tl">
                              <a:srgbClr val="000000">
                                <a:alpha val="43137"/>
                              </a:srgbClr>
                            </a:outerShdw>
                          </a:effectLst>
                        </a:rPr>
                        <a:t>Ethnic</a:t>
                      </a:r>
                      <a:endParaRPr lang="en-US" sz="2400" b="1" dirty="0">
                        <a:solidFill>
                          <a:srgbClr val="00B050"/>
                        </a:solidFill>
                        <a:effectLst>
                          <a:outerShdw blurRad="38100" dist="38100" dir="2700000" algn="tl">
                            <a:srgbClr val="000000">
                              <a:alpha val="43137"/>
                            </a:srgbClr>
                          </a:outerShdw>
                        </a:effectLst>
                      </a:endParaRPr>
                    </a:p>
                  </a:txBody>
                  <a:tcPr/>
                </a:tc>
                <a:tc>
                  <a:txBody>
                    <a:bodyPr/>
                    <a:lstStyle/>
                    <a:p>
                      <a:r>
                        <a:rPr lang="en-US" sz="2400" b="1" dirty="0" smtClean="0">
                          <a:solidFill>
                            <a:srgbClr val="00B050"/>
                          </a:solidFill>
                          <a:effectLst>
                            <a:outerShdw blurRad="38100" dist="38100" dir="2700000" algn="tl">
                              <a:srgbClr val="000000">
                                <a:alpha val="43137"/>
                              </a:srgbClr>
                            </a:outerShdw>
                          </a:effectLst>
                        </a:rPr>
                        <a:t>Relating</a:t>
                      </a:r>
                      <a:r>
                        <a:rPr lang="en-US" sz="2400" b="1" baseline="0" dirty="0" smtClean="0">
                          <a:solidFill>
                            <a:srgbClr val="00B050"/>
                          </a:solidFill>
                          <a:effectLst>
                            <a:outerShdw blurRad="38100" dist="38100" dir="2700000" algn="tl">
                              <a:srgbClr val="000000">
                                <a:alpha val="43137"/>
                              </a:srgbClr>
                            </a:outerShdw>
                          </a:effectLst>
                        </a:rPr>
                        <a:t> to a particular race of people </a:t>
                      </a:r>
                      <a:endParaRPr lang="en-US" sz="2400" b="1" dirty="0">
                        <a:solidFill>
                          <a:srgbClr val="00B05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Majority</a:t>
                      </a:r>
                      <a:endParaRPr lang="en-US" sz="2400" b="1" dirty="0">
                        <a:solidFill>
                          <a:srgbClr val="FF0000"/>
                        </a:solidFill>
                        <a:effectLst>
                          <a:outerShdw blurRad="38100" dist="38100" dir="2700000" algn="tl">
                            <a:srgbClr val="000000">
                              <a:alpha val="43137"/>
                            </a:srgbClr>
                          </a:outerShdw>
                        </a:effectLst>
                      </a:endParaRPr>
                    </a:p>
                  </a:txBody>
                  <a:tcPr/>
                </a:tc>
                <a:tc>
                  <a:txBody>
                    <a:bodyPr/>
                    <a:lstStyle/>
                    <a:p>
                      <a:r>
                        <a:rPr lang="en-US" sz="2400" b="1" dirty="0" smtClean="0">
                          <a:solidFill>
                            <a:srgbClr val="FF0000"/>
                          </a:solidFill>
                          <a:effectLst>
                            <a:outerShdw blurRad="38100" dist="38100" dir="2700000" algn="tl">
                              <a:srgbClr val="000000">
                                <a:alpha val="43137"/>
                              </a:srgbClr>
                            </a:outerShdw>
                          </a:effectLst>
                        </a:rPr>
                        <a:t>The large number of something</a:t>
                      </a:r>
                      <a:endParaRPr lang="en-US" sz="2400" b="1" dirty="0">
                        <a:solidFill>
                          <a:srgbClr val="FF000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00B050"/>
                          </a:solidFill>
                          <a:effectLst>
                            <a:outerShdw blurRad="38100" dist="38100" dir="2700000" algn="tl">
                              <a:srgbClr val="000000">
                                <a:alpha val="43137"/>
                              </a:srgbClr>
                            </a:outerShdw>
                          </a:effectLst>
                        </a:rPr>
                        <a:t>region</a:t>
                      </a:r>
                      <a:endParaRPr lang="en-US" sz="2400" b="1" dirty="0">
                        <a:solidFill>
                          <a:srgbClr val="00B050"/>
                        </a:solidFill>
                        <a:effectLst>
                          <a:outerShdw blurRad="38100" dist="38100" dir="2700000" algn="tl">
                            <a:srgbClr val="000000">
                              <a:alpha val="43137"/>
                            </a:srgbClr>
                          </a:outerShdw>
                        </a:effectLst>
                      </a:endParaRPr>
                    </a:p>
                  </a:txBody>
                  <a:tcPr/>
                </a:tc>
                <a:tc>
                  <a:txBody>
                    <a:bodyPr/>
                    <a:lstStyle/>
                    <a:p>
                      <a:r>
                        <a:rPr lang="en-US" sz="2400" b="1" dirty="0" smtClean="0">
                          <a:solidFill>
                            <a:srgbClr val="00B050"/>
                          </a:solidFill>
                          <a:effectLst>
                            <a:outerShdw blurRad="38100" dist="38100" dir="2700000" algn="tl">
                              <a:srgbClr val="000000">
                                <a:alpha val="43137"/>
                              </a:srgbClr>
                            </a:outerShdw>
                          </a:effectLst>
                        </a:rPr>
                        <a:t>A</a:t>
                      </a:r>
                      <a:r>
                        <a:rPr lang="en-US" sz="2400" b="1" baseline="0" dirty="0" smtClean="0">
                          <a:solidFill>
                            <a:srgbClr val="00B050"/>
                          </a:solidFill>
                          <a:effectLst>
                            <a:outerShdw blurRad="38100" dist="38100" dir="2700000" algn="tl">
                              <a:srgbClr val="000000">
                                <a:alpha val="43137"/>
                              </a:srgbClr>
                            </a:outerShdw>
                          </a:effectLst>
                        </a:rPr>
                        <a:t> particular area of the world </a:t>
                      </a:r>
                      <a:endParaRPr lang="en-US" sz="2400" b="1" dirty="0">
                        <a:solidFill>
                          <a:srgbClr val="00B05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Shifting </a:t>
                      </a:r>
                      <a:endParaRPr lang="en-US" sz="2400" b="1" dirty="0">
                        <a:solidFill>
                          <a:srgbClr val="FF0000"/>
                        </a:solidFill>
                        <a:effectLst>
                          <a:outerShdw blurRad="38100" dist="38100" dir="2700000" algn="tl">
                            <a:srgbClr val="000000">
                              <a:alpha val="43137"/>
                            </a:srgbClr>
                          </a:outerShdw>
                        </a:effectLst>
                      </a:endParaRPr>
                    </a:p>
                  </a:txBody>
                  <a:tcPr/>
                </a:tc>
                <a:tc>
                  <a:txBody>
                    <a:bodyPr/>
                    <a:lstStyle/>
                    <a:p>
                      <a:r>
                        <a:rPr lang="en-US" sz="2400" b="1" dirty="0" err="1" smtClean="0">
                          <a:solidFill>
                            <a:srgbClr val="FF0000"/>
                          </a:solidFill>
                          <a:effectLst>
                            <a:outerShdw blurRad="38100" dist="38100" dir="2700000" algn="tl">
                              <a:srgbClr val="000000">
                                <a:alpha val="43137"/>
                              </a:srgbClr>
                            </a:outerShdw>
                          </a:effectLst>
                        </a:rPr>
                        <a:t>Alaways</a:t>
                      </a:r>
                      <a:r>
                        <a:rPr lang="en-US" sz="2400" b="1" dirty="0" smtClean="0">
                          <a:solidFill>
                            <a:srgbClr val="FF0000"/>
                          </a:solidFill>
                          <a:effectLst>
                            <a:outerShdw blurRad="38100" dist="38100" dir="2700000" algn="tl">
                              <a:srgbClr val="000000">
                                <a:alpha val="43137"/>
                              </a:srgbClr>
                            </a:outerShdw>
                          </a:effectLst>
                        </a:rPr>
                        <a:t> changing and moving </a:t>
                      </a:r>
                      <a:endParaRPr lang="en-US" sz="2400" b="1" dirty="0">
                        <a:solidFill>
                          <a:srgbClr val="FF000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00B050"/>
                          </a:solidFill>
                          <a:effectLst>
                            <a:outerShdw blurRad="38100" dist="38100" dir="2700000" algn="tl">
                              <a:srgbClr val="000000">
                                <a:alpha val="43137"/>
                              </a:srgbClr>
                            </a:outerShdw>
                          </a:effectLst>
                        </a:rPr>
                        <a:t>Rural</a:t>
                      </a:r>
                      <a:endParaRPr lang="en-US" sz="2400" b="1" dirty="0">
                        <a:solidFill>
                          <a:srgbClr val="00B050"/>
                        </a:solidFill>
                        <a:effectLst>
                          <a:outerShdw blurRad="38100" dist="38100" dir="2700000" algn="tl">
                            <a:srgbClr val="000000">
                              <a:alpha val="43137"/>
                            </a:srgbClr>
                          </a:outerShdw>
                        </a:effectLst>
                      </a:endParaRPr>
                    </a:p>
                  </a:txBody>
                  <a:tcPr/>
                </a:tc>
                <a:tc>
                  <a:txBody>
                    <a:bodyPr/>
                    <a:lstStyle/>
                    <a:p>
                      <a:r>
                        <a:rPr lang="en-US" sz="2400" b="1" dirty="0" smtClean="0">
                          <a:solidFill>
                            <a:srgbClr val="00B050"/>
                          </a:solidFill>
                          <a:effectLst>
                            <a:outerShdw blurRad="38100" dist="38100" dir="2700000" algn="tl">
                              <a:srgbClr val="000000">
                                <a:alpha val="43137"/>
                              </a:srgbClr>
                            </a:outerShdw>
                          </a:effectLst>
                        </a:rPr>
                        <a:t>Relating to villages</a:t>
                      </a:r>
                      <a:endParaRPr lang="en-US" sz="2400" b="1" dirty="0">
                        <a:solidFill>
                          <a:srgbClr val="00B05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00B0F0"/>
                          </a:solidFill>
                          <a:effectLst>
                            <a:outerShdw blurRad="38100" dist="38100" dir="2700000" algn="tl">
                              <a:srgbClr val="000000">
                                <a:alpha val="43137"/>
                              </a:srgbClr>
                            </a:outerShdw>
                          </a:effectLst>
                        </a:rPr>
                        <a:t>Area</a:t>
                      </a:r>
                      <a:endParaRPr lang="en-US" sz="2400" b="1" dirty="0">
                        <a:solidFill>
                          <a:srgbClr val="00B0F0"/>
                        </a:solidFill>
                        <a:effectLst>
                          <a:outerShdw blurRad="38100" dist="38100" dir="2700000" algn="tl">
                            <a:srgbClr val="000000">
                              <a:alpha val="43137"/>
                            </a:srgbClr>
                          </a:outerShdw>
                        </a:effectLst>
                      </a:endParaRPr>
                    </a:p>
                  </a:txBody>
                  <a:tcPr/>
                </a:tc>
                <a:tc>
                  <a:txBody>
                    <a:bodyPr/>
                    <a:lstStyle/>
                    <a:p>
                      <a:r>
                        <a:rPr lang="en-US" sz="2400" b="1" dirty="0" smtClean="0">
                          <a:solidFill>
                            <a:srgbClr val="00B0F0"/>
                          </a:solidFill>
                          <a:effectLst>
                            <a:outerShdw blurRad="38100" dist="38100" dir="2700000" algn="tl">
                              <a:srgbClr val="000000">
                                <a:alpha val="43137"/>
                              </a:srgbClr>
                            </a:outerShdw>
                          </a:effectLst>
                        </a:rPr>
                        <a:t>A particular place</a:t>
                      </a:r>
                      <a:endParaRPr lang="en-US" sz="2400" b="1" dirty="0">
                        <a:solidFill>
                          <a:srgbClr val="00B0F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00B050"/>
                          </a:solidFill>
                          <a:effectLst>
                            <a:outerShdw blurRad="38100" dist="38100" dir="2700000" algn="tl">
                              <a:srgbClr val="000000">
                                <a:alpha val="43137"/>
                              </a:srgbClr>
                            </a:outerShdw>
                          </a:effectLst>
                        </a:rPr>
                        <a:t>Clear</a:t>
                      </a:r>
                      <a:endParaRPr lang="en-US" sz="2400" b="1" dirty="0">
                        <a:solidFill>
                          <a:srgbClr val="00B050"/>
                        </a:solidFill>
                        <a:effectLst>
                          <a:outerShdw blurRad="38100" dist="38100" dir="2700000" algn="tl">
                            <a:srgbClr val="000000">
                              <a:alpha val="43137"/>
                            </a:srgbClr>
                          </a:outerShdw>
                        </a:effectLst>
                      </a:endParaRPr>
                    </a:p>
                  </a:txBody>
                  <a:tcPr/>
                </a:tc>
                <a:tc>
                  <a:txBody>
                    <a:bodyPr/>
                    <a:lstStyle/>
                    <a:p>
                      <a:r>
                        <a:rPr lang="en-US" sz="2400" b="1" dirty="0" smtClean="0">
                          <a:solidFill>
                            <a:srgbClr val="00B050"/>
                          </a:solidFill>
                          <a:effectLst>
                            <a:outerShdw blurRad="38100" dist="38100" dir="2700000" algn="tl">
                              <a:srgbClr val="000000">
                                <a:alpha val="43137"/>
                              </a:srgbClr>
                            </a:outerShdw>
                          </a:effectLst>
                        </a:rPr>
                        <a:t>To remove something from somewhere.</a:t>
                      </a:r>
                      <a:r>
                        <a:rPr lang="en-US" sz="2400" b="1" baseline="0" dirty="0" smtClean="0">
                          <a:solidFill>
                            <a:srgbClr val="00B050"/>
                          </a:solidFill>
                          <a:effectLst>
                            <a:outerShdw blurRad="38100" dist="38100" dir="2700000" algn="tl">
                              <a:srgbClr val="000000">
                                <a:alpha val="43137"/>
                              </a:srgbClr>
                            </a:outerShdw>
                          </a:effectLst>
                        </a:rPr>
                        <a:t> </a:t>
                      </a:r>
                      <a:endParaRPr lang="en-US" sz="2400" b="1" dirty="0">
                        <a:solidFill>
                          <a:srgbClr val="00B05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Prepare</a:t>
                      </a:r>
                      <a:endParaRPr lang="en-US" sz="2400" b="1" dirty="0">
                        <a:solidFill>
                          <a:srgbClr val="FF0000"/>
                        </a:solidFill>
                        <a:effectLst>
                          <a:outerShdw blurRad="38100" dist="38100" dir="2700000" algn="tl">
                            <a:srgbClr val="000000">
                              <a:alpha val="43137"/>
                            </a:srgbClr>
                          </a:outerShdw>
                        </a:effectLst>
                      </a:endParaRPr>
                    </a:p>
                  </a:txBody>
                  <a:tcPr/>
                </a:tc>
                <a:tc>
                  <a:txBody>
                    <a:bodyPr/>
                    <a:lstStyle/>
                    <a:p>
                      <a:r>
                        <a:rPr lang="en-US" sz="2400" b="1" dirty="0" smtClean="0">
                          <a:solidFill>
                            <a:srgbClr val="FF0000"/>
                          </a:solidFill>
                          <a:effectLst>
                            <a:outerShdw blurRad="38100" dist="38100" dir="2700000" algn="tl">
                              <a:srgbClr val="000000">
                                <a:alpha val="43137"/>
                              </a:srgbClr>
                            </a:outerShdw>
                          </a:effectLst>
                        </a:rPr>
                        <a:t>Make something</a:t>
                      </a:r>
                      <a:r>
                        <a:rPr lang="en-US" sz="2400" b="1" baseline="0" dirty="0" smtClean="0">
                          <a:solidFill>
                            <a:srgbClr val="FF0000"/>
                          </a:solidFill>
                          <a:effectLst>
                            <a:outerShdw blurRad="38100" dist="38100" dir="2700000" algn="tl">
                              <a:srgbClr val="000000">
                                <a:alpha val="43137"/>
                              </a:srgbClr>
                            </a:outerShdw>
                          </a:effectLst>
                        </a:rPr>
                        <a:t> ready for use. </a:t>
                      </a:r>
                      <a:endParaRPr lang="en-US" sz="2400" b="1" dirty="0">
                        <a:solidFill>
                          <a:srgbClr val="FF0000"/>
                        </a:solidFill>
                        <a:effectLst>
                          <a:outerShdw blurRad="38100" dist="38100" dir="2700000" algn="tl">
                            <a:srgbClr val="000000">
                              <a:alpha val="43137"/>
                            </a:srgbClr>
                          </a:outerShdw>
                        </a:effectLst>
                      </a:endParaRPr>
                    </a:p>
                  </a:txBody>
                  <a:tcPr/>
                </a:tc>
              </a:tr>
            </a:tbl>
          </a:graphicData>
        </a:graphic>
      </p:graphicFrame>
      <p:sp>
        <p:nvSpPr>
          <p:cNvPr id="4" name="TextBox 3"/>
          <p:cNvSpPr txBox="1"/>
          <p:nvPr/>
        </p:nvSpPr>
        <p:spPr>
          <a:xfrm>
            <a:off x="7861277" y="1752600"/>
            <a:ext cx="1282723"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800" dirty="0" err="1" smtClean="0"/>
              <a:t>নৃতাত্ত্বিক</a:t>
            </a:r>
            <a:endParaRPr lang="en-US" sz="2800" dirty="0"/>
          </a:p>
        </p:txBody>
      </p:sp>
      <p:sp>
        <p:nvSpPr>
          <p:cNvPr id="6" name="TextBox 5"/>
          <p:cNvSpPr txBox="1"/>
          <p:nvPr/>
        </p:nvSpPr>
        <p:spPr>
          <a:xfrm>
            <a:off x="7162800" y="2286000"/>
            <a:ext cx="1673856"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err="1" smtClean="0"/>
              <a:t>সংখ্যাগরিষ্ঠ</a:t>
            </a:r>
            <a:endParaRPr lang="en-US" sz="2800" dirty="0"/>
          </a:p>
        </p:txBody>
      </p:sp>
      <p:sp>
        <p:nvSpPr>
          <p:cNvPr id="7" name="TextBox 6"/>
          <p:cNvSpPr txBox="1"/>
          <p:nvPr/>
        </p:nvSpPr>
        <p:spPr>
          <a:xfrm>
            <a:off x="6934200" y="2743200"/>
            <a:ext cx="1935145" cy="52322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800" dirty="0" smtClean="0"/>
              <a:t> </a:t>
            </a:r>
            <a:r>
              <a:rPr lang="en-US" sz="2800" dirty="0" err="1" smtClean="0"/>
              <a:t>এলাকা,অঞ্চল</a:t>
            </a:r>
            <a:endParaRPr lang="en-US" sz="2800" dirty="0"/>
          </a:p>
        </p:txBody>
      </p:sp>
      <p:sp>
        <p:nvSpPr>
          <p:cNvPr id="8" name="TextBox 7"/>
          <p:cNvSpPr txBox="1"/>
          <p:nvPr/>
        </p:nvSpPr>
        <p:spPr>
          <a:xfrm>
            <a:off x="7086600" y="3200400"/>
            <a:ext cx="1207382" cy="5232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800" dirty="0" err="1" smtClean="0"/>
              <a:t>স্থানান্তর</a:t>
            </a:r>
            <a:endParaRPr lang="en-US" sz="2800" dirty="0"/>
          </a:p>
        </p:txBody>
      </p:sp>
      <p:sp>
        <p:nvSpPr>
          <p:cNvPr id="9" name="TextBox 8"/>
          <p:cNvSpPr txBox="1"/>
          <p:nvPr/>
        </p:nvSpPr>
        <p:spPr>
          <a:xfrm>
            <a:off x="5486400" y="3657600"/>
            <a:ext cx="797013"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800" dirty="0" err="1" smtClean="0"/>
              <a:t>গ্রাম্য</a:t>
            </a:r>
            <a:endParaRPr lang="en-US" sz="2800" dirty="0"/>
          </a:p>
        </p:txBody>
      </p:sp>
      <p:sp>
        <p:nvSpPr>
          <p:cNvPr id="10" name="TextBox 9"/>
          <p:cNvSpPr txBox="1"/>
          <p:nvPr/>
        </p:nvSpPr>
        <p:spPr>
          <a:xfrm>
            <a:off x="5257800" y="4114800"/>
            <a:ext cx="1042273" cy="52322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800" dirty="0" err="1" smtClean="0"/>
              <a:t>এলাকা</a:t>
            </a:r>
            <a:endParaRPr lang="en-US" sz="2800" dirty="0"/>
          </a:p>
        </p:txBody>
      </p:sp>
      <p:sp>
        <p:nvSpPr>
          <p:cNvPr id="11" name="TextBox 10"/>
          <p:cNvSpPr txBox="1"/>
          <p:nvPr/>
        </p:nvSpPr>
        <p:spPr>
          <a:xfrm>
            <a:off x="6934200" y="4572000"/>
            <a:ext cx="1907895" cy="5232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800" dirty="0" err="1" smtClean="0"/>
              <a:t>পরিস্কার</a:t>
            </a:r>
            <a:r>
              <a:rPr lang="en-US" sz="2800" dirty="0" smtClean="0"/>
              <a:t> </a:t>
            </a:r>
            <a:r>
              <a:rPr lang="en-US" sz="2800" dirty="0" err="1" smtClean="0"/>
              <a:t>করা</a:t>
            </a:r>
            <a:endParaRPr lang="en-US" sz="2800" dirty="0"/>
          </a:p>
        </p:txBody>
      </p:sp>
      <p:sp>
        <p:nvSpPr>
          <p:cNvPr id="12" name="TextBox 11"/>
          <p:cNvSpPr txBox="1"/>
          <p:nvPr/>
        </p:nvSpPr>
        <p:spPr>
          <a:xfrm>
            <a:off x="7086600" y="5029200"/>
            <a:ext cx="1619354" cy="52322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800" dirty="0" err="1" smtClean="0"/>
              <a:t>প্রস্তুত</a:t>
            </a:r>
            <a:r>
              <a:rPr lang="en-US" sz="2800" dirty="0" smtClean="0"/>
              <a:t> </a:t>
            </a:r>
            <a:r>
              <a:rPr lang="en-US" sz="2800" dirty="0" err="1" smtClean="0"/>
              <a:t>করা</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800" decel="100000"/>
                                        <p:tgtEl>
                                          <p:spTgt spid="12"/>
                                        </p:tgtEl>
                                      </p:cBhvr>
                                    </p:animEffect>
                                    <p:anim calcmode="lin" valueType="num">
                                      <p:cBhvr>
                                        <p:cTn id="52" dur="800" decel="100000" fill="hold"/>
                                        <p:tgtEl>
                                          <p:spTgt spid="12"/>
                                        </p:tgtEl>
                                        <p:attrNameLst>
                                          <p:attrName>style.rotation</p:attrName>
                                        </p:attrNameLst>
                                      </p:cBhvr>
                                      <p:tavLst>
                                        <p:tav tm="0">
                                          <p:val>
                                            <p:fltVal val="-90"/>
                                          </p:val>
                                        </p:tav>
                                        <p:tav tm="100000">
                                          <p:val>
                                            <p:fltVal val="0"/>
                                          </p:val>
                                        </p:tav>
                                      </p:tavLst>
                                    </p:anim>
                                    <p:anim calcmode="lin" valueType="num">
                                      <p:cBhvr>
                                        <p:cTn id="53" dur="800" decel="100000" fill="hold"/>
                                        <p:tgtEl>
                                          <p:spTgt spid="12"/>
                                        </p:tgtEl>
                                        <p:attrNameLst>
                                          <p:attrName>ppt_x</p:attrName>
                                        </p:attrNameLst>
                                      </p:cBhvr>
                                      <p:tavLst>
                                        <p:tav tm="0">
                                          <p:val>
                                            <p:strVal val="#ppt_x+0.4"/>
                                          </p:val>
                                        </p:tav>
                                        <p:tav tm="100000">
                                          <p:val>
                                            <p:strVal val="#ppt_x-0.05"/>
                                          </p:val>
                                        </p:tav>
                                      </p:tavLst>
                                    </p:anim>
                                    <p:anim calcmode="lin" valueType="num">
                                      <p:cBhvr>
                                        <p:cTn id="54" dur="800" decel="100000" fill="hold"/>
                                        <p:tgtEl>
                                          <p:spTgt spid="12"/>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467600" y="228600"/>
            <a:ext cx="143616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effectLst>
                  <a:outerShdw blurRad="38100" dist="38100" dir="2700000" algn="tl">
                    <a:srgbClr val="000000">
                      <a:alpha val="43137"/>
                    </a:srgbClr>
                  </a:outerShdw>
                </a:effectLst>
              </a:rPr>
              <a:t>Pair Work</a:t>
            </a:r>
            <a:endParaRPr lang="en-US" sz="2400" b="1" dirty="0">
              <a:effectLst>
                <a:outerShdw blurRad="38100" dist="38100" dir="2700000" algn="tl">
                  <a:srgbClr val="000000">
                    <a:alpha val="43137"/>
                  </a:srgbClr>
                </a:outerShdw>
              </a:effectLst>
            </a:endParaRPr>
          </a:p>
        </p:txBody>
      </p:sp>
      <p:sp>
        <p:nvSpPr>
          <p:cNvPr id="13" name="TextBox 12"/>
          <p:cNvSpPr txBox="1"/>
          <p:nvPr/>
        </p:nvSpPr>
        <p:spPr>
          <a:xfrm>
            <a:off x="381000" y="2286000"/>
            <a:ext cx="5760872" cy="52322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800" dirty="0" smtClean="0"/>
              <a:t>Ask and answer the questions in pairs.</a:t>
            </a:r>
            <a:endParaRPr lang="en-US" sz="2800" dirty="0"/>
          </a:p>
        </p:txBody>
      </p:sp>
      <p:sp>
        <p:nvSpPr>
          <p:cNvPr id="14" name="TextBox 13"/>
          <p:cNvSpPr txBox="1"/>
          <p:nvPr/>
        </p:nvSpPr>
        <p:spPr>
          <a:xfrm>
            <a:off x="304800" y="3048000"/>
            <a:ext cx="6845335"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smtClean="0"/>
              <a:t>1. Do you know where the ethnic people live?</a:t>
            </a:r>
          </a:p>
        </p:txBody>
      </p:sp>
      <p:sp>
        <p:nvSpPr>
          <p:cNvPr id="22" name="TextBox 21"/>
          <p:cNvSpPr txBox="1"/>
          <p:nvPr/>
        </p:nvSpPr>
        <p:spPr>
          <a:xfrm>
            <a:off x="304801" y="3810000"/>
            <a:ext cx="8381999"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err="1" smtClean="0"/>
              <a:t>Ans</a:t>
            </a:r>
            <a:r>
              <a:rPr lang="en-US" sz="2800" dirty="0" smtClean="0"/>
              <a:t>:  Yes I do. The ethnic people live in </a:t>
            </a:r>
            <a:r>
              <a:rPr lang="en-US" sz="2800" dirty="0" err="1" smtClean="0"/>
              <a:t>Sylhet</a:t>
            </a:r>
            <a:r>
              <a:rPr lang="en-US" sz="2800" dirty="0" smtClean="0"/>
              <a:t>, </a:t>
            </a:r>
            <a:r>
              <a:rPr lang="en-US" sz="2800" dirty="0" err="1" smtClean="0"/>
              <a:t>Mynmensingh,Chittagong</a:t>
            </a:r>
            <a:r>
              <a:rPr lang="en-US" sz="2800" dirty="0" smtClean="0"/>
              <a:t> and </a:t>
            </a:r>
            <a:r>
              <a:rPr lang="en-US" sz="2800" dirty="0" err="1" smtClean="0"/>
              <a:t>Rajshahi</a:t>
            </a:r>
            <a:endParaRPr lang="en-US" sz="2800" dirty="0" smtClean="0"/>
          </a:p>
        </p:txBody>
      </p:sp>
      <p:sp>
        <p:nvSpPr>
          <p:cNvPr id="24" name="TextBox 23"/>
          <p:cNvSpPr txBox="1"/>
          <p:nvPr/>
        </p:nvSpPr>
        <p:spPr>
          <a:xfrm>
            <a:off x="381000" y="5029200"/>
            <a:ext cx="3798925"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smtClean="0"/>
              <a:t>3. What are they called? </a:t>
            </a:r>
          </a:p>
        </p:txBody>
      </p:sp>
      <p:sp>
        <p:nvSpPr>
          <p:cNvPr id="25" name="TextBox 24"/>
          <p:cNvSpPr txBox="1"/>
          <p:nvPr/>
        </p:nvSpPr>
        <p:spPr>
          <a:xfrm>
            <a:off x="264913" y="5791200"/>
            <a:ext cx="6593087"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err="1" smtClean="0"/>
              <a:t>Ans</a:t>
            </a:r>
            <a:r>
              <a:rPr lang="en-US" sz="2800" dirty="0" smtClean="0"/>
              <a:t>:  They are called tribal people or tribes. </a:t>
            </a:r>
          </a:p>
        </p:txBody>
      </p:sp>
      <p:pic>
        <p:nvPicPr>
          <p:cNvPr id="12" name="Picture 11" descr="4.jpg"/>
          <p:cNvPicPr>
            <a:picLocks noChangeAspect="1"/>
          </p:cNvPicPr>
          <p:nvPr/>
        </p:nvPicPr>
        <p:blipFill>
          <a:blip r:embed="rId2" cstate="print"/>
          <a:stretch>
            <a:fillRect/>
          </a:stretch>
        </p:blipFill>
        <p:spPr>
          <a:xfrm>
            <a:off x="609600" y="228600"/>
            <a:ext cx="1912883" cy="16002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3505200" cy="704088"/>
          </a:xfrm>
        </p:spPr>
        <p:txBody>
          <a:bodyPr>
            <a:normAutofit fontScale="90000"/>
          </a:bodyPr>
          <a:lstStyle/>
          <a:p>
            <a:r>
              <a:rPr lang="en-US" dirty="0" smtClean="0"/>
              <a:t>Group Work </a:t>
            </a:r>
            <a:endParaRPr lang="en-US" dirty="0"/>
          </a:p>
        </p:txBody>
      </p:sp>
      <p:sp>
        <p:nvSpPr>
          <p:cNvPr id="3" name="Content Placeholder 2"/>
          <p:cNvSpPr>
            <a:spLocks noGrp="1"/>
          </p:cNvSpPr>
          <p:nvPr>
            <p:ph idx="1"/>
          </p:nvPr>
        </p:nvSpPr>
        <p:spPr>
          <a:xfrm>
            <a:off x="457200" y="2209800"/>
            <a:ext cx="8686800" cy="3916363"/>
          </a:xfrm>
        </p:spPr>
        <p:txBody>
          <a:bodyPr/>
          <a:lstStyle/>
          <a:p>
            <a:pPr marL="514350" indent="-514350">
              <a:buAutoNum type="arabicPeriod"/>
            </a:pPr>
            <a:r>
              <a:rPr lang="en-US" sz="3200" dirty="0" smtClean="0">
                <a:solidFill>
                  <a:srgbClr val="0070C0"/>
                </a:solidFill>
              </a:rPr>
              <a:t>Where do you find the </a:t>
            </a:r>
            <a:r>
              <a:rPr lang="en-US" sz="3200" dirty="0" err="1" smtClean="0">
                <a:solidFill>
                  <a:srgbClr val="0070C0"/>
                </a:solidFill>
              </a:rPr>
              <a:t>Marmans</a:t>
            </a:r>
            <a:r>
              <a:rPr lang="en-US" sz="3200" dirty="0" smtClean="0">
                <a:solidFill>
                  <a:srgbClr val="0070C0"/>
                </a:solidFill>
              </a:rPr>
              <a:t>?</a:t>
            </a:r>
          </a:p>
          <a:p>
            <a:pPr marL="514350" indent="-514350">
              <a:buNone/>
            </a:pPr>
            <a:r>
              <a:rPr lang="en-US" sz="3200" dirty="0" err="1" smtClean="0">
                <a:solidFill>
                  <a:srgbClr val="7030A0"/>
                </a:solidFill>
              </a:rPr>
              <a:t>Ans</a:t>
            </a:r>
            <a:r>
              <a:rPr lang="en-US" sz="3200" dirty="0" smtClean="0">
                <a:solidFill>
                  <a:srgbClr val="7030A0"/>
                </a:solidFill>
              </a:rPr>
              <a:t>: We find the </a:t>
            </a:r>
            <a:r>
              <a:rPr lang="en-US" sz="3200" dirty="0" err="1" smtClean="0">
                <a:solidFill>
                  <a:srgbClr val="7030A0"/>
                </a:solidFill>
              </a:rPr>
              <a:t>Marmans</a:t>
            </a:r>
            <a:r>
              <a:rPr lang="en-US" sz="3200" dirty="0" smtClean="0">
                <a:solidFill>
                  <a:srgbClr val="7030A0"/>
                </a:solidFill>
              </a:rPr>
              <a:t> in the Hill Tracts.</a:t>
            </a:r>
          </a:p>
          <a:p>
            <a:pPr marL="514350" indent="-514350">
              <a:buNone/>
            </a:pPr>
            <a:r>
              <a:rPr lang="en-US" sz="3200" dirty="0" smtClean="0">
                <a:solidFill>
                  <a:srgbClr val="0070C0"/>
                </a:solidFill>
              </a:rPr>
              <a:t>2. What language do they speak at home? </a:t>
            </a:r>
          </a:p>
          <a:p>
            <a:pPr marL="514350" indent="-514350">
              <a:buNone/>
            </a:pPr>
            <a:r>
              <a:rPr lang="en-US" sz="3200" dirty="0" err="1" smtClean="0">
                <a:solidFill>
                  <a:srgbClr val="7030A0"/>
                </a:solidFill>
              </a:rPr>
              <a:t>Ans</a:t>
            </a:r>
            <a:r>
              <a:rPr lang="en-US" sz="3200" dirty="0" smtClean="0">
                <a:solidFill>
                  <a:srgbClr val="7030A0"/>
                </a:solidFill>
              </a:rPr>
              <a:t>: They speak in their mother tongue at home</a:t>
            </a:r>
          </a:p>
          <a:p>
            <a:pPr marL="514350" indent="-514350">
              <a:buNone/>
            </a:pPr>
            <a:r>
              <a:rPr lang="en-US" sz="3200" dirty="0" smtClean="0">
                <a:solidFill>
                  <a:srgbClr val="0070C0"/>
                </a:solidFill>
              </a:rPr>
              <a:t>3. Where do they do </a:t>
            </a:r>
            <a:r>
              <a:rPr lang="en-US" sz="3200" dirty="0" err="1" smtClean="0">
                <a:solidFill>
                  <a:srgbClr val="0070C0"/>
                </a:solidFill>
              </a:rPr>
              <a:t>Jhum</a:t>
            </a:r>
            <a:r>
              <a:rPr lang="en-US" sz="3200" dirty="0" smtClean="0">
                <a:solidFill>
                  <a:srgbClr val="0070C0"/>
                </a:solidFill>
              </a:rPr>
              <a:t> cultivation? </a:t>
            </a:r>
          </a:p>
          <a:p>
            <a:pPr marL="514350" indent="-514350">
              <a:buNone/>
            </a:pPr>
            <a:r>
              <a:rPr lang="en-US" sz="3200" dirty="0" err="1" smtClean="0">
                <a:solidFill>
                  <a:srgbClr val="7030A0"/>
                </a:solidFill>
              </a:rPr>
              <a:t>Ans</a:t>
            </a:r>
            <a:r>
              <a:rPr lang="en-US" sz="3200" dirty="0" smtClean="0">
                <a:solidFill>
                  <a:srgbClr val="7030A0"/>
                </a:solidFill>
              </a:rPr>
              <a:t>: They do the </a:t>
            </a:r>
            <a:r>
              <a:rPr lang="en-US" sz="3200" dirty="0" err="1" smtClean="0">
                <a:solidFill>
                  <a:srgbClr val="7030A0"/>
                </a:solidFill>
              </a:rPr>
              <a:t>Jhum</a:t>
            </a:r>
            <a:r>
              <a:rPr lang="en-US" sz="3200" dirty="0" smtClean="0">
                <a:solidFill>
                  <a:srgbClr val="7030A0"/>
                </a:solidFill>
              </a:rPr>
              <a:t> cultivation in the forests</a:t>
            </a:r>
            <a:r>
              <a:rPr lang="en-US" sz="3200" dirty="0" smtClean="0"/>
              <a:t>. </a:t>
            </a:r>
            <a:endParaRPr lang="en-US" sz="3200" dirty="0"/>
          </a:p>
        </p:txBody>
      </p:sp>
      <p:sp>
        <p:nvSpPr>
          <p:cNvPr id="5" name="TextBox 4"/>
          <p:cNvSpPr txBox="1"/>
          <p:nvPr/>
        </p:nvSpPr>
        <p:spPr>
          <a:xfrm>
            <a:off x="304800" y="1447800"/>
            <a:ext cx="7673639" cy="584775"/>
          </a:xfrm>
          <a:prstGeom prst="rect">
            <a:avLst/>
          </a:prstGeom>
          <a:noFill/>
        </p:spPr>
        <p:txBody>
          <a:bodyPr wrap="none" rtlCol="0">
            <a:spAutoFit/>
          </a:bodyPr>
          <a:lstStyle/>
          <a:p>
            <a:r>
              <a:rPr lang="en-US" sz="3200" dirty="0" smtClean="0"/>
              <a:t>Work in groups and answer the questions.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800" decel="100000"/>
                                        <p:tgtEl>
                                          <p:spTgt spid="3">
                                            <p:txEl>
                                              <p:pRg st="2" end="2"/>
                                            </p:txEl>
                                          </p:spTgt>
                                        </p:tgtEl>
                                      </p:cBhvr>
                                    </p:animEffect>
                                    <p:anim calcmode="lin" valueType="num">
                                      <p:cBhvr>
                                        <p:cTn id="2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800" decel="100000"/>
                                        <p:tgtEl>
                                          <p:spTgt spid="3">
                                            <p:txEl>
                                              <p:pRg st="4" end="4"/>
                                            </p:txEl>
                                          </p:spTgt>
                                        </p:tgtEl>
                                      </p:cBhvr>
                                    </p:animEffect>
                                    <p:anim calcmode="lin" valueType="num">
                                      <p:cBhvr>
                                        <p:cTn id="3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Rectangle 9"/>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362200" y="152400"/>
            <a:ext cx="4724400" cy="14478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Evaluation</a:t>
            </a:r>
            <a:endParaRPr lang="en-US" sz="4800" b="1" dirty="0">
              <a:effectLst>
                <a:outerShdw blurRad="38100" dist="38100" dir="2700000" algn="tl">
                  <a:srgbClr val="000000">
                    <a:alpha val="43137"/>
                  </a:srgbClr>
                </a:outerShdw>
              </a:effectLst>
            </a:endParaRPr>
          </a:p>
        </p:txBody>
      </p:sp>
      <p:sp>
        <p:nvSpPr>
          <p:cNvPr id="7" name="TextBox 6"/>
          <p:cNvSpPr txBox="1"/>
          <p:nvPr/>
        </p:nvSpPr>
        <p:spPr>
          <a:xfrm>
            <a:off x="304800" y="1600200"/>
            <a:ext cx="7686335"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Write true or false. If false, give the correct answer. </a:t>
            </a:r>
            <a:endParaRPr lang="en-US" sz="2800" dirty="0"/>
          </a:p>
        </p:txBody>
      </p:sp>
      <p:sp>
        <p:nvSpPr>
          <p:cNvPr id="30" name="TextBox 29"/>
          <p:cNvSpPr txBox="1"/>
          <p:nvPr/>
        </p:nvSpPr>
        <p:spPr>
          <a:xfrm>
            <a:off x="304800" y="2514600"/>
            <a:ext cx="5803384"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Most of the ethnic people are farmers </a:t>
            </a:r>
            <a:endParaRPr lang="en-US" sz="2800" dirty="0"/>
          </a:p>
        </p:txBody>
      </p:sp>
      <p:sp>
        <p:nvSpPr>
          <p:cNvPr id="31" name="TextBox 30"/>
          <p:cNvSpPr txBox="1"/>
          <p:nvPr/>
        </p:nvSpPr>
        <p:spPr>
          <a:xfrm>
            <a:off x="304800" y="3124200"/>
            <a:ext cx="57912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By religion all of them are Buddhists </a:t>
            </a:r>
            <a:endParaRPr lang="en-US" sz="2800" dirty="0"/>
          </a:p>
        </p:txBody>
      </p:sp>
      <p:sp>
        <p:nvSpPr>
          <p:cNvPr id="32" name="TextBox 31"/>
          <p:cNvSpPr txBox="1"/>
          <p:nvPr/>
        </p:nvSpPr>
        <p:spPr>
          <a:xfrm>
            <a:off x="304800" y="3810000"/>
            <a:ext cx="5284845"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The </a:t>
            </a:r>
            <a:r>
              <a:rPr lang="en-US" sz="2800" dirty="0" err="1" smtClean="0"/>
              <a:t>Moorangs</a:t>
            </a:r>
            <a:r>
              <a:rPr lang="en-US" sz="2800" dirty="0" smtClean="0"/>
              <a:t> are an ethnic group </a:t>
            </a:r>
            <a:endParaRPr lang="en-US" sz="2800" dirty="0"/>
          </a:p>
        </p:txBody>
      </p:sp>
      <p:sp>
        <p:nvSpPr>
          <p:cNvPr id="33" name="TextBox 32"/>
          <p:cNvSpPr txBox="1"/>
          <p:nvPr/>
        </p:nvSpPr>
        <p:spPr>
          <a:xfrm>
            <a:off x="304800" y="4495800"/>
            <a:ext cx="4917693"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They practice </a:t>
            </a:r>
            <a:r>
              <a:rPr lang="en-US" sz="2800" dirty="0" err="1" smtClean="0"/>
              <a:t>Jhum</a:t>
            </a:r>
            <a:r>
              <a:rPr lang="en-US" sz="2800" dirty="0" smtClean="0"/>
              <a:t> cultivations. </a:t>
            </a:r>
            <a:endParaRPr lang="en-US" sz="2800" dirty="0"/>
          </a:p>
        </p:txBody>
      </p:sp>
      <p:sp>
        <p:nvSpPr>
          <p:cNvPr id="34" name="TextBox 33"/>
          <p:cNvSpPr txBox="1"/>
          <p:nvPr/>
        </p:nvSpPr>
        <p:spPr>
          <a:xfrm>
            <a:off x="6248400" y="2514600"/>
            <a:ext cx="911019" cy="523220"/>
          </a:xfrm>
          <a:prstGeom prst="rect">
            <a:avLst/>
          </a:prstGeom>
          <a:noFill/>
        </p:spPr>
        <p:txBody>
          <a:bodyPr wrap="none" rtlCol="0">
            <a:spAutoFit/>
          </a:bodyPr>
          <a:lstStyle/>
          <a:p>
            <a:r>
              <a:rPr lang="en-US" sz="2800" dirty="0" smtClean="0"/>
              <a:t>True </a:t>
            </a:r>
            <a:endParaRPr lang="en-US" sz="2800" dirty="0"/>
          </a:p>
        </p:txBody>
      </p:sp>
      <p:sp>
        <p:nvSpPr>
          <p:cNvPr id="35" name="TextBox 34"/>
          <p:cNvSpPr txBox="1"/>
          <p:nvPr/>
        </p:nvSpPr>
        <p:spPr>
          <a:xfrm>
            <a:off x="152400" y="3200400"/>
            <a:ext cx="8991600" cy="523220"/>
          </a:xfrm>
          <a:prstGeom prst="rect">
            <a:avLst/>
          </a:prstGeom>
          <a:noFill/>
        </p:spPr>
        <p:txBody>
          <a:bodyPr wrap="square" rtlCol="0">
            <a:spAutoFit/>
          </a:bodyPr>
          <a:lstStyle/>
          <a:p>
            <a:r>
              <a:rPr lang="en-US" sz="2700" dirty="0" smtClean="0"/>
              <a:t>False. C/A: By </a:t>
            </a:r>
            <a:r>
              <a:rPr lang="en-US" sz="2700" dirty="0" err="1" smtClean="0"/>
              <a:t>religionThey</a:t>
            </a:r>
            <a:r>
              <a:rPr lang="en-US" sz="2700" dirty="0" smtClean="0"/>
              <a:t> are Hindus, Buddhists and </a:t>
            </a:r>
            <a:r>
              <a:rPr lang="en-US" sz="2700" dirty="0" err="1" smtClean="0"/>
              <a:t>Christans</a:t>
            </a:r>
            <a:r>
              <a:rPr lang="en-US" sz="2700" dirty="0" smtClean="0"/>
              <a:t>.  </a:t>
            </a:r>
            <a:endParaRPr lang="en-US" sz="2700" dirty="0"/>
          </a:p>
        </p:txBody>
      </p:sp>
      <p:sp>
        <p:nvSpPr>
          <p:cNvPr id="36" name="TextBox 35"/>
          <p:cNvSpPr txBox="1"/>
          <p:nvPr/>
        </p:nvSpPr>
        <p:spPr>
          <a:xfrm>
            <a:off x="5791200" y="3810000"/>
            <a:ext cx="911019" cy="523220"/>
          </a:xfrm>
          <a:prstGeom prst="rect">
            <a:avLst/>
          </a:prstGeom>
          <a:noFill/>
        </p:spPr>
        <p:txBody>
          <a:bodyPr wrap="none" rtlCol="0">
            <a:spAutoFit/>
          </a:bodyPr>
          <a:lstStyle/>
          <a:p>
            <a:r>
              <a:rPr lang="en-US" sz="2800" dirty="0" smtClean="0"/>
              <a:t>True </a:t>
            </a:r>
            <a:endParaRPr lang="en-US" sz="2800" dirty="0"/>
          </a:p>
        </p:txBody>
      </p:sp>
      <p:sp>
        <p:nvSpPr>
          <p:cNvPr id="37" name="TextBox 36"/>
          <p:cNvSpPr txBox="1"/>
          <p:nvPr/>
        </p:nvSpPr>
        <p:spPr>
          <a:xfrm>
            <a:off x="5410200" y="4495800"/>
            <a:ext cx="911019" cy="523220"/>
          </a:xfrm>
          <a:prstGeom prst="rect">
            <a:avLst/>
          </a:prstGeom>
          <a:noFill/>
        </p:spPr>
        <p:txBody>
          <a:bodyPr wrap="none" rtlCol="0">
            <a:spAutoFit/>
          </a:bodyPr>
          <a:lstStyle/>
          <a:p>
            <a:r>
              <a:rPr lang="en-US" sz="2800" dirty="0" smtClean="0"/>
              <a:t>True </a:t>
            </a: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800" decel="100000"/>
                                        <p:tgtEl>
                                          <p:spTgt spid="34"/>
                                        </p:tgtEl>
                                      </p:cBhvr>
                                    </p:animEffect>
                                    <p:anim calcmode="lin" valueType="num">
                                      <p:cBhvr>
                                        <p:cTn id="13" dur="800" decel="100000" fill="hold"/>
                                        <p:tgtEl>
                                          <p:spTgt spid="34"/>
                                        </p:tgtEl>
                                        <p:attrNameLst>
                                          <p:attrName>style.rotation</p:attrName>
                                        </p:attrNameLst>
                                      </p:cBhvr>
                                      <p:tavLst>
                                        <p:tav tm="0">
                                          <p:val>
                                            <p:fltVal val="-90"/>
                                          </p:val>
                                        </p:tav>
                                        <p:tav tm="100000">
                                          <p:val>
                                            <p:fltVal val="0"/>
                                          </p:val>
                                        </p:tav>
                                      </p:tavLst>
                                    </p:anim>
                                    <p:anim calcmode="lin" valueType="num">
                                      <p:cBhvr>
                                        <p:cTn id="14" dur="800" decel="100000" fill="hold"/>
                                        <p:tgtEl>
                                          <p:spTgt spid="34"/>
                                        </p:tgtEl>
                                        <p:attrNameLst>
                                          <p:attrName>ppt_x</p:attrName>
                                        </p:attrNameLst>
                                      </p:cBhvr>
                                      <p:tavLst>
                                        <p:tav tm="0">
                                          <p:val>
                                            <p:strVal val="#ppt_x+0.4"/>
                                          </p:val>
                                        </p:tav>
                                        <p:tav tm="100000">
                                          <p:val>
                                            <p:strVal val="#ppt_x-0.05"/>
                                          </p:val>
                                        </p:tav>
                                      </p:tavLst>
                                    </p:anim>
                                    <p:anim calcmode="lin" valueType="num">
                                      <p:cBhvr>
                                        <p:cTn id="15" dur="800" decel="100000" fill="hold"/>
                                        <p:tgtEl>
                                          <p:spTgt spid="3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grpId="0" nodeType="clickEffect">
                                  <p:stCondLst>
                                    <p:cond delay="0"/>
                                  </p:stCondLst>
                                  <p:childTnLst>
                                    <p:anim calcmode="lin" valueType="num">
                                      <p:cBhvr>
                                        <p:cTn id="21" dur="500"/>
                                        <p:tgtEl>
                                          <p:spTgt spid="31"/>
                                        </p:tgtEl>
                                        <p:attrNameLst>
                                          <p:attrName>ppt_w</p:attrName>
                                        </p:attrNameLst>
                                      </p:cBhvr>
                                      <p:tavLst>
                                        <p:tav tm="0">
                                          <p:val>
                                            <p:strVal val="ppt_w"/>
                                          </p:val>
                                        </p:tav>
                                        <p:tav tm="100000">
                                          <p:val>
                                            <p:fltVal val="0"/>
                                          </p:val>
                                        </p:tav>
                                      </p:tavLst>
                                    </p:anim>
                                    <p:anim calcmode="lin" valueType="num">
                                      <p:cBhvr>
                                        <p:cTn id="22" dur="500"/>
                                        <p:tgtEl>
                                          <p:spTgt spid="31"/>
                                        </p:tgtEl>
                                        <p:attrNameLst>
                                          <p:attrName>ppt_h</p:attrName>
                                        </p:attrNameLst>
                                      </p:cBhvr>
                                      <p:tavLst>
                                        <p:tav tm="0">
                                          <p:val>
                                            <p:strVal val="ppt_h"/>
                                          </p:val>
                                        </p:tav>
                                        <p:tav tm="100000">
                                          <p:val>
                                            <p:fltVal val="0"/>
                                          </p:val>
                                        </p:tav>
                                      </p:tavLst>
                                    </p:anim>
                                    <p:animEffect transition="out" filter="fade">
                                      <p:cBhvr>
                                        <p:cTn id="23" dur="500"/>
                                        <p:tgtEl>
                                          <p:spTgt spid="31"/>
                                        </p:tgtEl>
                                      </p:cBhvr>
                                    </p:animEffect>
                                    <p:set>
                                      <p:cBhvr>
                                        <p:cTn id="24" dur="1" fill="hold">
                                          <p:stCondLst>
                                            <p:cond delay="499"/>
                                          </p:stCondLst>
                                        </p:cTn>
                                        <p:tgtEl>
                                          <p:spTgt spid="3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2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0" fill="hold" grpId="1" nodeType="clickEffect">
                                  <p:stCondLst>
                                    <p:cond delay="0"/>
                                  </p:stCondLst>
                                  <p:childTnLst>
                                    <p:anim calcmode="lin" valueType="num">
                                      <p:cBhvr>
                                        <p:cTn id="33" dur="500"/>
                                        <p:tgtEl>
                                          <p:spTgt spid="35"/>
                                        </p:tgtEl>
                                        <p:attrNameLst>
                                          <p:attrName>ppt_w</p:attrName>
                                        </p:attrNameLst>
                                      </p:cBhvr>
                                      <p:tavLst>
                                        <p:tav tm="0">
                                          <p:val>
                                            <p:strVal val="ppt_w"/>
                                          </p:val>
                                        </p:tav>
                                        <p:tav tm="100000">
                                          <p:val>
                                            <p:fltVal val="0"/>
                                          </p:val>
                                        </p:tav>
                                      </p:tavLst>
                                    </p:anim>
                                    <p:anim calcmode="lin" valueType="num">
                                      <p:cBhvr>
                                        <p:cTn id="34" dur="500"/>
                                        <p:tgtEl>
                                          <p:spTgt spid="35"/>
                                        </p:tgtEl>
                                        <p:attrNameLst>
                                          <p:attrName>ppt_h</p:attrName>
                                        </p:attrNameLst>
                                      </p:cBhvr>
                                      <p:tavLst>
                                        <p:tav tm="0">
                                          <p:val>
                                            <p:strVal val="ppt_h"/>
                                          </p:val>
                                        </p:tav>
                                        <p:tav tm="100000">
                                          <p:val>
                                            <p:fltVal val="0"/>
                                          </p:val>
                                        </p:tav>
                                      </p:tavLst>
                                    </p:anim>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ox(in)">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800" decel="100000"/>
                                        <p:tgtEl>
                                          <p:spTgt spid="36"/>
                                        </p:tgtEl>
                                      </p:cBhvr>
                                    </p:animEffect>
                                    <p:anim calcmode="lin" valueType="num">
                                      <p:cBhvr>
                                        <p:cTn id="47" dur="800" decel="100000" fill="hold"/>
                                        <p:tgtEl>
                                          <p:spTgt spid="36"/>
                                        </p:tgtEl>
                                        <p:attrNameLst>
                                          <p:attrName>style.rotation</p:attrName>
                                        </p:attrNameLst>
                                      </p:cBhvr>
                                      <p:tavLst>
                                        <p:tav tm="0">
                                          <p:val>
                                            <p:fltVal val="-90"/>
                                          </p:val>
                                        </p:tav>
                                        <p:tav tm="100000">
                                          <p:val>
                                            <p:fltVal val="0"/>
                                          </p:val>
                                        </p:tav>
                                      </p:tavLst>
                                    </p:anim>
                                    <p:anim calcmode="lin" valueType="num">
                                      <p:cBhvr>
                                        <p:cTn id="48" dur="800" decel="100000" fill="hold"/>
                                        <p:tgtEl>
                                          <p:spTgt spid="36"/>
                                        </p:tgtEl>
                                        <p:attrNameLst>
                                          <p:attrName>ppt_x</p:attrName>
                                        </p:attrNameLst>
                                      </p:cBhvr>
                                      <p:tavLst>
                                        <p:tav tm="0">
                                          <p:val>
                                            <p:strVal val="#ppt_x+0.4"/>
                                          </p:val>
                                        </p:tav>
                                        <p:tav tm="100000">
                                          <p:val>
                                            <p:strVal val="#ppt_x-0.05"/>
                                          </p:val>
                                        </p:tav>
                                      </p:tavLst>
                                    </p:anim>
                                    <p:anim calcmode="lin" valueType="num">
                                      <p:cBhvr>
                                        <p:cTn id="49" dur="800" decel="100000" fill="hold"/>
                                        <p:tgtEl>
                                          <p:spTgt spid="36"/>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800" decel="100000"/>
                                        <p:tgtEl>
                                          <p:spTgt spid="37"/>
                                        </p:tgtEl>
                                      </p:cBhvr>
                                    </p:animEffect>
                                    <p:anim calcmode="lin" valueType="num">
                                      <p:cBhvr>
                                        <p:cTn id="64" dur="800" decel="100000" fill="hold"/>
                                        <p:tgtEl>
                                          <p:spTgt spid="37"/>
                                        </p:tgtEl>
                                        <p:attrNameLst>
                                          <p:attrName>style.rotation</p:attrName>
                                        </p:attrNameLst>
                                      </p:cBhvr>
                                      <p:tavLst>
                                        <p:tav tm="0">
                                          <p:val>
                                            <p:fltVal val="-90"/>
                                          </p:val>
                                        </p:tav>
                                        <p:tav tm="100000">
                                          <p:val>
                                            <p:fltVal val="0"/>
                                          </p:val>
                                        </p:tav>
                                      </p:tavLst>
                                    </p:anim>
                                    <p:anim calcmode="lin" valueType="num">
                                      <p:cBhvr>
                                        <p:cTn id="65" dur="800" decel="100000" fill="hold"/>
                                        <p:tgtEl>
                                          <p:spTgt spid="37"/>
                                        </p:tgtEl>
                                        <p:attrNameLst>
                                          <p:attrName>ppt_x</p:attrName>
                                        </p:attrNameLst>
                                      </p:cBhvr>
                                      <p:tavLst>
                                        <p:tav tm="0">
                                          <p:val>
                                            <p:strVal val="#ppt_x+0.4"/>
                                          </p:val>
                                        </p:tav>
                                        <p:tav tm="100000">
                                          <p:val>
                                            <p:strVal val="#ppt_x-0.05"/>
                                          </p:val>
                                        </p:tav>
                                      </p:tavLst>
                                    </p:anim>
                                    <p:anim calcmode="lin" valueType="num">
                                      <p:cBhvr>
                                        <p:cTn id="66" dur="800" decel="100000" fill="hold"/>
                                        <p:tgtEl>
                                          <p:spTgt spid="3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5" grpId="0"/>
      <p:bldP spid="35" grpId="1"/>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581400"/>
            <a:ext cx="8991600" cy="1295400"/>
          </a:xfrm>
          <a:noFill/>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sz="4000" b="1" dirty="0" smtClean="0">
                <a:solidFill>
                  <a:srgbClr val="FFFF00"/>
                </a:solidFill>
                <a:effectLst>
                  <a:outerShdw blurRad="38100" dist="38100" dir="2700000" algn="tl">
                    <a:srgbClr val="000000">
                      <a:alpha val="43137"/>
                    </a:srgbClr>
                  </a:outerShdw>
                </a:effectLst>
              </a:rPr>
              <a:t>Write a short paragraph on “Our ethnic friends  by using your own language.  </a:t>
            </a:r>
            <a:endParaRPr lang="en-US" sz="40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ask.png"/>
          <p:cNvPicPr>
            <a:picLocks noChangeAspect="1"/>
          </p:cNvPicPr>
          <p:nvPr/>
        </p:nvPicPr>
        <p:blipFill>
          <a:blip r:embed="rId3"/>
          <a:stretch>
            <a:fillRect/>
          </a:stretch>
        </p:blipFill>
        <p:spPr>
          <a:xfrm>
            <a:off x="2590800" y="1143000"/>
            <a:ext cx="3819525" cy="1800225"/>
          </a:xfrm>
          <a:prstGeom prst="rect">
            <a:avLst/>
          </a:prstGeom>
        </p:spPr>
      </p:pic>
      <p:sp>
        <p:nvSpPr>
          <p:cNvPr id="8" name="TextBox 7"/>
          <p:cNvSpPr txBox="1"/>
          <p:nvPr/>
        </p:nvSpPr>
        <p:spPr>
          <a:xfrm>
            <a:off x="5715000" y="381000"/>
            <a:ext cx="318939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E-mail: azizabidpur@gmail.com</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repeatCount="indefinite" fill="hold" grpId="0" nodeType="afterEffect">
                                  <p:stCondLst>
                                    <p:cond delay="0"/>
                                  </p:stCondLst>
                                  <p:endCondLst>
                                    <p:cond evt="onNext" delay="0">
                                      <p:tgtEl>
                                        <p:sldTgt/>
                                      </p:tgtEl>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19200" y="2362200"/>
            <a:ext cx="6323612"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9600" b="1" dirty="0" smtClean="0">
                <a:effectLst>
                  <a:outerShdw blurRad="38100" dist="38100" dir="2700000" algn="tl">
                    <a:srgbClr val="000000">
                      <a:alpha val="43137"/>
                    </a:srgbClr>
                  </a:outerShdw>
                </a:effectLst>
              </a:rPr>
              <a:t>Thank you</a:t>
            </a:r>
            <a:endParaRPr lang="en-US" sz="9600" b="1" dirty="0">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childTnLst>
                                    <p:animClr clrSpc="hsl">
                                      <p:cBhvr override="childStyle">
                                        <p:cTn id="6" dur="2000" fill="hold"/>
                                        <p:tgtEl>
                                          <p:spTgt spid="9"/>
                                        </p:tgtEl>
                                        <p:attrNameLst>
                                          <p:attrName>style.color</p:attrName>
                                        </p:attrNameLst>
                                      </p:cBhvr>
                                      <p:by>
                                        <p:hsl h="7200000" s="0" l="0"/>
                                      </p:by>
                                    </p:animClr>
                                    <p:animClr clrSpc="hsl">
                                      <p:cBhvr>
                                        <p:cTn id="7" dur="2000" fill="hold"/>
                                        <p:tgtEl>
                                          <p:spTgt spid="9"/>
                                        </p:tgtEl>
                                        <p:attrNameLst>
                                          <p:attrName>fillcolor</p:attrName>
                                        </p:attrNameLst>
                                      </p:cBhvr>
                                      <p:by>
                                        <p:hsl h="7200000" s="0" l="0"/>
                                      </p:by>
                                    </p:animClr>
                                    <p:animClr clrSpc="hsl">
                                      <p:cBhvr>
                                        <p:cTn id="8" dur="2000" fill="hold"/>
                                        <p:tgtEl>
                                          <p:spTgt spid="9"/>
                                        </p:tgtEl>
                                        <p:attrNameLst>
                                          <p:attrName>stroke.color</p:attrName>
                                        </p:attrNameLst>
                                      </p:cBhvr>
                                      <p:by>
                                        <p:hsl h="7200000" s="0" l="0"/>
                                      </p:by>
                                    </p:animClr>
                                    <p:set>
                                      <p:cBhvr>
                                        <p:cTn id="9" dur="2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228600" cmpd="db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3962400"/>
            <a:ext cx="4572000" cy="150810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effectLst>
                  <a:outerShdw blurRad="38100" dist="38100" dir="2700000" algn="tl">
                    <a:srgbClr val="000000">
                      <a:alpha val="43137"/>
                    </a:srgbClr>
                  </a:outerShdw>
                </a:effectLst>
              </a:rPr>
              <a:t>Abdul Aziz</a:t>
            </a:r>
          </a:p>
          <a:p>
            <a:r>
              <a:rPr lang="en-US" sz="2400" b="1" dirty="0" smtClean="0">
                <a:effectLst>
                  <a:outerShdw blurRad="38100" dist="38100" dir="2700000" algn="tl">
                    <a:srgbClr val="000000">
                      <a:alpha val="43137"/>
                    </a:srgbClr>
                  </a:outerShdw>
                </a:effectLst>
              </a:rPr>
              <a:t>Assistant Teacher (English) </a:t>
            </a:r>
          </a:p>
          <a:p>
            <a:r>
              <a:rPr lang="en-US" sz="2400" b="1" spc="-150" dirty="0" err="1" smtClean="0">
                <a:effectLst>
                  <a:outerShdw blurRad="38100" dist="38100" dir="2700000" algn="tl">
                    <a:srgbClr val="000000">
                      <a:alpha val="43137"/>
                    </a:srgbClr>
                  </a:outerShdw>
                </a:effectLst>
              </a:rPr>
              <a:t>Madhaia</a:t>
            </a:r>
            <a:r>
              <a:rPr lang="en-US" sz="2400" b="1" spc="-150" dirty="0" smtClean="0">
                <a:effectLst>
                  <a:outerShdw blurRad="38100" dist="38100" dir="2700000" algn="tl">
                    <a:srgbClr val="000000">
                      <a:alpha val="43137"/>
                    </a:srgbClr>
                  </a:outerShdw>
                </a:effectLst>
              </a:rPr>
              <a:t> </a:t>
            </a:r>
            <a:r>
              <a:rPr lang="en-US" sz="2400" b="1" spc="-150" dirty="0" err="1" smtClean="0">
                <a:effectLst>
                  <a:outerShdw blurRad="38100" dist="38100" dir="2700000" algn="tl">
                    <a:srgbClr val="000000">
                      <a:alpha val="43137"/>
                    </a:srgbClr>
                  </a:outerShdw>
                </a:effectLst>
              </a:rPr>
              <a:t>Bazar</a:t>
            </a:r>
            <a:r>
              <a:rPr lang="en-US" sz="2400" b="1" spc="-150" dirty="0" smtClean="0">
                <a:effectLst>
                  <a:outerShdw blurRad="38100" dist="38100" dir="2700000" algn="tl">
                    <a:srgbClr val="000000">
                      <a:alpha val="43137"/>
                    </a:srgbClr>
                  </a:outerShdw>
                </a:effectLst>
              </a:rPr>
              <a:t>  </a:t>
            </a:r>
            <a:r>
              <a:rPr lang="en-US" sz="2400" b="1" spc="-150" dirty="0" err="1" smtClean="0">
                <a:effectLst>
                  <a:outerShdw blurRad="38100" dist="38100" dir="2700000" algn="tl">
                    <a:srgbClr val="000000">
                      <a:alpha val="43137"/>
                    </a:srgbClr>
                  </a:outerShdw>
                </a:effectLst>
              </a:rPr>
              <a:t>Sadim</a:t>
            </a:r>
            <a:r>
              <a:rPr lang="en-US" sz="2400" b="1" spc="-150" dirty="0" smtClean="0">
                <a:effectLst>
                  <a:outerShdw blurRad="38100" dist="38100" dir="2700000" algn="tl">
                    <a:srgbClr val="000000">
                      <a:alpha val="43137"/>
                    </a:srgbClr>
                  </a:outerShdw>
                </a:effectLst>
              </a:rPr>
              <a:t> High School</a:t>
            </a:r>
          </a:p>
          <a:p>
            <a:r>
              <a:rPr lang="en-US" sz="2000" b="1" dirty="0" smtClean="0">
                <a:effectLst>
                  <a:outerShdw blurRad="38100" dist="38100" dir="2700000" algn="tl">
                    <a:srgbClr val="000000">
                      <a:alpha val="43137"/>
                    </a:srgbClr>
                  </a:outerShdw>
                </a:effectLst>
              </a:rPr>
              <a:t>E-mail azizabidpur@gmail.com</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4953000" y="4114800"/>
            <a:ext cx="4038600" cy="132343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rPr>
              <a:t>Class –Eight</a:t>
            </a:r>
          </a:p>
          <a:p>
            <a:r>
              <a:rPr lang="en-US" sz="2000" b="1" dirty="0" smtClean="0">
                <a:solidFill>
                  <a:srgbClr val="FF0000"/>
                </a:solidFill>
                <a:effectLst>
                  <a:outerShdw blurRad="38100" dist="38100" dir="2700000" algn="tl">
                    <a:srgbClr val="000000">
                      <a:alpha val="43137"/>
                    </a:srgbClr>
                  </a:outerShdw>
                </a:effectLst>
              </a:rPr>
              <a:t>English First Paper </a:t>
            </a:r>
          </a:p>
          <a:p>
            <a:r>
              <a:rPr lang="en-US" sz="2000" b="1" dirty="0" smtClean="0">
                <a:solidFill>
                  <a:srgbClr val="FF0000"/>
                </a:solidFill>
                <a:effectLst>
                  <a:outerShdw blurRad="38100" dist="38100" dir="2700000" algn="tl">
                    <a:srgbClr val="000000">
                      <a:alpha val="43137"/>
                    </a:srgbClr>
                  </a:outerShdw>
                </a:effectLst>
              </a:rPr>
              <a:t>Unit -01, Lesson -03,Sec: B </a:t>
            </a:r>
          </a:p>
          <a:p>
            <a:r>
              <a:rPr lang="en-US" sz="2000" b="1" dirty="0" smtClean="0">
                <a:solidFill>
                  <a:srgbClr val="FF0000"/>
                </a:solidFill>
                <a:effectLst>
                  <a:outerShdw blurRad="38100" dist="38100" dir="2700000" algn="tl">
                    <a:srgbClr val="000000">
                      <a:alpha val="43137"/>
                    </a:srgbClr>
                  </a:outerShdw>
                </a:effectLst>
              </a:rPr>
              <a:t>Our ethnic friends </a:t>
            </a:r>
            <a:endParaRPr lang="en-US" sz="20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2971800" y="457200"/>
            <a:ext cx="284424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000" b="1" dirty="0" smtClean="0">
                <a:effectLst>
                  <a:outerShdw blurRad="38100" dist="38100" dir="2700000" algn="tl">
                    <a:srgbClr val="000000">
                      <a:alpha val="43137"/>
                    </a:srgbClr>
                  </a:outerShdw>
                </a:effectLst>
              </a:rPr>
              <a:t>Introduction</a:t>
            </a:r>
            <a:endParaRPr lang="en-US" sz="4000" b="1" dirty="0">
              <a:effectLst>
                <a:outerShdw blurRad="38100" dist="38100" dir="2700000" algn="tl">
                  <a:srgbClr val="000000">
                    <a:alpha val="43137"/>
                  </a:srgbClr>
                </a:outerShdw>
              </a:effectLst>
            </a:endParaRPr>
          </a:p>
        </p:txBody>
      </p:sp>
      <p:pic>
        <p:nvPicPr>
          <p:cNvPr id="13" name="Picture 12" descr="Logo.jpg"/>
          <p:cNvPicPr>
            <a:picLocks noChangeAspect="1"/>
          </p:cNvPicPr>
          <p:nvPr/>
        </p:nvPicPr>
        <p:blipFill>
          <a:blip r:embed="rId2"/>
          <a:stretch>
            <a:fillRect/>
          </a:stretch>
        </p:blipFill>
        <p:spPr>
          <a:xfrm>
            <a:off x="3505200" y="1295400"/>
            <a:ext cx="1905000" cy="2209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1676400" y="457200"/>
            <a:ext cx="5715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Look at the pictures</a:t>
            </a:r>
            <a:endParaRPr lang="en-US" sz="3600" b="1" dirty="0">
              <a:effectLst>
                <a:outerShdw blurRad="38100" dist="38100" dir="2700000" algn="tl">
                  <a:srgbClr val="000000">
                    <a:alpha val="43137"/>
                  </a:srgbClr>
                </a:outerShdw>
              </a:effectLst>
            </a:endParaRPr>
          </a:p>
        </p:txBody>
      </p:sp>
      <p:sp>
        <p:nvSpPr>
          <p:cNvPr id="9" name="TextBox 8"/>
          <p:cNvSpPr txBox="1"/>
          <p:nvPr/>
        </p:nvSpPr>
        <p:spPr>
          <a:xfrm>
            <a:off x="304800" y="1828800"/>
            <a:ext cx="5819478"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3200" dirty="0" smtClean="0"/>
              <a:t>What can you see in the picture?</a:t>
            </a:r>
            <a:endParaRPr lang="en-US" sz="3200" dirty="0"/>
          </a:p>
        </p:txBody>
      </p:sp>
      <p:sp>
        <p:nvSpPr>
          <p:cNvPr id="10" name="TextBox 9"/>
          <p:cNvSpPr txBox="1"/>
          <p:nvPr/>
        </p:nvSpPr>
        <p:spPr>
          <a:xfrm>
            <a:off x="144192" y="5410200"/>
            <a:ext cx="89154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800" dirty="0" smtClean="0">
                <a:effectLst>
                  <a:outerShdw blurRad="38100" dist="38100" dir="2700000" algn="tl">
                    <a:srgbClr val="000000">
                      <a:alpha val="43137"/>
                    </a:srgbClr>
                  </a:outerShdw>
                </a:effectLst>
              </a:rPr>
              <a:t>In the picture, I can see a beautiful dress for ethnic girls. In picture 2, I can see two ornaments of women and in the third picture I can see a scarf of ethnic women. </a:t>
            </a:r>
          </a:p>
        </p:txBody>
      </p:sp>
      <p:pic>
        <p:nvPicPr>
          <p:cNvPr id="8" name="Picture 7" descr="download.jpg"/>
          <p:cNvPicPr>
            <a:picLocks noChangeAspect="1"/>
          </p:cNvPicPr>
          <p:nvPr/>
        </p:nvPicPr>
        <p:blipFill>
          <a:blip r:embed="rId2"/>
          <a:stretch>
            <a:fillRect/>
          </a:stretch>
        </p:blipFill>
        <p:spPr>
          <a:xfrm>
            <a:off x="838200" y="2667000"/>
            <a:ext cx="1628775" cy="2581275"/>
          </a:xfrm>
          <a:prstGeom prst="rect">
            <a:avLst/>
          </a:prstGeom>
        </p:spPr>
      </p:pic>
      <p:pic>
        <p:nvPicPr>
          <p:cNvPr id="12" name="Picture 11" descr="image-asset.png"/>
          <p:cNvPicPr>
            <a:picLocks noChangeAspect="1"/>
          </p:cNvPicPr>
          <p:nvPr/>
        </p:nvPicPr>
        <p:blipFill>
          <a:blip r:embed="rId3" cstate="print"/>
          <a:stretch>
            <a:fillRect/>
          </a:stretch>
        </p:blipFill>
        <p:spPr>
          <a:xfrm>
            <a:off x="5867400" y="2667000"/>
            <a:ext cx="2487799" cy="2688009"/>
          </a:xfrm>
          <a:prstGeom prst="rect">
            <a:avLst/>
          </a:prstGeom>
        </p:spPr>
      </p:pic>
      <p:pic>
        <p:nvPicPr>
          <p:cNvPr id="13" name="Picture 12" descr="download (1).jpg"/>
          <p:cNvPicPr>
            <a:picLocks noChangeAspect="1"/>
          </p:cNvPicPr>
          <p:nvPr/>
        </p:nvPicPr>
        <p:blipFill>
          <a:blip r:embed="rId4"/>
          <a:stretch>
            <a:fillRect/>
          </a:stretch>
        </p:blipFill>
        <p:spPr>
          <a:xfrm>
            <a:off x="2971800" y="3048000"/>
            <a:ext cx="2143125" cy="214312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US" sz="4800" b="1" dirty="0" smtClean="0">
                <a:solidFill>
                  <a:srgbClr val="FFFF00"/>
                </a:solidFill>
                <a:effectLst>
                  <a:outerShdw blurRad="38100" dist="38100" dir="2700000" algn="tl">
                    <a:srgbClr val="000000">
                      <a:alpha val="43137"/>
                    </a:srgbClr>
                  </a:outerShdw>
                </a:effectLst>
              </a:rPr>
              <a:t>So, Our Today’s Lesson is</a:t>
            </a:r>
            <a:endParaRPr lang="en-US" sz="48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447800" y="2133600"/>
            <a:ext cx="5638800"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glow" dir="tl">
                <a:rot lat="0" lon="0" rev="5400000"/>
              </a:lightRig>
            </a:scene3d>
            <a:sp3d extrusionH="57150" contourW="12700">
              <a:bevelT w="25400" h="25400" prst="relaxedInset"/>
              <a:contourClr>
                <a:schemeClr val="accent6">
                  <a:shade val="73000"/>
                </a:schemeClr>
              </a:contourClr>
            </a:sp3d>
          </a:bodyPr>
          <a:lstStyle/>
          <a:p>
            <a:pPr algn="ctr"/>
            <a:r>
              <a:rPr lang="en-US" sz="4000" b="1" dirty="0" smtClean="0">
                <a:ln w="11430"/>
                <a:solidFill>
                  <a:srgbClr val="FF0000"/>
                </a:solidFill>
                <a:effectLst>
                  <a:outerShdw blurRad="80000" dist="40000" dir="5040000" algn="tl">
                    <a:srgbClr val="000000">
                      <a:alpha val="30000"/>
                    </a:srgbClr>
                  </a:outerShdw>
                </a:effectLst>
              </a:rPr>
              <a:t>Our ethnic friends(1)</a:t>
            </a:r>
          </a:p>
        </p:txBody>
      </p:sp>
      <p:pic>
        <p:nvPicPr>
          <p:cNvPr id="7" name="Picture 6" descr="download (2).jpg"/>
          <p:cNvPicPr>
            <a:picLocks noChangeAspect="1"/>
          </p:cNvPicPr>
          <p:nvPr/>
        </p:nvPicPr>
        <p:blipFill>
          <a:blip r:embed="rId3"/>
          <a:stretch>
            <a:fillRect/>
          </a:stretch>
        </p:blipFill>
        <p:spPr>
          <a:xfrm>
            <a:off x="1447800" y="2971800"/>
            <a:ext cx="5638800" cy="343562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1676400" y="762000"/>
            <a:ext cx="5715000" cy="1219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Learning Outcomes</a:t>
            </a:r>
            <a:endParaRPr lang="en-US" sz="3600" b="1" dirty="0">
              <a:effectLst>
                <a:outerShdw blurRad="38100" dist="38100" dir="2700000" algn="tl">
                  <a:srgbClr val="000000">
                    <a:alpha val="43137"/>
                  </a:srgbClr>
                </a:outerShdw>
              </a:effectLst>
            </a:endParaRPr>
          </a:p>
        </p:txBody>
      </p:sp>
      <p:sp>
        <p:nvSpPr>
          <p:cNvPr id="7" name="TextBox 6"/>
          <p:cNvSpPr txBox="1"/>
          <p:nvPr/>
        </p:nvSpPr>
        <p:spPr>
          <a:xfrm>
            <a:off x="304800" y="2362200"/>
            <a:ext cx="8610600" cy="181588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solidFill>
                  <a:srgbClr val="00B050"/>
                </a:solidFill>
                <a:effectLst>
                  <a:outerShdw blurRad="38100" dist="38100" dir="2700000" algn="tl">
                    <a:srgbClr val="000000">
                      <a:alpha val="43137"/>
                    </a:srgbClr>
                  </a:outerShdw>
                </a:effectLst>
              </a:rPr>
              <a:t>After the end of the lesson, Students will be able to –</a:t>
            </a:r>
          </a:p>
          <a:p>
            <a:r>
              <a:rPr lang="en-US" sz="2800" b="1" dirty="0" smtClean="0">
                <a:solidFill>
                  <a:srgbClr val="7030A0"/>
                </a:solidFill>
                <a:effectLst>
                  <a:outerShdw blurRad="38100" dist="38100" dir="2700000" algn="tl">
                    <a:srgbClr val="000000">
                      <a:alpha val="43137"/>
                    </a:srgbClr>
                  </a:outerShdw>
                </a:effectLst>
              </a:rPr>
              <a:t>Talk about ethnic people </a:t>
            </a:r>
          </a:p>
          <a:p>
            <a:r>
              <a:rPr lang="en-US" sz="2800" b="1" dirty="0" smtClean="0">
                <a:solidFill>
                  <a:srgbClr val="FF0000"/>
                </a:solidFill>
                <a:effectLst>
                  <a:outerShdw blurRad="38100" dist="38100" dir="2700000" algn="tl">
                    <a:srgbClr val="000000">
                      <a:alpha val="43137"/>
                    </a:srgbClr>
                  </a:outerShdw>
                </a:effectLst>
              </a:rPr>
              <a:t>Infer vocabulary</a:t>
            </a:r>
          </a:p>
          <a:p>
            <a:r>
              <a:rPr lang="en-US" sz="2800" b="1" dirty="0" smtClean="0">
                <a:solidFill>
                  <a:srgbClr val="7030A0"/>
                </a:solidFill>
                <a:effectLst>
                  <a:outerShdw blurRad="38100" dist="38100" dir="2700000" algn="tl">
                    <a:srgbClr val="000000">
                      <a:alpha val="43137"/>
                    </a:srgbClr>
                  </a:outerShdw>
                </a:effectLst>
              </a:rPr>
              <a:t>Ask and Answer Questions</a:t>
            </a:r>
            <a:endParaRPr lang="en-US" sz="2800" b="1" dirty="0">
              <a:solidFill>
                <a:srgbClr val="7030A0"/>
              </a:solidFill>
              <a:effectLst>
                <a:outerShdw blurRad="38100" dist="38100" dir="2700000" algn="tl">
                  <a:srgbClr val="000000">
                    <a:alpha val="43137"/>
                  </a:srgbClr>
                </a:outerShdw>
              </a:effectLst>
            </a:endParaRPr>
          </a:p>
        </p:txBody>
      </p:sp>
      <p:pic>
        <p:nvPicPr>
          <p:cNvPr id="6" name="Picture 5" descr="40d2f970304973.5b9f91acd61b8.png"/>
          <p:cNvPicPr>
            <a:picLocks noChangeAspect="1"/>
          </p:cNvPicPr>
          <p:nvPr/>
        </p:nvPicPr>
        <p:blipFill>
          <a:blip r:embed="rId2" cstate="print"/>
          <a:stretch>
            <a:fillRect/>
          </a:stretch>
        </p:blipFill>
        <p:spPr>
          <a:xfrm rot="19764845">
            <a:off x="6345152" y="4551448"/>
            <a:ext cx="2362200" cy="2362200"/>
          </a:xfrm>
          <a:prstGeom prst="rect">
            <a:avLst/>
          </a:prstGeom>
        </p:spPr>
      </p:pic>
      <p:pic>
        <p:nvPicPr>
          <p:cNvPr id="8" name="Picture 7" descr="40d2f970304973.5b9f91acd61b8.png"/>
          <p:cNvPicPr>
            <a:picLocks noChangeAspect="1"/>
          </p:cNvPicPr>
          <p:nvPr/>
        </p:nvPicPr>
        <p:blipFill>
          <a:blip r:embed="rId2" cstate="print"/>
          <a:stretch>
            <a:fillRect/>
          </a:stretch>
        </p:blipFill>
        <p:spPr>
          <a:xfrm rot="3821960">
            <a:off x="-20550" y="4551449"/>
            <a:ext cx="2362200" cy="236220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64" y="3886200"/>
            <a:ext cx="8686800" cy="2286000"/>
          </a:xfrm>
          <a:ln/>
        </p:spPr>
        <p:style>
          <a:lnRef idx="2">
            <a:schemeClr val="accent1"/>
          </a:lnRef>
          <a:fillRef idx="1">
            <a:schemeClr val="lt1"/>
          </a:fillRef>
          <a:effectRef idx="0">
            <a:schemeClr val="accent1"/>
          </a:effectRef>
          <a:fontRef idx="minor">
            <a:schemeClr val="dk1"/>
          </a:fontRef>
        </p:style>
        <p:txBody>
          <a:bodyPr>
            <a:noAutofit/>
          </a:bodyPr>
          <a:lstStyle/>
          <a:p>
            <a:pPr algn="just"/>
            <a:r>
              <a:rPr lang="en-US" sz="3600" dirty="0" smtClean="0">
                <a:latin typeface="Times New Roman" pitchFamily="18" charset="0"/>
                <a:cs typeface="Times New Roman" pitchFamily="18" charset="0"/>
              </a:rPr>
              <a:t>The ethnic people in Bangladesh hold a very important place in the culture of the country. The majority of these people live in the Chittagong Hill Tracks. </a:t>
            </a:r>
            <a:endParaRPr lang="en-US" sz="3600" dirty="0">
              <a:latin typeface="Times New Roman" pitchFamily="18" charset="0"/>
              <a:cs typeface="Times New Roman" pitchFamily="18" charset="0"/>
            </a:endParaRPr>
          </a:p>
        </p:txBody>
      </p:sp>
      <p:sp>
        <p:nvSpPr>
          <p:cNvPr id="4" name="Rectangle 3"/>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152400"/>
            <a:ext cx="25146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rPr>
              <a:t>Read the text. </a:t>
            </a:r>
          </a:p>
          <a:p>
            <a:r>
              <a:rPr lang="en-US" sz="2000" b="1" dirty="0" smtClean="0">
                <a:effectLst>
                  <a:outerShdw blurRad="38100" dist="38100" dir="2700000" algn="tl">
                    <a:srgbClr val="000000">
                      <a:alpha val="43137"/>
                    </a:srgbClr>
                  </a:outerShdw>
                </a:effectLst>
              </a:rPr>
              <a:t>Sec: B  </a:t>
            </a:r>
            <a:endParaRPr lang="en-US" sz="2400" b="1" dirty="0">
              <a:effectLst>
                <a:outerShdw blurRad="38100" dist="38100" dir="2700000" algn="tl">
                  <a:srgbClr val="000000">
                    <a:alpha val="43137"/>
                  </a:srgbClr>
                </a:outerShdw>
              </a:effectLst>
            </a:endParaRPr>
          </a:p>
        </p:txBody>
      </p:sp>
      <p:sp>
        <p:nvSpPr>
          <p:cNvPr id="10" name="TextBox 9"/>
          <p:cNvSpPr txBox="1"/>
          <p:nvPr/>
        </p:nvSpPr>
        <p:spPr>
          <a:xfrm>
            <a:off x="6705600" y="228600"/>
            <a:ext cx="220842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Individual Work</a:t>
            </a:r>
          </a:p>
        </p:txBody>
      </p:sp>
      <p:pic>
        <p:nvPicPr>
          <p:cNvPr id="7" name="Picture 6" descr="11903819_882782078436072_920535135413113534_n_1.jpg"/>
          <p:cNvPicPr>
            <a:picLocks noChangeAspect="1"/>
          </p:cNvPicPr>
          <p:nvPr/>
        </p:nvPicPr>
        <p:blipFill>
          <a:blip r:embed="rId2"/>
          <a:stretch>
            <a:fillRect/>
          </a:stretch>
        </p:blipFill>
        <p:spPr>
          <a:xfrm>
            <a:off x="2438400" y="990600"/>
            <a:ext cx="4699000" cy="283826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419600"/>
            <a:ext cx="8915400" cy="1828800"/>
          </a:xfrm>
          <a:ln/>
        </p:spPr>
        <p:style>
          <a:lnRef idx="2">
            <a:schemeClr val="accent1"/>
          </a:lnRef>
          <a:fillRef idx="1">
            <a:schemeClr val="lt1"/>
          </a:fillRef>
          <a:effectRef idx="0">
            <a:schemeClr val="accent1"/>
          </a:effectRef>
          <a:fontRef idx="minor">
            <a:schemeClr val="dk1"/>
          </a:fontRef>
        </p:style>
        <p:txBody>
          <a:bodyPr>
            <a:noAutofit/>
          </a:bodyPr>
          <a:lstStyle/>
          <a:p>
            <a:pPr algn="just"/>
            <a:r>
              <a:rPr lang="en-US" sz="3600" dirty="0" smtClean="0">
                <a:latin typeface="Times New Roman" pitchFamily="18" charset="0"/>
                <a:cs typeface="Times New Roman" pitchFamily="18" charset="0"/>
              </a:rPr>
              <a:t>The other live in the regions of </a:t>
            </a:r>
            <a:r>
              <a:rPr lang="en-US" sz="3600" dirty="0" err="1" smtClean="0">
                <a:latin typeface="Times New Roman" pitchFamily="18" charset="0"/>
                <a:cs typeface="Times New Roman" pitchFamily="18" charset="0"/>
              </a:rPr>
              <a:t>Mymensingh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Rajshahi</a:t>
            </a:r>
            <a:r>
              <a:rPr lang="en-US" sz="3600" dirty="0" smtClean="0">
                <a:latin typeface="Times New Roman" pitchFamily="18" charset="0"/>
                <a:cs typeface="Times New Roman" pitchFamily="18" charset="0"/>
              </a:rPr>
              <a:t> and </a:t>
            </a:r>
            <a:r>
              <a:rPr lang="en-US" sz="3600" dirty="0" err="1" smtClean="0">
                <a:latin typeface="Times New Roman" pitchFamily="18" charset="0"/>
                <a:cs typeface="Times New Roman" pitchFamily="18" charset="0"/>
              </a:rPr>
              <a:t>Sylhet</a:t>
            </a:r>
            <a:r>
              <a:rPr lang="en-US" sz="3600" dirty="0" smtClean="0">
                <a:latin typeface="Times New Roman" pitchFamily="18" charset="0"/>
                <a:cs typeface="Times New Roman" pitchFamily="18" charset="0"/>
              </a:rPr>
              <a:t>. They live in forest areas, in the hills and in rural areas.</a:t>
            </a:r>
            <a:endParaRPr lang="en-US" sz="2400" dirty="0">
              <a:latin typeface="Times New Roman" pitchFamily="18" charset="0"/>
              <a:cs typeface="Times New Roman" pitchFamily="18" charset="0"/>
            </a:endParaRPr>
          </a:p>
        </p:txBody>
      </p:sp>
      <p:sp>
        <p:nvSpPr>
          <p:cNvPr id="4" name="Rectangle 3"/>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152400"/>
            <a:ext cx="25146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rPr>
              <a:t>Read the text. </a:t>
            </a:r>
          </a:p>
          <a:p>
            <a:r>
              <a:rPr lang="en-US" sz="2000" b="1" dirty="0" smtClean="0">
                <a:effectLst>
                  <a:outerShdw blurRad="38100" dist="38100" dir="2700000" algn="tl">
                    <a:srgbClr val="000000">
                      <a:alpha val="43137"/>
                    </a:srgbClr>
                  </a:outerShdw>
                </a:effectLst>
              </a:rPr>
              <a:t>Sec: B</a:t>
            </a:r>
            <a:endParaRPr lang="en-US" sz="2400" b="1" dirty="0">
              <a:effectLst>
                <a:outerShdw blurRad="38100" dist="38100" dir="2700000" algn="tl">
                  <a:srgbClr val="000000">
                    <a:alpha val="43137"/>
                  </a:srgbClr>
                </a:outerShdw>
              </a:effectLst>
            </a:endParaRPr>
          </a:p>
        </p:txBody>
      </p:sp>
      <p:sp>
        <p:nvSpPr>
          <p:cNvPr id="10" name="TextBox 9"/>
          <p:cNvSpPr txBox="1"/>
          <p:nvPr/>
        </p:nvSpPr>
        <p:spPr>
          <a:xfrm>
            <a:off x="6705600" y="228600"/>
            <a:ext cx="220842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Individual Work</a:t>
            </a:r>
          </a:p>
        </p:txBody>
      </p:sp>
      <p:pic>
        <p:nvPicPr>
          <p:cNvPr id="7" name="Picture 6" descr="Lawachara-Forest.jpg"/>
          <p:cNvPicPr>
            <a:picLocks noChangeAspect="1"/>
          </p:cNvPicPr>
          <p:nvPr/>
        </p:nvPicPr>
        <p:blipFill>
          <a:blip r:embed="rId2"/>
          <a:stretch>
            <a:fillRect/>
          </a:stretch>
        </p:blipFill>
        <p:spPr>
          <a:xfrm>
            <a:off x="2286000" y="999794"/>
            <a:ext cx="4343400" cy="281020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05" y="4038600"/>
            <a:ext cx="8991600" cy="2590800"/>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3200" dirty="0" smtClean="0"/>
              <a:t>They do </a:t>
            </a:r>
            <a:r>
              <a:rPr lang="en-US" sz="3200" dirty="0" err="1" smtClean="0"/>
              <a:t>Jhum</a:t>
            </a:r>
            <a:r>
              <a:rPr lang="en-US" sz="3200" dirty="0" smtClean="0"/>
              <a:t> cultivation. For this they clear a piece of land in the forest, prepare it and sow seeds in it. They are mostly farmers. By religion they re Hindus, Christens or Buddhists. They speak their own mother tongues. </a:t>
            </a:r>
            <a:endParaRPr lang="en-US" sz="3200" dirty="0"/>
          </a:p>
        </p:txBody>
      </p:sp>
      <p:pic>
        <p:nvPicPr>
          <p:cNvPr id="5" name="Picture 4" descr="Jhum7.jpg"/>
          <p:cNvPicPr>
            <a:picLocks noChangeAspect="1"/>
          </p:cNvPicPr>
          <p:nvPr/>
        </p:nvPicPr>
        <p:blipFill>
          <a:blip r:embed="rId2"/>
          <a:stretch>
            <a:fillRect/>
          </a:stretch>
        </p:blipFill>
        <p:spPr>
          <a:xfrm>
            <a:off x="1828800" y="457200"/>
            <a:ext cx="5181600" cy="3409493"/>
          </a:xfrm>
          <a:prstGeom prst="rect">
            <a:avLst/>
          </a:prstGeom>
        </p:spPr>
      </p:pic>
      <p:sp>
        <p:nvSpPr>
          <p:cNvPr id="6" name="Rectangle 5"/>
          <p:cNvSpPr/>
          <p:nvPr/>
        </p:nvSpPr>
        <p:spPr>
          <a:xfrm>
            <a:off x="0" y="0"/>
            <a:ext cx="9144000" cy="6858000"/>
          </a:xfrm>
          <a:prstGeom prst="rect">
            <a:avLst/>
          </a:prstGeom>
          <a:noFill/>
          <a:ln w="228600" cmpd="dbl">
            <a:solidFill>
              <a:srgbClr val="00B05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605" y="4038600"/>
            <a:ext cx="8991600" cy="2590800"/>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3200" dirty="0" smtClean="0"/>
              <a:t>Some of them are the </a:t>
            </a:r>
            <a:r>
              <a:rPr lang="en-US" sz="3200" i="1" dirty="0" err="1" smtClean="0"/>
              <a:t>Chakmas</a:t>
            </a:r>
            <a:r>
              <a:rPr lang="en-US" sz="3200" dirty="0" smtClean="0"/>
              <a:t>, the </a:t>
            </a:r>
            <a:r>
              <a:rPr lang="en-US" sz="3200" i="1" dirty="0" err="1" smtClean="0"/>
              <a:t>Marmans</a:t>
            </a:r>
            <a:r>
              <a:rPr lang="en-US" sz="3200" dirty="0" smtClean="0"/>
              <a:t>, the </a:t>
            </a:r>
            <a:r>
              <a:rPr lang="en-US" sz="3200" i="1" dirty="0" err="1" smtClean="0"/>
              <a:t>Triperas</a:t>
            </a:r>
            <a:r>
              <a:rPr lang="en-US" sz="3200" dirty="0" smtClean="0"/>
              <a:t> and the </a:t>
            </a:r>
            <a:r>
              <a:rPr lang="en-US" sz="3200" i="1" dirty="0" err="1" smtClean="0"/>
              <a:t>Moorangs</a:t>
            </a:r>
            <a:r>
              <a:rPr lang="en-US" sz="3200" dirty="0" smtClean="0"/>
              <a:t>, who live in the Hill Tracts. The </a:t>
            </a:r>
            <a:r>
              <a:rPr lang="en-US" sz="3200" i="1" dirty="0" err="1" smtClean="0"/>
              <a:t>Santals</a:t>
            </a:r>
            <a:r>
              <a:rPr lang="en-US" sz="3200" dirty="0" smtClean="0"/>
              <a:t> live in </a:t>
            </a:r>
            <a:r>
              <a:rPr lang="en-US" sz="3200" dirty="0" err="1" smtClean="0"/>
              <a:t>Rajshahi</a:t>
            </a:r>
            <a:r>
              <a:rPr lang="en-US" sz="3200" dirty="0" smtClean="0"/>
              <a:t>. The </a:t>
            </a:r>
            <a:r>
              <a:rPr lang="en-US" sz="3200" i="1" dirty="0" err="1" smtClean="0"/>
              <a:t>Khasias</a:t>
            </a:r>
            <a:r>
              <a:rPr lang="en-US" sz="3200" dirty="0" smtClean="0"/>
              <a:t> and the </a:t>
            </a:r>
            <a:r>
              <a:rPr lang="en-US" sz="3200" i="1" dirty="0" err="1" smtClean="0"/>
              <a:t>Moniuries</a:t>
            </a:r>
            <a:r>
              <a:rPr lang="en-US" sz="3200" dirty="0" smtClean="0"/>
              <a:t>, live in </a:t>
            </a:r>
            <a:r>
              <a:rPr lang="en-US" sz="3200" dirty="0" err="1" smtClean="0"/>
              <a:t>Sylhet</a:t>
            </a:r>
            <a:r>
              <a:rPr lang="en-US" sz="3200" dirty="0" smtClean="0"/>
              <a:t> and the </a:t>
            </a:r>
            <a:r>
              <a:rPr lang="en-US" sz="3200" i="1" dirty="0" err="1" smtClean="0"/>
              <a:t>Hajongs</a:t>
            </a:r>
            <a:r>
              <a:rPr lang="en-US" sz="3200" dirty="0" smtClean="0"/>
              <a:t> and the </a:t>
            </a:r>
            <a:r>
              <a:rPr lang="en-US" sz="3200" i="1" dirty="0" err="1" smtClean="0"/>
              <a:t>Garos</a:t>
            </a:r>
            <a:r>
              <a:rPr lang="en-US" sz="3200" dirty="0" smtClean="0"/>
              <a:t> in </a:t>
            </a:r>
            <a:r>
              <a:rPr lang="en-US" sz="3200" dirty="0" err="1" smtClean="0"/>
              <a:t>Mymensingh</a:t>
            </a:r>
            <a:r>
              <a:rPr lang="en-US" sz="3200" dirty="0" smtClean="0"/>
              <a:t>. </a:t>
            </a:r>
            <a:endParaRPr lang="en-US" sz="3200" dirty="0"/>
          </a:p>
        </p:txBody>
      </p:sp>
      <p:pic>
        <p:nvPicPr>
          <p:cNvPr id="4" name="Picture 3" descr="hqdefault.jpg"/>
          <p:cNvPicPr>
            <a:picLocks noChangeAspect="1"/>
          </p:cNvPicPr>
          <p:nvPr/>
        </p:nvPicPr>
        <p:blipFill>
          <a:blip r:embed="rId2"/>
          <a:stretch>
            <a:fillRect/>
          </a:stretch>
        </p:blipFill>
        <p:spPr>
          <a:xfrm>
            <a:off x="609600" y="304800"/>
            <a:ext cx="3733800" cy="3276600"/>
          </a:xfrm>
          <a:prstGeom prst="rect">
            <a:avLst/>
          </a:prstGeom>
        </p:spPr>
      </p:pic>
      <p:pic>
        <p:nvPicPr>
          <p:cNvPr id="6" name="Picture 5" descr="Hajong_girls_in_rang'a_pathin_and_phule'_argon.jpg"/>
          <p:cNvPicPr>
            <a:picLocks noChangeAspect="1"/>
          </p:cNvPicPr>
          <p:nvPr/>
        </p:nvPicPr>
        <p:blipFill>
          <a:blip r:embed="rId3"/>
          <a:stretch>
            <a:fillRect/>
          </a:stretch>
        </p:blipFill>
        <p:spPr>
          <a:xfrm>
            <a:off x="4953000" y="304800"/>
            <a:ext cx="3581400" cy="3276600"/>
          </a:xfrm>
          <a:prstGeom prst="rect">
            <a:avLst/>
          </a:prstGeom>
        </p:spPr>
      </p:pic>
      <p:sp>
        <p:nvSpPr>
          <p:cNvPr id="7" name="Rectangle 6"/>
          <p:cNvSpPr/>
          <p:nvPr/>
        </p:nvSpPr>
        <p:spPr>
          <a:xfrm>
            <a:off x="0" y="0"/>
            <a:ext cx="9144000" cy="6858000"/>
          </a:xfrm>
          <a:prstGeom prst="rect">
            <a:avLst/>
          </a:prstGeom>
          <a:noFill/>
          <a:ln w="228600" cmpd="dbl">
            <a:solidFill>
              <a:srgbClr val="00B05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779</TotalTime>
  <Words>550</Words>
  <Application>Microsoft Office PowerPoint</Application>
  <PresentationFormat>On-screen Show (4:3)</PresentationFormat>
  <Paragraphs>85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Slide 1</vt:lpstr>
      <vt:lpstr>Slide 2</vt:lpstr>
      <vt:lpstr>Slide 3</vt:lpstr>
      <vt:lpstr>So, Our Today’s Lesson is</vt:lpstr>
      <vt:lpstr>Slide 5</vt:lpstr>
      <vt:lpstr>The ethnic people in Bangladesh hold a very important place in the culture of the country. The majority of these people live in the Chittagong Hill Tracks. </vt:lpstr>
      <vt:lpstr>The other live in the regions of Mymensingh, Rajshahi and Sylhet. They live in forest areas, in the hills and in rural areas.</vt:lpstr>
      <vt:lpstr>They do Jhum cultivation. For this they clear a piece of land in the forest, prepare it and sow seeds in it. They are mostly farmers. By religion they re Hindus, Christens or Buddhists. They speak their own mother tongues. </vt:lpstr>
      <vt:lpstr>Some of them are the Chakmas, the Marmans, the Triperas and the Moorangs, who live in the Hill Tracts. The Santals live in Rajshahi. The Khasias and the Moniuries, live in Sylhet and the Hajongs and the Garos in Mymensingh. </vt:lpstr>
      <vt:lpstr>Key Words </vt:lpstr>
      <vt:lpstr>Slide 11</vt:lpstr>
      <vt:lpstr>Group Work </vt:lpstr>
      <vt:lpstr>Slide 13</vt:lpstr>
      <vt:lpstr>Write a short paragraph on “Our ethnic friends  by using your own language.  </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Sifat</cp:lastModifiedBy>
  <cp:revision>156</cp:revision>
  <dcterms:created xsi:type="dcterms:W3CDTF">2020-06-09T11:09:37Z</dcterms:created>
  <dcterms:modified xsi:type="dcterms:W3CDTF">2020-08-14T12:22:59Z</dcterms:modified>
</cp:coreProperties>
</file>