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6"/>
  </p:notesMasterIdLst>
  <p:sldIdLst>
    <p:sldId id="280" r:id="rId3"/>
    <p:sldId id="281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DD2F"/>
    <a:srgbClr val="152437"/>
    <a:srgbClr val="1E9FA2"/>
    <a:srgbClr val="203854"/>
    <a:srgbClr val="3DD735"/>
    <a:srgbClr val="DC3061"/>
    <a:srgbClr val="61DC30"/>
    <a:srgbClr val="D636A8"/>
    <a:srgbClr val="DDD933"/>
    <a:srgbClr val="E22AA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9" d="100"/>
          <a:sy n="59" d="100"/>
        </p:scale>
        <p:origin x="-168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4B373-009A-4486-B6F3-5C7E78A1B62C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FDF6A-3969-4476-89A8-C5D738005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FDF6A-3969-4476-89A8-C5D73800549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47F1-F60D-40FC-95FC-2E571152ACD4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47F1-F60D-40FC-95FC-2E571152ACD4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47F1-F60D-40FC-95FC-2E571152ACD4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4BB47F1-F60D-40FC-95FC-2E571152ACD4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BB47F1-F60D-40FC-95FC-2E571152ACD4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4BB47F1-F60D-40FC-95FC-2E571152ACD4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BB47F1-F60D-40FC-95FC-2E571152ACD4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BB47F1-F60D-40FC-95FC-2E571152ACD4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BB47F1-F60D-40FC-95FC-2E571152ACD4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4BB47F1-F60D-40FC-95FC-2E571152ACD4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BB47F1-F60D-40FC-95FC-2E571152ACD4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47F1-F60D-40FC-95FC-2E571152ACD4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BB47F1-F60D-40FC-95FC-2E571152ACD4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BB47F1-F60D-40FC-95FC-2E571152ACD4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4BB47F1-F60D-40FC-95FC-2E571152ACD4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47F1-F60D-40FC-95FC-2E571152ACD4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47F1-F60D-40FC-95FC-2E571152ACD4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47F1-F60D-40FC-95FC-2E571152ACD4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47F1-F60D-40FC-95FC-2E571152ACD4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47F1-F60D-40FC-95FC-2E571152ACD4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47F1-F60D-40FC-95FC-2E571152ACD4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47F1-F60D-40FC-95FC-2E571152ACD4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BB47F1-F60D-40FC-95FC-2E571152ACD4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4BB47F1-F60D-40FC-95FC-2E571152ACD4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png"/><Relationship Id="rId4" Type="http://schemas.openxmlformats.org/officeDocument/2006/relationships/image" Target="../media/image29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10" Type="http://schemas.openxmlformats.org/officeDocument/2006/relationships/image" Target="../media/image15.pn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bn-IN" sz="6000" dirty="0" smtClean="0"/>
              <a:t>আজকের ক্লাশে সবাইকে স্বাগতম </a:t>
            </a:r>
            <a:endParaRPr lang="en-US" sz="6600" dirty="0">
              <a:solidFill>
                <a:schemeClr val="bg1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4785" y="1892965"/>
            <a:ext cx="8219049" cy="4389437"/>
          </a:xfrm>
        </p:spPr>
      </p:pic>
    </p:spTree>
    <p:extLst>
      <p:ext uri="{BB962C8B-B14F-4D97-AF65-F5344CB8AC3E}">
        <p14:creationId xmlns="" xmlns:p14="http://schemas.microsoft.com/office/powerpoint/2010/main" val="36626517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685800" y="304800"/>
            <a:ext cx="8229600" cy="1143000"/>
          </a:xfrm>
          <a:prstGeom prst="roundRect">
            <a:avLst/>
          </a:prstGeom>
          <a:solidFill>
            <a:srgbClr val="1E9FA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ক্ষুদ্র ঋন(</a:t>
            </a:r>
            <a:r>
              <a:rPr lang="en-US" sz="3600" dirty="0" smtClean="0"/>
              <a:t>Micro </a:t>
            </a:r>
            <a:r>
              <a:rPr lang="en-US" sz="3600" dirty="0" err="1" smtClean="0"/>
              <a:t>Cedit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4" name="Down Arrow 3"/>
          <p:cNvSpPr/>
          <p:nvPr/>
        </p:nvSpPr>
        <p:spPr>
          <a:xfrm>
            <a:off x="4267200" y="1524000"/>
            <a:ext cx="533400" cy="53340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 Diagonal Corner Rectangle 4"/>
          <p:cNvSpPr/>
          <p:nvPr/>
        </p:nvSpPr>
        <p:spPr>
          <a:xfrm>
            <a:off x="533400" y="2133600"/>
            <a:ext cx="8229600" cy="4419600"/>
          </a:xfrm>
          <a:prstGeom prst="round2DiagRect">
            <a:avLst/>
          </a:prstGeom>
          <a:solidFill>
            <a:srgbClr val="2FDD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Micro Credi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438400"/>
            <a:ext cx="3886200" cy="3810000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7" name="Flowchart: Preparation 6"/>
          <p:cNvSpPr/>
          <p:nvPr/>
        </p:nvSpPr>
        <p:spPr>
          <a:xfrm>
            <a:off x="533400" y="2362200"/>
            <a:ext cx="3962400" cy="3962400"/>
          </a:xfrm>
          <a:prstGeom prst="flowChartPreparation">
            <a:avLst/>
          </a:prstGeom>
          <a:solidFill>
            <a:srgbClr val="00B0F0"/>
          </a:solidFill>
          <a:ln>
            <a:solidFill>
              <a:srgbClr val="C00000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/>
              <a:t>জামানত দেয়ার সামর্থ্য রাখে না এমন দরিদ্র মানুষের দল তৈরি করে ঋণ দেয়ার বিশেষ ব্যবস্থায় ক্ষুদ্র ঋণ নামে পরিচিত ।</a:t>
            </a:r>
            <a:endParaRPr lang="en-US" sz="2800" dirty="0"/>
          </a:p>
        </p:txBody>
      </p:sp>
      <p:pic>
        <p:nvPicPr>
          <p:cNvPr id="8" name="Picture 7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858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nip Diagonal Corner Rectangle 2"/>
          <p:cNvSpPr/>
          <p:nvPr/>
        </p:nvSpPr>
        <p:spPr>
          <a:xfrm>
            <a:off x="457200" y="304800"/>
            <a:ext cx="8229600" cy="1066800"/>
          </a:xfrm>
          <a:prstGeom prst="snip2Diag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বিকাশ(</a:t>
            </a:r>
            <a:r>
              <a:rPr lang="en-US" sz="3600" dirty="0" err="1" smtClean="0"/>
              <a:t>Bkash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4" name="Flowchart: Merge 3"/>
          <p:cNvSpPr/>
          <p:nvPr/>
        </p:nvSpPr>
        <p:spPr>
          <a:xfrm>
            <a:off x="4419600" y="1524000"/>
            <a:ext cx="304800" cy="228600"/>
          </a:xfrm>
          <a:prstGeom prst="flowChartMerge">
            <a:avLst/>
          </a:prstGeom>
          <a:solidFill>
            <a:srgbClr val="E22A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nip Same Side Corner Rectangle 4"/>
          <p:cNvSpPr/>
          <p:nvPr/>
        </p:nvSpPr>
        <p:spPr>
          <a:xfrm>
            <a:off x="533400" y="1905000"/>
            <a:ext cx="8382000" cy="4572000"/>
          </a:xfrm>
          <a:prstGeom prst="snip2Same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pic>
        <p:nvPicPr>
          <p:cNvPr id="6" name="Picture 5" descr="Bikas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828800"/>
            <a:ext cx="6553200" cy="1767155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9" name="Flowchart: Direct Access Storage 8"/>
          <p:cNvSpPr/>
          <p:nvPr/>
        </p:nvSpPr>
        <p:spPr>
          <a:xfrm>
            <a:off x="533400" y="3657600"/>
            <a:ext cx="8382000" cy="3200400"/>
          </a:xfrm>
          <a:prstGeom prst="flowChartMagneticDrum">
            <a:avLst/>
          </a:prstGeom>
          <a:solidFill>
            <a:srgbClr val="61DC3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/>
              <a:t>মোবাইল ব্যাংকিং এর ব্যবস্থায় গ্রাহকের অর্থ এক হিসাব থেকে অন্য হিসাবে স্থানান্তর ও এজেন্টের মাধ্যমে পরিশোধের ব্রাক ব্যাংক প্রচলিত ব্যবস্থায় বিকাশ</a:t>
            </a:r>
            <a:endParaRPr lang="en-US" sz="2800" dirty="0"/>
          </a:p>
        </p:txBody>
      </p:sp>
      <p:pic>
        <p:nvPicPr>
          <p:cNvPr id="10" name="Picture 9" descr="mobail banki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600" y="4114800"/>
            <a:ext cx="1295400" cy="2209800"/>
          </a:xfrm>
          <a:prstGeom prst="rect">
            <a:avLst/>
          </a:prstGeom>
        </p:spPr>
      </p:pic>
      <p:sp>
        <p:nvSpPr>
          <p:cNvPr id="11" name="Left Arrow 10"/>
          <p:cNvSpPr/>
          <p:nvPr/>
        </p:nvSpPr>
        <p:spPr>
          <a:xfrm>
            <a:off x="6248400" y="5029200"/>
            <a:ext cx="685800" cy="609600"/>
          </a:xfrm>
          <a:prstGeom prst="lef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2i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771525" cy="6048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nip Diagonal Corner Rectangle 2"/>
          <p:cNvSpPr/>
          <p:nvPr/>
        </p:nvSpPr>
        <p:spPr>
          <a:xfrm>
            <a:off x="685800" y="381000"/>
            <a:ext cx="8229600" cy="1066800"/>
          </a:xfrm>
          <a:prstGeom prst="snip2DiagRect">
            <a:avLst/>
          </a:prstGeom>
          <a:solidFill>
            <a:schemeClr val="accent3">
              <a:lumMod val="50000"/>
            </a:schemeClr>
          </a:solidFill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আউটসোর্সিং ব্যবসায়</a:t>
            </a:r>
            <a:endParaRPr lang="en-US" sz="3600" dirty="0"/>
          </a:p>
        </p:txBody>
      </p:sp>
      <p:sp>
        <p:nvSpPr>
          <p:cNvPr id="4" name="Down Arrow 3"/>
          <p:cNvSpPr/>
          <p:nvPr/>
        </p:nvSpPr>
        <p:spPr>
          <a:xfrm>
            <a:off x="4267200" y="1524000"/>
            <a:ext cx="457200" cy="304800"/>
          </a:xfrm>
          <a:prstGeom prst="downArrow">
            <a:avLst/>
          </a:prstGeom>
          <a:solidFill>
            <a:srgbClr val="2FDD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57200" y="1828800"/>
            <a:ext cx="8382000" cy="4648200"/>
          </a:xfrm>
          <a:prstGeom prst="roundRect">
            <a:avLst/>
          </a:prstGeom>
          <a:solidFill>
            <a:srgbClr val="00B050"/>
          </a:solidFill>
          <a:ln>
            <a:solidFill>
              <a:srgbClr val="1E9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Out sourc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33600"/>
            <a:ext cx="7772400" cy="2066925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7" name="Snip and Round Single Corner Rectangle 6"/>
          <p:cNvSpPr/>
          <p:nvPr/>
        </p:nvSpPr>
        <p:spPr>
          <a:xfrm>
            <a:off x="685800" y="4191000"/>
            <a:ext cx="8077200" cy="2057400"/>
          </a:xfrm>
          <a:prstGeom prst="snipRoundRect">
            <a:avLst/>
          </a:prstGeom>
          <a:solidFill>
            <a:srgbClr val="61DC3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/>
              <a:t>নিজে বা নিজ প্রতিষ্ঠানের কর্মী দিয়ে ফরমায়েশ অনুযায়ী কাজ করে অর্থ উপার্জন করাকে আউটসোর্সিং ব্যবসায় বলে ।একে </a:t>
            </a:r>
            <a:r>
              <a:rPr lang="en-US" sz="2800" dirty="0" smtClean="0"/>
              <a:t>Freelancer </a:t>
            </a:r>
            <a:r>
              <a:rPr lang="bn-IN" sz="2800" dirty="0" smtClean="0"/>
              <a:t>ও বলা হয় ।</a:t>
            </a:r>
            <a:endParaRPr lang="en-US" sz="2800" dirty="0"/>
          </a:p>
        </p:txBody>
      </p:sp>
      <p:pic>
        <p:nvPicPr>
          <p:cNvPr id="8" name="Picture 7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19125" cy="8334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nip and Round Single Corner Rectangle 2"/>
          <p:cNvSpPr/>
          <p:nvPr/>
        </p:nvSpPr>
        <p:spPr>
          <a:xfrm>
            <a:off x="457200" y="304800"/>
            <a:ext cx="8229600" cy="1066800"/>
          </a:xfrm>
          <a:prstGeom prst="snipRoundRect">
            <a:avLst/>
          </a:prstGeom>
          <a:solidFill>
            <a:schemeClr val="accent5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কল সেন্টার</a:t>
            </a:r>
            <a:endParaRPr lang="en-US" sz="3600" dirty="0"/>
          </a:p>
        </p:txBody>
      </p:sp>
      <p:sp>
        <p:nvSpPr>
          <p:cNvPr id="4" name="Up-Down Arrow 3"/>
          <p:cNvSpPr/>
          <p:nvPr/>
        </p:nvSpPr>
        <p:spPr>
          <a:xfrm>
            <a:off x="4343400" y="1524000"/>
            <a:ext cx="304800" cy="381000"/>
          </a:xfrm>
          <a:prstGeom prst="up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28600" y="1981200"/>
            <a:ext cx="8610600" cy="4724400"/>
          </a:xfrm>
          <a:prstGeom prst="roundRect">
            <a:avLst/>
          </a:prstGeom>
          <a:solidFill>
            <a:srgbClr val="1E9FA2"/>
          </a:solidFill>
          <a:ln>
            <a:solidFill>
              <a:srgbClr val="E22A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all cent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209800"/>
            <a:ext cx="3886200" cy="2133600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7" name="Picture 6" descr="callce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286000"/>
            <a:ext cx="3886200" cy="20574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8" name="Snip and Round Single Corner Rectangle 7"/>
          <p:cNvSpPr/>
          <p:nvPr/>
        </p:nvSpPr>
        <p:spPr>
          <a:xfrm>
            <a:off x="609600" y="4495800"/>
            <a:ext cx="8001000" cy="2209800"/>
          </a:xfrm>
          <a:prstGeom prst="snipRoundRect">
            <a:avLst/>
          </a:prstGeom>
          <a:solidFill>
            <a:srgbClr val="92D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/>
              <a:t>কল সেন্টার হল এমন একটি অফিস যেখানে মোবাইল বা টেলিফোনের মাধ্যমে গ্রাহক সেবা বা তথ্য দিয়ে সহায়তা করে থাকে ।</a:t>
            </a:r>
            <a:endParaRPr lang="en-US" sz="2800" dirty="0"/>
          </a:p>
        </p:txBody>
      </p:sp>
      <p:pic>
        <p:nvPicPr>
          <p:cNvPr id="9" name="Picture 8" descr="a2i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609599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/>
        </p:nvSpPr>
        <p:spPr>
          <a:xfrm>
            <a:off x="457200" y="304800"/>
            <a:ext cx="8153400" cy="106680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কুরিয়ার সার্ভিস</a:t>
            </a:r>
            <a:endParaRPr lang="en-US" sz="3600" dirty="0"/>
          </a:p>
        </p:txBody>
      </p:sp>
      <p:sp>
        <p:nvSpPr>
          <p:cNvPr id="4" name="Down Arrow 3"/>
          <p:cNvSpPr/>
          <p:nvPr/>
        </p:nvSpPr>
        <p:spPr>
          <a:xfrm>
            <a:off x="4191000" y="1524000"/>
            <a:ext cx="762000" cy="3048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nip Single Corner Rectangle 4"/>
          <p:cNvSpPr/>
          <p:nvPr/>
        </p:nvSpPr>
        <p:spPr>
          <a:xfrm>
            <a:off x="457200" y="2057400"/>
            <a:ext cx="8153400" cy="4572000"/>
          </a:xfrm>
          <a:prstGeom prst="snip1Rect">
            <a:avLst/>
          </a:prstGeom>
          <a:solidFill>
            <a:schemeClr val="accent6"/>
          </a:solidFill>
          <a:ln>
            <a:solidFill>
              <a:srgbClr val="DC3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orier servi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057400"/>
            <a:ext cx="7620000" cy="1971675"/>
          </a:xfrm>
          <a:prstGeom prst="rect">
            <a:avLst/>
          </a:prstGeom>
        </p:spPr>
      </p:pic>
      <p:sp>
        <p:nvSpPr>
          <p:cNvPr id="8" name="Round Diagonal Corner Rectangle 7"/>
          <p:cNvSpPr/>
          <p:nvPr/>
        </p:nvSpPr>
        <p:spPr>
          <a:xfrm>
            <a:off x="609600" y="4191000"/>
            <a:ext cx="7848600" cy="1905000"/>
          </a:xfrm>
          <a:prstGeom prst="round2DiagRect">
            <a:avLst/>
          </a:prstGeom>
          <a:solidFill>
            <a:srgbClr val="152437"/>
          </a:solidFill>
          <a:ln>
            <a:solidFill>
              <a:srgbClr val="2FD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rgbClr val="00B050"/>
                </a:solidFill>
              </a:rPr>
              <a:t>ডাকযোগাযোগের বিকল্প হিসেবে চিঠিপত্র দলিলাদি ও মালামাল একস্থান থেকে অন্যস্থানে প্রেরণের জন্য বেসরকারি প্রতিষ্ঠান কে কুরিয়ার সার্ভিস বলে ।</a:t>
            </a:r>
            <a:endParaRPr lang="en-US" sz="2800" dirty="0">
              <a:solidFill>
                <a:srgbClr val="00B050"/>
              </a:solidFill>
            </a:endParaRPr>
          </a:p>
        </p:txBody>
      </p:sp>
      <p:pic>
        <p:nvPicPr>
          <p:cNvPr id="9" name="Picture 8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334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" y="228600"/>
            <a:ext cx="8229600" cy="1219200"/>
          </a:xfrm>
          <a:prstGeom prst="roundRect">
            <a:avLst/>
          </a:prstGeom>
          <a:ln>
            <a:solidFill>
              <a:srgbClr val="00B050"/>
            </a:solidFill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সফটওয়্যার উন্নয়ন</a:t>
            </a:r>
            <a:endParaRPr lang="en-US" sz="3600" dirty="0"/>
          </a:p>
        </p:txBody>
      </p:sp>
      <p:sp>
        <p:nvSpPr>
          <p:cNvPr id="4" name="Down Arrow 3"/>
          <p:cNvSpPr/>
          <p:nvPr/>
        </p:nvSpPr>
        <p:spPr>
          <a:xfrm>
            <a:off x="4495800" y="1524000"/>
            <a:ext cx="228600" cy="304800"/>
          </a:xfrm>
          <a:prstGeom prst="downArrow">
            <a:avLst/>
          </a:prstGeom>
          <a:solidFill>
            <a:srgbClr val="2FDD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 Single Corner Rectangle 4"/>
          <p:cNvSpPr/>
          <p:nvPr/>
        </p:nvSpPr>
        <p:spPr>
          <a:xfrm>
            <a:off x="457200" y="1981200"/>
            <a:ext cx="8229600" cy="4572000"/>
          </a:xfrm>
          <a:prstGeom prst="round1Rect">
            <a:avLst/>
          </a:prstGeom>
          <a:solidFill>
            <a:srgbClr val="61DC3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oft wa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81200"/>
            <a:ext cx="7467600" cy="2300287"/>
          </a:xfrm>
          <a:prstGeom prst="rect">
            <a:avLst/>
          </a:prstGeom>
        </p:spPr>
      </p:pic>
      <p:sp>
        <p:nvSpPr>
          <p:cNvPr id="7" name="Snip Diagonal Corner Rectangle 6"/>
          <p:cNvSpPr/>
          <p:nvPr/>
        </p:nvSpPr>
        <p:spPr>
          <a:xfrm>
            <a:off x="685800" y="4572000"/>
            <a:ext cx="7543800" cy="1905000"/>
          </a:xfrm>
          <a:prstGeom prst="snip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/>
              <a:t>কম্পিউটারের সাহায্যে দ্রত ও শুদ্ধভাবে কোন সমস্যা সমাধান বা কাজ সম্পাদনের জন্য ধারাবাহিকভাবে সাজানো নির্দেশের সমষ্টিকে সফটওয়্যার বলে ।</a:t>
            </a:r>
            <a:endParaRPr lang="en-US" sz="2800" dirty="0"/>
          </a:p>
        </p:txBody>
      </p:sp>
      <p:pic>
        <p:nvPicPr>
          <p:cNvPr id="8" name="Picture 7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19125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533400" y="304800"/>
            <a:ext cx="8077200" cy="1066800"/>
          </a:xfrm>
          <a:prstGeom prst="ellipse">
            <a:avLst/>
          </a:prstGeom>
          <a:solidFill>
            <a:srgbClr val="2FDD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মোবাইল সার্ভিসিং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381000" y="1905000"/>
            <a:ext cx="8534400" cy="4724400"/>
          </a:xfrm>
          <a:prstGeom prst="rect">
            <a:avLst/>
          </a:prstGeom>
          <a:solidFill>
            <a:srgbClr val="DDD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495800" y="1447800"/>
            <a:ext cx="381000" cy="3048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Mobail servic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057400"/>
            <a:ext cx="8153400" cy="20574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533400" y="4495800"/>
            <a:ext cx="8229600" cy="1905000"/>
          </a:xfrm>
          <a:prstGeom prst="roundRect">
            <a:avLst/>
          </a:prstGeom>
          <a:solidFill>
            <a:srgbClr val="1524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মোবাইল বর্তমানে জীবনের অবিচ্ছেদ্য অংশ ।এটি নষ্ট হলে ছুটে যেতে হয় ম্যাকানিক্স এর কাছে,যিনি সার্ভিসিং এর কাজ করে থাকে ।</a:t>
            </a:r>
            <a:endParaRPr lang="en-US" sz="2800" dirty="0"/>
          </a:p>
        </p:txBody>
      </p:sp>
      <p:pic>
        <p:nvPicPr>
          <p:cNvPr id="8" name="Picture 7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19125" cy="6810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nip Same Side Corner Rectangle 2"/>
          <p:cNvSpPr/>
          <p:nvPr/>
        </p:nvSpPr>
        <p:spPr>
          <a:xfrm>
            <a:off x="457200" y="304800"/>
            <a:ext cx="8229600" cy="1066800"/>
          </a:xfrm>
          <a:prstGeom prst="snip2SameRect">
            <a:avLst/>
          </a:prstGeom>
          <a:solidFill>
            <a:srgbClr val="1E9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কম্পিউটার ও ফটোকপি সার্ভিস</a:t>
            </a:r>
            <a:endParaRPr lang="en-US" sz="3600" dirty="0"/>
          </a:p>
        </p:txBody>
      </p:sp>
      <p:sp>
        <p:nvSpPr>
          <p:cNvPr id="4" name="Down Arrow 3"/>
          <p:cNvSpPr/>
          <p:nvPr/>
        </p:nvSpPr>
        <p:spPr>
          <a:xfrm>
            <a:off x="4419600" y="1447800"/>
            <a:ext cx="304800" cy="30480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33400" y="1828800"/>
            <a:ext cx="8077200" cy="4648200"/>
          </a:xfrm>
          <a:prstGeom prst="roundRect">
            <a:avLst/>
          </a:prstGeom>
          <a:solidFill>
            <a:srgbClr val="3DD7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omputer &amp; photo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981200"/>
            <a:ext cx="7391400" cy="2133600"/>
          </a:xfrm>
          <a:prstGeom prst="rect">
            <a:avLst/>
          </a:prstGeom>
        </p:spPr>
      </p:pic>
      <p:sp>
        <p:nvSpPr>
          <p:cNvPr id="8" name="Round Diagonal Corner Rectangle 7"/>
          <p:cNvSpPr/>
          <p:nvPr/>
        </p:nvSpPr>
        <p:spPr>
          <a:xfrm>
            <a:off x="838200" y="4191000"/>
            <a:ext cx="7239000" cy="2133600"/>
          </a:xfrm>
          <a:prstGeom prst="round2Diag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/>
              <a:t>এই সার্ভিস ২টি খুবই জরুরী</a:t>
            </a:r>
            <a:r>
              <a:rPr lang="en-US" sz="2800" dirty="0" smtClean="0"/>
              <a:t>,</a:t>
            </a:r>
            <a:r>
              <a:rPr lang="bn-IN" sz="2800" dirty="0" smtClean="0"/>
              <a:t> অফিস- আদালত,শিক্ষা প্রতিষ্ঠান,অনলাইনে আবেদন,দলিলাদি কপি করা, ইত্যাদি কাজে ব্যবহৃত হয় ।এটি একটি জনপ্রিয় ব্যবসায় ।</a:t>
            </a:r>
            <a:endParaRPr lang="en-US" sz="2800" dirty="0"/>
          </a:p>
        </p:txBody>
      </p:sp>
      <p:pic>
        <p:nvPicPr>
          <p:cNvPr id="9" name="Picture 8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6096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eparation 2"/>
          <p:cNvSpPr/>
          <p:nvPr/>
        </p:nvSpPr>
        <p:spPr>
          <a:xfrm>
            <a:off x="457200" y="304800"/>
            <a:ext cx="8229600" cy="1066800"/>
          </a:xfrm>
          <a:prstGeom prst="flowChartPreparation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একক কাজ</a:t>
            </a:r>
            <a:endParaRPr lang="en-US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381000" y="1828800"/>
            <a:ext cx="8534400" cy="48006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572000" y="1524000"/>
            <a:ext cx="381000" cy="228600"/>
          </a:xfrm>
          <a:prstGeom prst="downArrow">
            <a:avLst/>
          </a:prstGeom>
          <a:solidFill>
            <a:srgbClr val="2FDD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ingle wor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981200"/>
            <a:ext cx="7620000" cy="23622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762000" y="4572000"/>
            <a:ext cx="7848600" cy="1981200"/>
          </a:xfrm>
          <a:prstGeom prst="roundRect">
            <a:avLst/>
          </a:prstGeom>
          <a:solidFill>
            <a:srgbClr val="61D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দারিদ্র দূরীকরণে ক্ষুদ্রঋণ গুরুত্বপূর্ণ-ব্যাখ্যা কর ।</a:t>
            </a:r>
            <a:endParaRPr lang="en-US" sz="2800" dirty="0"/>
          </a:p>
        </p:txBody>
      </p:sp>
      <p:pic>
        <p:nvPicPr>
          <p:cNvPr id="8" name="Picture 7" descr="a2i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619125" cy="8334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533400" y="304800"/>
            <a:ext cx="8229600" cy="990600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lowchart: Decision 6"/>
          <p:cNvSpPr/>
          <p:nvPr/>
        </p:nvSpPr>
        <p:spPr>
          <a:xfrm>
            <a:off x="609600" y="533400"/>
            <a:ext cx="7848600" cy="762000"/>
          </a:xfrm>
          <a:prstGeom prst="flowChartDecision">
            <a:avLst/>
          </a:prstGeom>
          <a:solidFill>
            <a:srgbClr val="2FDD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দলীয় কাজ</a:t>
            </a:r>
            <a:endParaRPr lang="en-US" sz="3600" dirty="0"/>
          </a:p>
        </p:txBody>
      </p:sp>
      <p:sp>
        <p:nvSpPr>
          <p:cNvPr id="8" name="Down Arrow 7"/>
          <p:cNvSpPr/>
          <p:nvPr/>
        </p:nvSpPr>
        <p:spPr>
          <a:xfrm>
            <a:off x="4419600" y="1371600"/>
            <a:ext cx="457200" cy="381000"/>
          </a:xfrm>
          <a:prstGeom prst="downArrow">
            <a:avLst/>
          </a:prstGeom>
          <a:solidFill>
            <a:srgbClr val="D636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laque 8"/>
          <p:cNvSpPr/>
          <p:nvPr/>
        </p:nvSpPr>
        <p:spPr>
          <a:xfrm>
            <a:off x="457200" y="1905000"/>
            <a:ext cx="8458200" cy="4724400"/>
          </a:xfrm>
          <a:prstGeom prst="plaqu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group 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981200"/>
            <a:ext cx="3886200" cy="1752600"/>
          </a:xfrm>
          <a:prstGeom prst="rect">
            <a:avLst/>
          </a:prstGeom>
        </p:spPr>
      </p:pic>
      <p:sp>
        <p:nvSpPr>
          <p:cNvPr id="11" name="Round Diagonal Corner Rectangle 10"/>
          <p:cNvSpPr/>
          <p:nvPr/>
        </p:nvSpPr>
        <p:spPr>
          <a:xfrm>
            <a:off x="990600" y="3886200"/>
            <a:ext cx="7467600" cy="2286000"/>
          </a:xfrm>
          <a:prstGeom prst="round2DiagRect">
            <a:avLst/>
          </a:prstGeom>
          <a:solidFill>
            <a:srgbClr val="2038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দল-কঃ বিকাশের মাধ্যমে কিভাবে লেনদেন করা হয় লিখ ।</a:t>
            </a:r>
          </a:p>
          <a:p>
            <a:pPr algn="ctr"/>
            <a:r>
              <a:rPr lang="bn-IN" sz="2800" dirty="0" smtClean="0"/>
              <a:t>দল- খঃ </a:t>
            </a:r>
            <a:r>
              <a:rPr lang="en-US" sz="2800" dirty="0" smtClean="0"/>
              <a:t>Outsourcing </a:t>
            </a:r>
            <a:r>
              <a:rPr lang="bn-IN" sz="2800" dirty="0" smtClean="0"/>
              <a:t> ব্যবসায় গুরুত্বপূর্ণ কেন- লিখ ।</a:t>
            </a:r>
            <a:endParaRPr lang="en-US" sz="2800" dirty="0"/>
          </a:p>
        </p:txBody>
      </p:sp>
      <p:pic>
        <p:nvPicPr>
          <p:cNvPr id="12" name="Picture 11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7620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8000" b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1600201"/>
            <a:ext cx="4572000" cy="1905000"/>
          </a:xfrm>
        </p:spPr>
        <p:txBody>
          <a:bodyPr/>
          <a:lstStyle/>
          <a:p>
            <a:pPr algn="ctr"/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মোঃ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শামীম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রহমান</a:t>
            </a:r>
            <a:r>
              <a:rPr lang="bn-IN" dirty="0" smtClean="0">
                <a:solidFill>
                  <a:srgbClr val="00B050"/>
                </a:solidFill>
                <a:latin typeface="Arial Rounded MT Bold" pitchFamily="34" charset="0"/>
              </a:rPr>
              <a:t/>
            </a:r>
            <a:br>
              <a:rPr lang="bn-IN" dirty="0" smtClean="0">
                <a:solidFill>
                  <a:srgbClr val="00B050"/>
                </a:solidFill>
                <a:latin typeface="Arial Rounded MT Bold" pitchFamily="34" charset="0"/>
              </a:rPr>
            </a:br>
            <a:r>
              <a:rPr lang="bn-IN" sz="3600" dirty="0" smtClean="0">
                <a:solidFill>
                  <a:srgbClr val="00B050"/>
                </a:solidFill>
                <a:latin typeface="SutonnyMJ" pitchFamily="2" charset="0"/>
              </a:rPr>
              <a:t>প্রভাষক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</a:rPr>
              <a:t>-</a:t>
            </a:r>
            <a:r>
              <a:rPr lang="bn-IN" sz="3600" dirty="0" smtClean="0">
                <a:solidFill>
                  <a:srgbClr val="00B050"/>
                </a:solidFill>
                <a:latin typeface="SutonnyMJ" pitchFamily="2" charset="0"/>
              </a:rPr>
              <a:t>ব্যবস্থাপনা</a:t>
            </a:r>
            <a:r>
              <a:rPr lang="bn-IN" dirty="0" smtClean="0"/>
              <a:t/>
            </a:r>
            <a:br>
              <a:rPr lang="bn-IN" dirty="0" smtClean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348176" y="3717399"/>
            <a:ext cx="4833424" cy="2378602"/>
          </a:xfrm>
        </p:spPr>
        <p:txBody>
          <a:bodyPr>
            <a:normAutofit fontScale="92500"/>
          </a:bodyPr>
          <a:lstStyle/>
          <a:p>
            <a:pPr algn="ctr"/>
            <a:r>
              <a:rPr lang="bn-IN" sz="5400" dirty="0" smtClean="0">
                <a:solidFill>
                  <a:srgbClr val="002060"/>
                </a:solidFill>
                <a:latin typeface="Arial Rounded MT Bold" pitchFamily="34" charset="0"/>
                <a:cs typeface="Bangla" pitchFamily="66" charset="0"/>
              </a:rPr>
              <a:t>বঙ্গবন্ধু সরকারি কলেজ,</a:t>
            </a:r>
            <a:endParaRPr lang="en-US" sz="5400" dirty="0" smtClean="0">
              <a:solidFill>
                <a:srgbClr val="002060"/>
              </a:solidFill>
              <a:latin typeface="Arial Rounded MT Bold" pitchFamily="34" charset="0"/>
              <a:cs typeface="Bangla" pitchFamily="66" charset="0"/>
            </a:endParaRPr>
          </a:p>
          <a:p>
            <a:pPr algn="ctr"/>
            <a:r>
              <a:rPr lang="bn-IN" sz="2800" dirty="0" smtClean="0">
                <a:solidFill>
                  <a:srgbClr val="002060"/>
                </a:solidFill>
              </a:rPr>
              <a:t>চিন্তামন, ফুলবাড়ি, দিনাজপুড় ।</a:t>
            </a:r>
            <a:endParaRPr lang="bn-IN" sz="3600" dirty="0" smtClean="0">
              <a:solidFill>
                <a:srgbClr val="002060"/>
              </a:solidFill>
            </a:endParaRPr>
          </a:p>
          <a:p>
            <a:pPr algn="ctr"/>
            <a:r>
              <a:rPr lang="bn-IN" sz="2400" dirty="0" smtClean="0">
                <a:solidFill>
                  <a:srgbClr val="002060"/>
                </a:solidFill>
              </a:rPr>
              <a:t>মোবাইল নাম্বারঃ ০১৭২৩-০২১০০০ </a:t>
            </a:r>
          </a:p>
          <a:p>
            <a:pPr algn="ctr"/>
            <a:r>
              <a:rPr lang="bn-IN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Email : Shamim650k@gmail.com</a:t>
            </a:r>
            <a:endParaRPr lang="bn-IN" sz="2400" dirty="0" smtClean="0">
              <a:solidFill>
                <a:srgbClr val="002060"/>
              </a:solidFill>
            </a:endParaRPr>
          </a:p>
          <a:p>
            <a:pPr algn="ctr"/>
            <a:endParaRPr lang="bn-IN" dirty="0" smtClean="0"/>
          </a:p>
          <a:p>
            <a:endParaRPr lang="bn-IN" dirty="0" smtClean="0"/>
          </a:p>
        </p:txBody>
      </p:sp>
      <p:pic>
        <p:nvPicPr>
          <p:cNvPr id="8" name="Content Placeholder 7" descr="pp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5732984" y="2263535"/>
            <a:ext cx="1420437" cy="1758696"/>
          </a:xfrm>
          <a:blipFill>
            <a:blip r:embed="rId4"/>
            <a:tile tx="0" ty="0" sx="100000" sy="100000" flip="none" algn="tl"/>
          </a:blipFill>
        </p:spPr>
      </p:pic>
      <p:sp>
        <p:nvSpPr>
          <p:cNvPr id="7" name="Oval 6"/>
          <p:cNvSpPr/>
          <p:nvPr/>
        </p:nvSpPr>
        <p:spPr>
          <a:xfrm>
            <a:off x="5452710" y="858129"/>
            <a:ext cx="3123028" cy="47044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p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4532" y="1645921"/>
            <a:ext cx="1938833" cy="3277772"/>
          </a:xfrm>
          <a:prstGeom prst="rect">
            <a:avLst/>
          </a:prstGeom>
        </p:spPr>
      </p:pic>
      <p:sp>
        <p:nvSpPr>
          <p:cNvPr id="11" name="Round Single Corner Rectangle 10"/>
          <p:cNvSpPr/>
          <p:nvPr/>
        </p:nvSpPr>
        <p:spPr>
          <a:xfrm flipH="1" flipV="1">
            <a:off x="914400" y="914400"/>
            <a:ext cx="3276600" cy="745591"/>
          </a:xfrm>
          <a:prstGeom prst="round1Rect">
            <a:avLst>
              <a:gd name="adj" fmla="val 660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200" y="914400"/>
            <a:ext cx="3352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cwiwPwZ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erge 3"/>
          <p:cNvSpPr/>
          <p:nvPr/>
        </p:nvSpPr>
        <p:spPr>
          <a:xfrm>
            <a:off x="4038600" y="1524000"/>
            <a:ext cx="990600" cy="304800"/>
          </a:xfrm>
          <a:prstGeom prst="flowChartMerg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81000" y="1905000"/>
            <a:ext cx="8229600" cy="4724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lass tes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1905000"/>
            <a:ext cx="5715000" cy="26670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990600" y="4724400"/>
            <a:ext cx="7239000" cy="1905000"/>
          </a:xfrm>
          <a:prstGeom prst="roundRect">
            <a:avLst/>
          </a:prstGeom>
          <a:solidFill>
            <a:srgbClr val="2038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আজকের আলোচ্য ব্যবসায় থেকে ৪টি ব্যবসায় এর কাজ লিখ ।</a:t>
            </a:r>
            <a:endParaRPr lang="en-US" sz="2800" dirty="0"/>
          </a:p>
        </p:txBody>
      </p:sp>
      <p:sp>
        <p:nvSpPr>
          <p:cNvPr id="9" name="Rounded Rectangle 8"/>
          <p:cNvSpPr/>
          <p:nvPr/>
        </p:nvSpPr>
        <p:spPr>
          <a:xfrm>
            <a:off x="914400" y="228600"/>
            <a:ext cx="8229600" cy="1066800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মূল্যায়ন (১)</a:t>
            </a:r>
            <a:endParaRPr lang="en-US" sz="3600" dirty="0"/>
          </a:p>
        </p:txBody>
      </p:sp>
      <p:pic>
        <p:nvPicPr>
          <p:cNvPr id="10" name="Picture 9" descr="a2i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0"/>
            <a:ext cx="685800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33400" y="457200"/>
            <a:ext cx="8153400" cy="914400"/>
          </a:xfrm>
          <a:prstGeom prst="ellipse">
            <a:avLst/>
          </a:prstGeom>
          <a:solidFill>
            <a:srgbClr val="92D050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মূল্যায়ন</a:t>
            </a:r>
            <a:r>
              <a:rPr lang="en-US" sz="3600" dirty="0" smtClean="0"/>
              <a:t>(</a:t>
            </a:r>
            <a:r>
              <a:rPr lang="bn-IN" sz="3600" dirty="0" smtClean="0"/>
              <a:t>২)</a:t>
            </a:r>
            <a:endParaRPr lang="en-US" sz="3600" dirty="0"/>
          </a:p>
        </p:txBody>
      </p:sp>
      <p:sp>
        <p:nvSpPr>
          <p:cNvPr id="5" name="Down Arrow 4"/>
          <p:cNvSpPr/>
          <p:nvPr/>
        </p:nvSpPr>
        <p:spPr>
          <a:xfrm>
            <a:off x="4495800" y="1524000"/>
            <a:ext cx="457200" cy="304800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Terminator 5"/>
          <p:cNvSpPr/>
          <p:nvPr/>
        </p:nvSpPr>
        <p:spPr>
          <a:xfrm>
            <a:off x="2514600" y="1905000"/>
            <a:ext cx="4572000" cy="914400"/>
          </a:xfrm>
          <a:prstGeom prst="flowChartTerminator">
            <a:avLst/>
          </a:prstGeom>
          <a:solidFill>
            <a:srgbClr val="1E9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MCQ</a:t>
            </a:r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228600" y="3124200"/>
            <a:ext cx="8686800" cy="3429000"/>
          </a:xfrm>
          <a:prstGeom prst="roundRect">
            <a:avLst/>
          </a:prstGeom>
          <a:solidFill>
            <a:srgbClr val="3DD735"/>
          </a:solidFill>
          <a:ln>
            <a:solidFill>
              <a:srgbClr val="DC306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/>
              <a:t>১)সাম্প্রতিকালের যে ব্যবসায় একস্থান থেকে অন্যস্থানে অর্থ পাঠানোর সাথে সম্পর্কিত তা হল-</a:t>
            </a:r>
          </a:p>
          <a:p>
            <a:r>
              <a:rPr lang="bn-IN" sz="2800" dirty="0" smtClean="0"/>
              <a:t>ক)বিকাশ খ)মানিগ্রাম</a:t>
            </a:r>
          </a:p>
          <a:p>
            <a:r>
              <a:rPr lang="bn-IN" sz="2800" dirty="0" smtClean="0"/>
              <a:t>গ)টেলিগ্রাম ঘ)কুরিয়ার</a:t>
            </a:r>
            <a:endParaRPr lang="en-US" sz="2800" dirty="0"/>
          </a:p>
        </p:txBody>
      </p:sp>
      <p:sp>
        <p:nvSpPr>
          <p:cNvPr id="9" name="Down Arrow 8"/>
          <p:cNvSpPr/>
          <p:nvPr/>
        </p:nvSpPr>
        <p:spPr>
          <a:xfrm>
            <a:off x="4648200" y="2895600"/>
            <a:ext cx="228600" cy="1524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2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" cy="685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" y="304800"/>
            <a:ext cx="8229600" cy="10668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বাড়ির কাজ</a:t>
            </a:r>
            <a:endParaRPr lang="en-US" sz="3600" dirty="0"/>
          </a:p>
        </p:txBody>
      </p:sp>
      <p:sp>
        <p:nvSpPr>
          <p:cNvPr id="4" name="Down Arrow 3"/>
          <p:cNvSpPr/>
          <p:nvPr/>
        </p:nvSpPr>
        <p:spPr>
          <a:xfrm>
            <a:off x="4114800" y="1524000"/>
            <a:ext cx="685800" cy="381000"/>
          </a:xfrm>
          <a:prstGeom prst="downArrow">
            <a:avLst/>
          </a:prstGeom>
          <a:solidFill>
            <a:srgbClr val="2FDD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Alternate Process 5"/>
          <p:cNvSpPr/>
          <p:nvPr/>
        </p:nvSpPr>
        <p:spPr>
          <a:xfrm>
            <a:off x="609600" y="1981200"/>
            <a:ext cx="8229600" cy="4648200"/>
          </a:xfrm>
          <a:prstGeom prst="flowChartAlternateProces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ঘ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2286000"/>
            <a:ext cx="7543800" cy="2590800"/>
          </a:xfrm>
          <a:prstGeom prst="rect">
            <a:avLst/>
          </a:prstGeom>
        </p:spPr>
      </p:pic>
      <p:pic>
        <p:nvPicPr>
          <p:cNvPr id="8" name="Picture 7" descr="hw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3000" y="2971800"/>
            <a:ext cx="1295399" cy="1219200"/>
          </a:xfrm>
          <a:prstGeom prst="rect">
            <a:avLst/>
          </a:prstGeom>
        </p:spPr>
      </p:pic>
      <p:sp>
        <p:nvSpPr>
          <p:cNvPr id="11" name="Round Diagonal Corner Rectangle 10"/>
          <p:cNvSpPr/>
          <p:nvPr/>
        </p:nvSpPr>
        <p:spPr>
          <a:xfrm>
            <a:off x="990600" y="5181600"/>
            <a:ext cx="7467600" cy="1295400"/>
          </a:xfrm>
          <a:prstGeom prst="round2DiagRect">
            <a:avLst/>
          </a:prstGeom>
          <a:solidFill>
            <a:srgbClr val="61D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সৃজনশীল প্রশ্নের ৩ এবং ৭ নং অনুশীলনী উত্তর</a:t>
            </a:r>
          </a:p>
          <a:p>
            <a:pPr algn="ctr"/>
            <a:r>
              <a:rPr lang="bn-IN" sz="2800" dirty="0" smtClean="0"/>
              <a:t>অ্যাসাইনমেন্ট লিখে জমা দিবে ।</a:t>
            </a:r>
            <a:endParaRPr lang="en-US" sz="2800" dirty="0"/>
          </a:p>
        </p:txBody>
      </p:sp>
      <p:pic>
        <p:nvPicPr>
          <p:cNvPr id="9" name="Picture 8" descr="a2i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619125" cy="6810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" y="609600"/>
            <a:ext cx="8229600" cy="1066800"/>
          </a:xfrm>
          <a:prstGeom prst="roundRect">
            <a:avLst/>
          </a:prstGeom>
          <a:solidFill>
            <a:srgbClr val="1E9FA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ক্লাসে সহযোগিতার জন্য ধন্যবাদ</a:t>
            </a:r>
            <a:endParaRPr lang="en-US" sz="3600" dirty="0"/>
          </a:p>
        </p:txBody>
      </p:sp>
      <p:pic>
        <p:nvPicPr>
          <p:cNvPr id="7" name="Picture 6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42925" cy="7572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533400" y="609600"/>
            <a:ext cx="8229600" cy="1219200"/>
          </a:xfrm>
          <a:prstGeom prst="ellipse">
            <a:avLst/>
          </a:prstGeom>
          <a:solidFill>
            <a:srgbClr val="0070C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এসো ছবি গুলো লক্ষ্য করি</a:t>
            </a:r>
            <a:endParaRPr lang="en-US" sz="3600" dirty="0"/>
          </a:p>
        </p:txBody>
      </p:sp>
      <p:sp>
        <p:nvSpPr>
          <p:cNvPr id="4" name="Snip Diagonal Corner Rectangle 3"/>
          <p:cNvSpPr/>
          <p:nvPr/>
        </p:nvSpPr>
        <p:spPr>
          <a:xfrm>
            <a:off x="381000" y="2057400"/>
            <a:ext cx="8305800" cy="4800600"/>
          </a:xfrm>
          <a:prstGeom prst="snip2Diag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yeing hou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828800"/>
            <a:ext cx="2590800" cy="1600200"/>
          </a:xfrm>
          <a:prstGeom prst="rect">
            <a:avLst/>
          </a:prstGeom>
        </p:spPr>
      </p:pic>
      <p:pic>
        <p:nvPicPr>
          <p:cNvPr id="6" name="Picture 5" descr="Marchandigi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1981200"/>
            <a:ext cx="2838450" cy="1609725"/>
          </a:xfrm>
          <a:prstGeom prst="rect">
            <a:avLst/>
          </a:prstGeom>
        </p:spPr>
      </p:pic>
      <p:pic>
        <p:nvPicPr>
          <p:cNvPr id="7" name="Picture 6" descr="Software dev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1" y="3505200"/>
            <a:ext cx="2514600" cy="1676399"/>
          </a:xfrm>
          <a:prstGeom prst="rect">
            <a:avLst/>
          </a:prstGeom>
        </p:spPr>
      </p:pic>
      <p:pic>
        <p:nvPicPr>
          <p:cNvPr id="9" name="Picture 8" descr="Bikash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6600" y="3733800"/>
            <a:ext cx="2590800" cy="1466850"/>
          </a:xfrm>
          <a:prstGeom prst="rect">
            <a:avLst/>
          </a:prstGeom>
        </p:spPr>
      </p:pic>
      <p:pic>
        <p:nvPicPr>
          <p:cNvPr id="10" name="Picture 9" descr="Micro Credit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72201" y="1981200"/>
            <a:ext cx="2057399" cy="1743075"/>
          </a:xfrm>
          <a:prstGeom prst="rect">
            <a:avLst/>
          </a:prstGeom>
        </p:spPr>
      </p:pic>
      <p:pic>
        <p:nvPicPr>
          <p:cNvPr id="11" name="Picture 10" descr="Call centr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71600" y="5334000"/>
            <a:ext cx="3810000" cy="1200150"/>
          </a:xfrm>
          <a:prstGeom prst="rect">
            <a:avLst/>
          </a:prstGeom>
        </p:spPr>
      </p:pic>
      <p:pic>
        <p:nvPicPr>
          <p:cNvPr id="12" name="Picture 11" descr="Computer &amp; photo copy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96000" y="3962400"/>
            <a:ext cx="2476500" cy="1600200"/>
          </a:xfrm>
          <a:prstGeom prst="rect">
            <a:avLst/>
          </a:prstGeom>
        </p:spPr>
      </p:pic>
      <p:pic>
        <p:nvPicPr>
          <p:cNvPr id="13" name="Picture 12" descr="Corier service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38800" y="5715000"/>
            <a:ext cx="3048000" cy="914400"/>
          </a:xfrm>
          <a:prstGeom prst="rect">
            <a:avLst/>
          </a:prstGeom>
        </p:spPr>
      </p:pic>
      <p:pic>
        <p:nvPicPr>
          <p:cNvPr id="14" name="Picture 13" descr="a2i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0" y="0"/>
            <a:ext cx="695325" cy="8334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Terminator 2"/>
          <p:cNvSpPr/>
          <p:nvPr/>
        </p:nvSpPr>
        <p:spPr>
          <a:xfrm>
            <a:off x="381000" y="762000"/>
            <a:ext cx="8305800" cy="1219200"/>
          </a:xfrm>
          <a:prstGeom prst="flowChartTerminator">
            <a:avLst/>
          </a:prstGeom>
          <a:solidFill>
            <a:srgbClr val="3DD7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আজকের পাঠ</a:t>
            </a:r>
            <a:endParaRPr lang="en-US" sz="3600" dirty="0"/>
          </a:p>
        </p:txBody>
      </p:sp>
      <p:sp>
        <p:nvSpPr>
          <p:cNvPr id="4" name="Snip Same Side Corner Rectangle 3"/>
          <p:cNvSpPr/>
          <p:nvPr/>
        </p:nvSpPr>
        <p:spPr>
          <a:xfrm>
            <a:off x="457200" y="2209800"/>
            <a:ext cx="8077200" cy="4648200"/>
          </a:xfrm>
          <a:prstGeom prst="snip2SameRect">
            <a:avLst/>
          </a:prstGeom>
          <a:solidFill>
            <a:srgbClr val="1524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572000" y="1981200"/>
            <a:ext cx="304800" cy="3048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kj 1st pap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590800"/>
            <a:ext cx="2371725" cy="3200400"/>
          </a:xfrm>
          <a:prstGeom prst="rect">
            <a:avLst/>
          </a:prstGeom>
        </p:spPr>
      </p:pic>
      <p:sp>
        <p:nvSpPr>
          <p:cNvPr id="7" name="Left-Right Arrow 6"/>
          <p:cNvSpPr/>
          <p:nvPr/>
        </p:nvSpPr>
        <p:spPr>
          <a:xfrm>
            <a:off x="3810000" y="3962400"/>
            <a:ext cx="838200" cy="457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Internal Storage 7"/>
          <p:cNvSpPr/>
          <p:nvPr/>
        </p:nvSpPr>
        <p:spPr>
          <a:xfrm>
            <a:off x="4800600" y="2590800"/>
            <a:ext cx="3200400" cy="3657600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সাম্প্রতিককালের</a:t>
            </a:r>
          </a:p>
          <a:p>
            <a:pPr algn="ctr"/>
            <a:r>
              <a:rPr lang="bn-IN" sz="2800" dirty="0" smtClean="0"/>
              <a:t>ব্যবসায়</a:t>
            </a:r>
            <a:endParaRPr lang="en-US" sz="2800" dirty="0"/>
          </a:p>
        </p:txBody>
      </p:sp>
      <p:pic>
        <p:nvPicPr>
          <p:cNvPr id="9" name="Picture 8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66725" cy="6048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ound Diagonal Corner Rectangle 2"/>
          <p:cNvSpPr/>
          <p:nvPr/>
        </p:nvSpPr>
        <p:spPr>
          <a:xfrm>
            <a:off x="457200" y="304800"/>
            <a:ext cx="8458200" cy="1371600"/>
          </a:xfrm>
          <a:prstGeom prst="round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শিখনফল</a:t>
            </a:r>
            <a:endParaRPr lang="en-US" sz="3600" dirty="0"/>
          </a:p>
        </p:txBody>
      </p:sp>
      <p:sp>
        <p:nvSpPr>
          <p:cNvPr id="5" name="Down Arrow 4"/>
          <p:cNvSpPr/>
          <p:nvPr/>
        </p:nvSpPr>
        <p:spPr>
          <a:xfrm>
            <a:off x="4419600" y="1295400"/>
            <a:ext cx="533400" cy="381000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Flowchart: Predefined Process 5"/>
          <p:cNvSpPr/>
          <p:nvPr/>
        </p:nvSpPr>
        <p:spPr>
          <a:xfrm>
            <a:off x="609600" y="1828800"/>
            <a:ext cx="8305800" cy="5029200"/>
          </a:xfrm>
          <a:prstGeom prst="flowChartPredefinedProcess">
            <a:avLst/>
          </a:prstGeom>
          <a:solidFill>
            <a:srgbClr val="1E9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পাঠ শেষে শিক্ষার্থীরা—</a:t>
            </a:r>
            <a:endParaRPr lang="en-US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en-US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b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যৌথমূলধনী ব্যবসায় কী তা বলতে পারবে</a:t>
            </a: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b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সাম্প্রতিক কালের ব্যবসায় গুলো বর্ণনা করতে পারবে</a:t>
            </a: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b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বিকাশ ব্যাংকিং বর্তমানে গ্রাহক সেবায় অনন্য অবদান রাখছে-ব্যাখ্যা করতে পারবে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endParaRPr lang="en-US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" name="Picture 9" descr="a2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19125" cy="8334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533400" y="304800"/>
            <a:ext cx="8153400" cy="1600200"/>
          </a:xfrm>
          <a:prstGeom prst="ellipse">
            <a:avLst/>
          </a:prstGeom>
          <a:solidFill>
            <a:srgbClr val="61DC3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যৌথমূলধনী ব্যবসায়</a:t>
            </a:r>
            <a:endParaRPr lang="en-US" sz="3600" dirty="0"/>
          </a:p>
        </p:txBody>
      </p:sp>
      <p:sp>
        <p:nvSpPr>
          <p:cNvPr id="4" name="Down Arrow 3"/>
          <p:cNvSpPr/>
          <p:nvPr/>
        </p:nvSpPr>
        <p:spPr>
          <a:xfrm>
            <a:off x="4191000" y="1905000"/>
            <a:ext cx="342900" cy="533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33400" y="2362200"/>
            <a:ext cx="8229600" cy="426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6" name="Picture 5" descr="Joint stok Co.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667000"/>
            <a:ext cx="6477000" cy="1981200"/>
          </a:xfrm>
          <a:prstGeom prst="rect">
            <a:avLst/>
          </a:prstGeom>
        </p:spPr>
      </p:pic>
      <p:sp>
        <p:nvSpPr>
          <p:cNvPr id="7" name="Flowchart: Terminator 6"/>
          <p:cNvSpPr/>
          <p:nvPr/>
        </p:nvSpPr>
        <p:spPr>
          <a:xfrm>
            <a:off x="838200" y="4800600"/>
            <a:ext cx="7620000" cy="1752600"/>
          </a:xfrm>
          <a:prstGeom prst="flowChartTermina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কোম্পানি আইনের অধীনে গঠিত ও পরিচালিত কৃএিম ব্যক্তিসত্তার অধিকারী সীমিত দায় বিশিষ্ট ব্যবসায় কে কোম্পানি সংগঠন বলে ।</a:t>
            </a:r>
            <a:endParaRPr lang="en-US" sz="2800" dirty="0"/>
          </a:p>
        </p:txBody>
      </p:sp>
      <p:pic>
        <p:nvPicPr>
          <p:cNvPr id="8" name="Picture 7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19125" cy="6810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" y="304800"/>
            <a:ext cx="8229600" cy="1143000"/>
          </a:xfrm>
          <a:prstGeom prst="roundRect">
            <a:avLst/>
          </a:prstGeom>
          <a:solidFill>
            <a:srgbClr val="1E9FA2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বায়িং হাউস</a:t>
            </a:r>
            <a:endParaRPr lang="en-US" sz="3600" dirty="0"/>
          </a:p>
        </p:txBody>
      </p:sp>
      <p:sp>
        <p:nvSpPr>
          <p:cNvPr id="4" name="Down Arrow 3"/>
          <p:cNvSpPr/>
          <p:nvPr/>
        </p:nvSpPr>
        <p:spPr>
          <a:xfrm>
            <a:off x="4495800" y="1524000"/>
            <a:ext cx="457200" cy="381000"/>
          </a:xfrm>
          <a:prstGeom prst="downArrow">
            <a:avLst/>
          </a:prstGeom>
          <a:solidFill>
            <a:srgbClr val="61D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nip Same Side Corner Rectangle 4"/>
          <p:cNvSpPr/>
          <p:nvPr/>
        </p:nvSpPr>
        <p:spPr>
          <a:xfrm>
            <a:off x="381000" y="2057400"/>
            <a:ext cx="8534400" cy="4572000"/>
          </a:xfrm>
          <a:prstGeom prst="snip2SameRect">
            <a:avLst/>
          </a:prstGeom>
          <a:solidFill>
            <a:srgbClr val="92D050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pic>
        <p:nvPicPr>
          <p:cNvPr id="6" name="Picture 5" descr="byeing hou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362" y="2362200"/>
            <a:ext cx="7624838" cy="1876425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7" name="Flowchart: Preparation 6"/>
          <p:cNvSpPr/>
          <p:nvPr/>
        </p:nvSpPr>
        <p:spPr>
          <a:xfrm>
            <a:off x="838200" y="4419600"/>
            <a:ext cx="7924800" cy="1981200"/>
          </a:xfrm>
          <a:prstGeom prst="flowChartPreparation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কমিশনের ভিত্তিতে বায়ারের পক্ষে ক্রয় প্রতিনিধি হিসেবে দায়িত্ব পালনকারী প্রতিষ্ঠানই বায়িং হাউস ।</a:t>
            </a:r>
            <a:endParaRPr lang="en-US" sz="2800" dirty="0"/>
          </a:p>
        </p:txBody>
      </p:sp>
      <p:pic>
        <p:nvPicPr>
          <p:cNvPr id="8" name="Picture 7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762000" cy="833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57200" y="304800"/>
            <a:ext cx="8153400" cy="1066800"/>
          </a:xfrm>
          <a:prstGeom prst="ellipse">
            <a:avLst/>
          </a:prstGeom>
          <a:solidFill>
            <a:srgbClr val="203854"/>
          </a:solidFill>
          <a:ln>
            <a:solidFill>
              <a:srgbClr val="E22A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মার্চেন্ডাইজিং</a:t>
            </a:r>
            <a:endParaRPr lang="en-US" sz="3600" dirty="0"/>
          </a:p>
        </p:txBody>
      </p:sp>
      <p:sp>
        <p:nvSpPr>
          <p:cNvPr id="4" name="Flowchart: Merge 3"/>
          <p:cNvSpPr/>
          <p:nvPr/>
        </p:nvSpPr>
        <p:spPr>
          <a:xfrm>
            <a:off x="4267200" y="1524000"/>
            <a:ext cx="533400" cy="381000"/>
          </a:xfrm>
          <a:prstGeom prst="flowChartMerge">
            <a:avLst/>
          </a:prstGeom>
          <a:solidFill>
            <a:srgbClr val="2FDD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81000" y="1981200"/>
            <a:ext cx="8534400" cy="4648200"/>
          </a:xfrm>
          <a:prstGeom prst="roundRect">
            <a:avLst/>
          </a:prstGeom>
          <a:solidFill>
            <a:srgbClr val="1E9FA2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pic>
        <p:nvPicPr>
          <p:cNvPr id="7" name="Picture 6" descr="Marchandig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209800"/>
            <a:ext cx="7772400" cy="2286000"/>
          </a:xfrm>
          <a:prstGeom prst="rect">
            <a:avLst/>
          </a:prstGeom>
        </p:spPr>
      </p:pic>
      <p:sp>
        <p:nvSpPr>
          <p:cNvPr id="8" name="Round Diagonal Corner Rectangle 7"/>
          <p:cNvSpPr/>
          <p:nvPr/>
        </p:nvSpPr>
        <p:spPr>
          <a:xfrm>
            <a:off x="533400" y="4724400"/>
            <a:ext cx="7924800" cy="1447800"/>
          </a:xfrm>
          <a:prstGeom prst="round2Diag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Marchandising</a:t>
            </a:r>
            <a:r>
              <a:rPr lang="en-US" sz="2800" dirty="0" smtClean="0"/>
              <a:t> </a:t>
            </a:r>
            <a:r>
              <a:rPr lang="bn-IN" sz="2800" dirty="0" smtClean="0"/>
              <a:t> শব্দের অর্থ হল পণ্য বেচা- কেনা করা বা পণ্যের উন্নতি সাধন করা ।</a:t>
            </a:r>
            <a:endParaRPr lang="en-US" sz="2800" dirty="0"/>
          </a:p>
        </p:txBody>
      </p:sp>
      <p:pic>
        <p:nvPicPr>
          <p:cNvPr id="9" name="Picture 8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85800" cy="838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eparation 2"/>
          <p:cNvSpPr/>
          <p:nvPr/>
        </p:nvSpPr>
        <p:spPr>
          <a:xfrm>
            <a:off x="457200" y="304800"/>
            <a:ext cx="8229600" cy="1066800"/>
          </a:xfrm>
          <a:prstGeom prst="flowChartPreparation">
            <a:avLst/>
          </a:prstGeom>
          <a:solidFill>
            <a:srgbClr val="61D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0000"/>
                </a:solidFill>
              </a:rPr>
              <a:t>স্টক এক্সচেঞ্জ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Up-Down Arrow 3"/>
          <p:cNvSpPr/>
          <p:nvPr/>
        </p:nvSpPr>
        <p:spPr>
          <a:xfrm>
            <a:off x="4572000" y="1447800"/>
            <a:ext cx="304800" cy="533400"/>
          </a:xfrm>
          <a:prstGeom prst="upDownArrow">
            <a:avLst/>
          </a:prstGeom>
          <a:solidFill>
            <a:srgbClr val="2FDD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28600" y="1981200"/>
            <a:ext cx="8686800" cy="449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tock Exchan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286000"/>
            <a:ext cx="8153400" cy="21336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457200" y="4495800"/>
            <a:ext cx="8153400" cy="18288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যে স্থানে তালিকাভুক্ত কোম্পানির বিধিমোতাবেক শারে-সিকিউরিটিজ নিয়মিতভাবে ক্রয়-বিক্রয় হয়ে থাকে তাকেই স্টক এক্সচেঞ্জ বলে । </a:t>
            </a:r>
            <a:endParaRPr lang="en-US" sz="2800" dirty="0"/>
          </a:p>
        </p:txBody>
      </p:sp>
      <p:pic>
        <p:nvPicPr>
          <p:cNvPr id="8" name="Picture 7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95325" cy="9096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pulent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645</TotalTime>
  <Words>400</Words>
  <Application>Microsoft Office PowerPoint</Application>
  <PresentationFormat>On-screen Show (4:3)</PresentationFormat>
  <Paragraphs>60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Flow</vt:lpstr>
      <vt:lpstr>Opulent</vt:lpstr>
      <vt:lpstr>আজকের ক্লাশে সবাইকে স্বাগতম </vt:lpstr>
      <vt:lpstr>মোঃ শামীম রহমান প্রভাষক-ব্যবস্থাপনা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AriA Computer Zone</dc:creator>
  <cp:lastModifiedBy>Windows User</cp:lastModifiedBy>
  <cp:revision>110</cp:revision>
  <dcterms:created xsi:type="dcterms:W3CDTF">2020-05-03T04:07:42Z</dcterms:created>
  <dcterms:modified xsi:type="dcterms:W3CDTF">2020-08-14T09:05:31Z</dcterms:modified>
</cp:coreProperties>
</file>