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0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3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9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9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0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6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574052-5138-4E9A-BE04-FE90ADF3977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DFE22-0AFD-45EF-9675-B912DC9A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9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70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 userDrawn="1"/>
        </p:nvSpPr>
        <p:spPr>
          <a:xfrm>
            <a:off x="10439400" y="12700"/>
            <a:ext cx="635000" cy="711200"/>
          </a:xfrm>
          <a:prstGeom prst="parallelogram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 userDrawn="1"/>
        </p:nvSpPr>
        <p:spPr>
          <a:xfrm>
            <a:off x="10998200" y="12700"/>
            <a:ext cx="635000" cy="711200"/>
          </a:xfrm>
          <a:prstGeom prst="parallelogram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 userDrawn="1"/>
        </p:nvSpPr>
        <p:spPr>
          <a:xfrm>
            <a:off x="11544300" y="12700"/>
            <a:ext cx="635000" cy="711200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 userDrawn="1"/>
        </p:nvSpPr>
        <p:spPr>
          <a:xfrm>
            <a:off x="50800" y="6131719"/>
            <a:ext cx="635000" cy="711200"/>
          </a:xfrm>
          <a:prstGeom prst="parallelogram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 userDrawn="1"/>
        </p:nvSpPr>
        <p:spPr>
          <a:xfrm>
            <a:off x="609600" y="6131719"/>
            <a:ext cx="635000" cy="711200"/>
          </a:xfrm>
          <a:prstGeom prst="parallelogram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1168400" y="6131719"/>
            <a:ext cx="635000" cy="711200"/>
          </a:xfrm>
          <a:prstGeom prst="parallelogram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onal Stripe 13"/>
          <p:cNvSpPr/>
          <p:nvPr userDrawn="1"/>
        </p:nvSpPr>
        <p:spPr>
          <a:xfrm>
            <a:off x="0" y="12700"/>
            <a:ext cx="1803400" cy="1612900"/>
          </a:xfrm>
          <a:prstGeom prst="diagStri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iagonal Stripe 14"/>
          <p:cNvSpPr/>
          <p:nvPr userDrawn="1"/>
        </p:nvSpPr>
        <p:spPr>
          <a:xfrm>
            <a:off x="12700" y="-2382"/>
            <a:ext cx="1333500" cy="1399381"/>
          </a:xfrm>
          <a:prstGeom prst="diagStrip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iagonal Stripe 15"/>
          <p:cNvSpPr/>
          <p:nvPr userDrawn="1"/>
        </p:nvSpPr>
        <p:spPr>
          <a:xfrm>
            <a:off x="0" y="0"/>
            <a:ext cx="1016000" cy="1206500"/>
          </a:xfrm>
          <a:prstGeom prst="diagStri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iagonal Stripe 16"/>
          <p:cNvSpPr/>
          <p:nvPr userDrawn="1"/>
        </p:nvSpPr>
        <p:spPr>
          <a:xfrm rot="10644493">
            <a:off x="10439053" y="5242726"/>
            <a:ext cx="1803400" cy="1612644"/>
          </a:xfrm>
          <a:prstGeom prst="diagStrip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iagonal Stripe 17"/>
          <p:cNvSpPr/>
          <p:nvPr userDrawn="1"/>
        </p:nvSpPr>
        <p:spPr>
          <a:xfrm rot="10644493">
            <a:off x="10901534" y="5461116"/>
            <a:ext cx="1333500" cy="1399159"/>
          </a:xfrm>
          <a:prstGeom prst="diagStrip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iagonal Stripe 18"/>
          <p:cNvSpPr/>
          <p:nvPr userDrawn="1"/>
        </p:nvSpPr>
        <p:spPr>
          <a:xfrm rot="10644493">
            <a:off x="11235812" y="5643735"/>
            <a:ext cx="1016000" cy="1206309"/>
          </a:xfrm>
          <a:prstGeom prst="diagStrip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63" y="4752669"/>
            <a:ext cx="4444621" cy="114316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319" y="450377"/>
            <a:ext cx="6171930" cy="61719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3768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3848669" y="723331"/>
            <a:ext cx="4913194" cy="2197289"/>
          </a:xfrm>
          <a:prstGeom prst="leftRightArrow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97039" y="3603009"/>
            <a:ext cx="8570794" cy="1091821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 যুগ বলতে কী বোঝ?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164" y="354652"/>
            <a:ext cx="3477167" cy="672105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 কিছু তথ্য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05971" y="3272288"/>
            <a:ext cx="3057098" cy="91757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0" y="1555845"/>
            <a:ext cx="2347415" cy="11978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আরেক নাম-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পূন্ড্রনগর।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733266" y="2712729"/>
            <a:ext cx="614149" cy="644620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80179" y="1555845"/>
            <a:ext cx="2879678" cy="11978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সময়কাল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 চতুর্থ শতক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15367" y="2764185"/>
            <a:ext cx="223851" cy="587887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780432" y="4708478"/>
            <a:ext cx="3138984" cy="11978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বগুড়ার বরেন্দ্রভূমি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21624" y="4189863"/>
            <a:ext cx="641445" cy="518615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50125" y="4804012"/>
            <a:ext cx="2661314" cy="11978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শাশক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সম্রাট অশোক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33266" y="4189863"/>
            <a:ext cx="750627" cy="614149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206018" y="354652"/>
            <a:ext cx="859809" cy="6492875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উয়ারীবটেশ্বর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8106201" y="211540"/>
            <a:ext cx="3984578" cy="2688609"/>
          </a:xfrm>
          <a:prstGeom prst="right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অবস্থান- </a:t>
            </a:r>
          </a:p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নরসিংদী জেলার বেলাব উপজেলা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8128010" y="3731075"/>
            <a:ext cx="3984578" cy="2688609"/>
          </a:xfrm>
          <a:prstGeom prst="right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সময়কাল-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আড়াই হাজার বছর পূর্বে </a:t>
            </a:r>
            <a:endParaRPr lang="bn-BD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9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4230" y="365126"/>
            <a:ext cx="5330588" cy="6994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বাংলার কিছু জনপদ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55557"/>
          </a:xfr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marL="0" indent="0">
              <a:buNone/>
            </a:pPr>
            <a:r>
              <a:rPr lang="bn-BD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প্রাচীন বাংলার জনপদ-১৬টি।</a:t>
            </a:r>
          </a:p>
          <a:p>
            <a:pPr marL="0" indent="0">
              <a:buNone/>
            </a:pPr>
            <a:endParaRPr lang="bn-BD" sz="44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প্রাচীন বাংলার জনপদের মধ্যে গুরুত্বপূর্ণ- পুন্ড্রনগর, বঙ্গ, সমতট, গৌড়, বরেন্দ্র, হরিকেল। </a:t>
            </a:r>
            <a:endParaRPr lang="en-US" sz="4400" b="1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862" y="2548961"/>
            <a:ext cx="10515600" cy="2446121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marL="0" indent="0">
              <a:buNone/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প্রাগৈতিহাসিক যুগের হাতিয়ারের নাম লেখ</a:t>
            </a: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bn-BD" sz="4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প্রাগৈতিহাসিক যুগের মানুষের জীবনযাপন সম্পর্কে লেখ। </a:t>
            </a:r>
            <a:endParaRPr lang="bn-BD" sz="4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80430" y="573206"/>
            <a:ext cx="5486400" cy="107817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57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71"/>
            <a:ext cx="1741227" cy="672105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1815152"/>
            <a:ext cx="5740021" cy="584775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সিন্ধু সভ্যতার সময়কাল কত? </a:t>
            </a:r>
          </a:p>
          <a:p>
            <a:pPr marL="0" indent="0">
              <a:buNone/>
            </a:pP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6585" y="1815152"/>
            <a:ext cx="3794078" cy="58477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(২৭০০-১৭০০ খ্রিষ্টপূর্ব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6585" y="3016155"/>
            <a:ext cx="3193576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সম্রাট অশোক।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9018" y="3016155"/>
            <a:ext cx="5740021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খ। মৌর্য যুগের শাসকের নাম কি?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12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35523" y="2674960"/>
            <a:ext cx="4094328" cy="15285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পাল রাজবংশ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6603" y="723331"/>
            <a:ext cx="3807725" cy="148760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7030A0"/>
                </a:solidFill>
              </a:rPr>
              <a:t>সময়কাল</a:t>
            </a:r>
          </a:p>
          <a:p>
            <a:pPr algn="ctr"/>
            <a:r>
              <a:rPr lang="bn-BD" sz="2400" dirty="0" smtClean="0"/>
              <a:t>৭৫০-১১৬১ খ্রিষ্টাব্দ 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183039" y="13648"/>
            <a:ext cx="3466530" cy="148760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</a:rPr>
              <a:t>প্রথম দীর্ঘস্থায়ী রাজবংশ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738281" y="614149"/>
            <a:ext cx="3043450" cy="148760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FF00"/>
                </a:solidFill>
              </a:rPr>
              <a:t>প্রতিষ্ঠাতা</a:t>
            </a:r>
          </a:p>
          <a:p>
            <a:pPr algn="ctr"/>
            <a:r>
              <a:rPr lang="bn-BD" sz="3200" b="1" dirty="0" smtClean="0">
                <a:solidFill>
                  <a:srgbClr val="FFFF00"/>
                </a:solidFill>
              </a:rPr>
              <a:t>গোপাল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362365" y="2947916"/>
            <a:ext cx="2593074" cy="148760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</a:rPr>
              <a:t>ধর্ম</a:t>
            </a:r>
          </a:p>
          <a:p>
            <a:pPr algn="ctr"/>
            <a:r>
              <a:rPr lang="bn-BD" sz="3200" b="1" dirty="0" smtClean="0">
                <a:solidFill>
                  <a:srgbClr val="002060"/>
                </a:solidFill>
              </a:rPr>
              <a:t>বৌদ্ধ ধর্ম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861111" y="4776715"/>
            <a:ext cx="4449170" cy="180150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</a:rPr>
              <a:t>রাজবংশ প্রতিষ্ঠার কারণ</a:t>
            </a:r>
          </a:p>
          <a:p>
            <a:pPr algn="ctr"/>
            <a:r>
              <a:rPr lang="bn-BD" sz="2400" b="1" dirty="0" smtClean="0">
                <a:solidFill>
                  <a:schemeClr val="bg1"/>
                </a:solidFill>
              </a:rPr>
              <a:t>কলহ, নৈরাজ্য ও হানাহানি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61815" y="5036024"/>
            <a:ext cx="4285397" cy="162408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</a:rPr>
              <a:t>বিখ্যাত শাসক</a:t>
            </a:r>
          </a:p>
          <a:p>
            <a:pPr algn="ctr"/>
            <a:r>
              <a:rPr lang="bn-BD" sz="2800" b="1" dirty="0" smtClean="0">
                <a:solidFill>
                  <a:srgbClr val="7030A0"/>
                </a:solidFill>
              </a:rPr>
              <a:t>ধর্মপাল, দেবপাল, মহিপাল, রামপাল </a:t>
            </a:r>
          </a:p>
        </p:txBody>
      </p:sp>
      <p:sp>
        <p:nvSpPr>
          <p:cNvPr id="11" name="Oval 10"/>
          <p:cNvSpPr/>
          <p:nvPr/>
        </p:nvSpPr>
        <p:spPr>
          <a:xfrm>
            <a:off x="150130" y="3855493"/>
            <a:ext cx="4080681" cy="168549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FF00"/>
                </a:solidFill>
              </a:rPr>
              <a:t>উৎকর্ষ অর্জন </a:t>
            </a:r>
          </a:p>
          <a:p>
            <a:pPr algn="ctr"/>
            <a:r>
              <a:rPr lang="bn-BD" sz="2400" dirty="0" smtClean="0">
                <a:solidFill>
                  <a:srgbClr val="FFFF00"/>
                </a:solidFill>
              </a:rPr>
              <a:t>রাজনীতি, স্থাপত্য, চিত্রশিল্প, শিল্পকলা।</a:t>
            </a:r>
          </a:p>
          <a:p>
            <a:pPr algn="ctr"/>
            <a:endParaRPr lang="bn-BD" dirty="0" smtClean="0">
              <a:solidFill>
                <a:srgbClr val="FFFF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936776" y="1487606"/>
            <a:ext cx="13648" cy="1187354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34066" y="2101755"/>
            <a:ext cx="395785" cy="846161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529851" y="3589361"/>
            <a:ext cx="709684" cy="102358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47212" y="4135270"/>
            <a:ext cx="784746" cy="805220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32060" y="4203510"/>
            <a:ext cx="218364" cy="736980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603009" y="3589361"/>
            <a:ext cx="832514" cy="457198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67033" y="1934570"/>
            <a:ext cx="709684" cy="1013346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9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62567" y="3268639"/>
            <a:ext cx="4339988" cy="13647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কৈবর্ত বিদ্রোহ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82891" y="286602"/>
            <a:ext cx="4339988" cy="13647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কৈবর্ত বিদ্রোহের কারন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ভ্রাতৃ কলহ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32561" y="0"/>
            <a:ext cx="4885898" cy="165137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বিদ্রোহের সময়কার শাসক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মহীপাল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852012" y="2169994"/>
            <a:ext cx="4339988" cy="13647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কৈবর্ত বিদ্রোহের নেতা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দিব্য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96585" y="4899547"/>
            <a:ext cx="5199796" cy="13647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কৈবর্ত বিদ্রোহীদের সম্প্রদায় 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জেলে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733266" y="5411338"/>
            <a:ext cx="4790364" cy="13647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কৈবর্ত রাজত্বের সময়কাল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১০৮০-১০৮২খ্রিষ্টাব্দ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51378"/>
            <a:ext cx="3903260" cy="375995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কৈবর্ত রাজত্বের অবসান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রামপাল ভীমকে পরাজিত ও হত্যা করে পাল শাসন পূন প্রতিষ্ঠা করেন।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523630" y="1446664"/>
            <a:ext cx="791570" cy="1610435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541222" y="3589362"/>
            <a:ext cx="752903" cy="238835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852012" y="4565176"/>
            <a:ext cx="479946" cy="375314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404515" y="4844955"/>
            <a:ext cx="218364" cy="736980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941927" y="3429000"/>
            <a:ext cx="493596" cy="160361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299045" y="1651378"/>
            <a:ext cx="887104" cy="1617260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1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9612" y="2553835"/>
            <a:ext cx="3957851" cy="155414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 রাজবংশ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57066" y="58001"/>
            <a:ext cx="3930556" cy="107817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সেনদের আবাস্থল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দাক্ষিনাত্যের কর্নাটক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57165" y="91286"/>
            <a:ext cx="3930556" cy="133149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সেনদের কর্ম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পালদের সৈন্যবাহিনীতে কর্মরত </a:t>
            </a:r>
          </a:p>
        </p:txBody>
      </p:sp>
      <p:sp>
        <p:nvSpPr>
          <p:cNvPr id="7" name="Oval 6"/>
          <p:cNvSpPr/>
          <p:nvPr/>
        </p:nvSpPr>
        <p:spPr>
          <a:xfrm>
            <a:off x="8442033" y="1705970"/>
            <a:ext cx="3642168" cy="211199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শাসনভার অধিকারের কারণ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পালরাজা মদনপালের দুর্বলতার সুযোগের স্বদব্যবহার </a:t>
            </a:r>
          </a:p>
        </p:txBody>
      </p:sp>
      <p:sp>
        <p:nvSpPr>
          <p:cNvPr id="8" name="Oval 7"/>
          <p:cNvSpPr/>
          <p:nvPr/>
        </p:nvSpPr>
        <p:spPr>
          <a:xfrm>
            <a:off x="8191419" y="4514680"/>
            <a:ext cx="3880516" cy="1828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 রাজবংশের প্রতিষ্ঠাতা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বিজয় সেন </a:t>
            </a:r>
          </a:p>
        </p:txBody>
      </p:sp>
      <p:sp>
        <p:nvSpPr>
          <p:cNvPr id="9" name="Oval 8"/>
          <p:cNvSpPr/>
          <p:nvPr/>
        </p:nvSpPr>
        <p:spPr>
          <a:xfrm>
            <a:off x="4060208" y="4984929"/>
            <a:ext cx="3562067" cy="1828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 রাজবংশের গূরুত্বপূর্ণ শাসক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বিজয় সেন, বল্লাল সেন, লক্ষণ সেন  </a:t>
            </a:r>
          </a:p>
        </p:txBody>
      </p:sp>
      <p:sp>
        <p:nvSpPr>
          <p:cNvPr id="10" name="Oval 9"/>
          <p:cNvSpPr/>
          <p:nvPr/>
        </p:nvSpPr>
        <p:spPr>
          <a:xfrm>
            <a:off x="127379" y="4818920"/>
            <a:ext cx="3025254" cy="11941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 (শৈব, বৈষ্ণব)</a:t>
            </a:r>
          </a:p>
        </p:txBody>
      </p:sp>
      <p:sp>
        <p:nvSpPr>
          <p:cNvPr id="11" name="Oval 10"/>
          <p:cNvSpPr/>
          <p:nvPr/>
        </p:nvSpPr>
        <p:spPr>
          <a:xfrm>
            <a:off x="0" y="3521914"/>
            <a:ext cx="3314132" cy="113276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pc="-15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শাসনকাল</a:t>
            </a:r>
          </a:p>
          <a:p>
            <a:pPr algn="ctr"/>
            <a:r>
              <a:rPr lang="bn-BD" sz="24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১০৯৮-১২০৪খ্রিষ্টাব্দ </a:t>
            </a:r>
          </a:p>
        </p:txBody>
      </p:sp>
      <p:sp>
        <p:nvSpPr>
          <p:cNvPr id="12" name="Oval 11"/>
          <p:cNvSpPr/>
          <p:nvPr/>
        </p:nvSpPr>
        <p:spPr>
          <a:xfrm>
            <a:off x="-1" y="1120822"/>
            <a:ext cx="3811243" cy="222458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spc="-15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শাসনের অবসান </a:t>
            </a:r>
          </a:p>
          <a:p>
            <a:pPr algn="ctr"/>
            <a:r>
              <a:rPr lang="bn-BD" sz="24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১২০৪ খ্রিষ্টাব্দে ইখতিয়ার উদ্দিন মোহাম্মাদ বিন বখতিয়ার খিলজি বল্লাল সেনকে পরাজিত করে নদীয়া বিজয় করে।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305266" y="1364773"/>
            <a:ext cx="521099" cy="1255597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847463" y="2947916"/>
            <a:ext cx="575480" cy="233718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484012" y="3817960"/>
            <a:ext cx="884340" cy="992041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732060" y="4203510"/>
            <a:ext cx="218364" cy="736980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1" idx="6"/>
          </p:cNvCxnSpPr>
          <p:nvPr/>
        </p:nvCxnSpPr>
        <p:spPr>
          <a:xfrm flipH="1">
            <a:off x="3314132" y="3772688"/>
            <a:ext cx="575480" cy="315608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435523" y="1136174"/>
            <a:ext cx="797362" cy="1417661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521121" y="2813538"/>
            <a:ext cx="498145" cy="134379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126476" y="3947616"/>
            <a:ext cx="1309047" cy="1160059"/>
          </a:xfrm>
          <a:prstGeom prst="straightConnector1">
            <a:avLst/>
          </a:prstGeom>
          <a:ln w="76200"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48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80825" y="647114"/>
            <a:ext cx="5950633" cy="119575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74056" y="3319975"/>
            <a:ext cx="9101797" cy="1645920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কালাক্রমানুসারে প্রাচীন রাজবংশগুলোর তালিকা প্রস্তুত কর।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9817" y="2866188"/>
            <a:ext cx="4129586" cy="1023424"/>
          </a:xfrm>
        </p:spPr>
        <p:txBody>
          <a:bodyPr/>
          <a:lstStyle/>
          <a:p>
            <a:r>
              <a:rPr lang="bn-BD" sz="54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! </a:t>
            </a:r>
            <a:endParaRPr lang="en-US" sz="5400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0" y="601824"/>
            <a:ext cx="4544704" cy="55521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460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23504" y="656823"/>
            <a:ext cx="6928834" cy="151970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>
              <a:solidFill>
                <a:srgbClr val="00B0F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223493" y="2614411"/>
            <a:ext cx="6014434" cy="3361386"/>
          </a:xfrm>
          <a:prstGeom prst="homePlate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কাজী আযহারুল ইসলাম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(কম্পিউটার শিক্ষা)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 ইঞ্জিনিয়ারিং ইউনিভার্সিটি স্কুল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কুয়েট ক্যাম্পাস, কুয়েট, খুলনা।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020" y="2356834"/>
            <a:ext cx="3267154" cy="3329188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150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378" y="1634367"/>
            <a:ext cx="2751162" cy="644809"/>
          </a:xfrm>
        </p:spPr>
        <p:txBody>
          <a:bodyPr/>
          <a:lstStyle/>
          <a:p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487606" y="2988860"/>
            <a:ext cx="9485194" cy="248389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বসতির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799" y="1078173"/>
            <a:ext cx="9022169" cy="48040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506270" y="6211669"/>
            <a:ext cx="167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পুরাকীর্তি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9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716" y="1241947"/>
            <a:ext cx="7198634" cy="47903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526137" y="4312693"/>
            <a:ext cx="2333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শিলালিপি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57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9381" y="5010826"/>
            <a:ext cx="3462977" cy="639347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391" y="236336"/>
            <a:ext cx="4953000" cy="29845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31" y="236336"/>
            <a:ext cx="4674430" cy="30937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051" y="3575713"/>
            <a:ext cx="5063319" cy="31116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124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7" y="3217697"/>
            <a:ext cx="10515600" cy="576381"/>
          </a:xfrm>
        </p:spPr>
        <p:txBody>
          <a:bodyPr/>
          <a:lstStyle/>
          <a:p>
            <a:pPr marL="0" indent="0" algn="ctr">
              <a:buNone/>
            </a:pP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মানব বসতি ও রাজনৈতিক ইতিহাস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2329218" y="1037230"/>
            <a:ext cx="7206018" cy="1255594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পাঠ-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2388" y="1105469"/>
            <a:ext cx="9676263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 যুগ-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যখন থেকে ইতিহাস লিপিবদ্ধ করা হয় এই সময়কে ঐতিহাসিক যুগ বলা হয়।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2388" y="1638574"/>
            <a:ext cx="9676263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প্রাগৈতিহাসিক যুগ-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যখন ইতিহাস লিপিবদ্ধ করা হতো না এই সময়কে প্রাগৈতিহাসিক যুগ বলা হয়। বিভিন্ন নিদর্শন, প্রাপ্ত উপাদান হতে বিচার বিশ্লেষণ করে ইতিহাস লেখা হয়।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388" y="2435033"/>
            <a:ext cx="9676263" cy="64633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প্রস্তর যুগ- </a:t>
            </a:r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সময় পাথর ব্যবহার করে মানুষ তাদের বিভিন্ন কাজ সমাধান করত তাকে প্রস্তর যুগ বলা হয়। </a:t>
            </a:r>
          </a:p>
          <a:p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প্রস্তর যুগে মানুষ যাযাবর জীবন যাপন করত। বনে বাদাড়ে ঘুরে ফলমুল সংগ্রহ করত।  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2388" y="3287260"/>
            <a:ext cx="9676263" cy="1477328"/>
            <a:chOff x="682388" y="3232668"/>
            <a:chExt cx="9676263" cy="1477328"/>
          </a:xfrm>
        </p:grpSpPr>
        <p:sp>
          <p:nvSpPr>
            <p:cNvPr id="9" name="TextBox 8"/>
            <p:cNvSpPr txBox="1"/>
            <p:nvPr/>
          </p:nvSpPr>
          <p:spPr>
            <a:xfrm>
              <a:off x="682388" y="3232668"/>
              <a:ext cx="9676263" cy="147732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	</a:t>
              </a:r>
              <a:r>
                <a:rPr lang="bn-BD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প্রস্তর যুগ</a:t>
              </a:r>
            </a:p>
            <a:p>
              <a:endParaRPr lang="bn-BD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BD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 নবপলীয় যুগ </a:t>
              </a:r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	</a:t>
              </a:r>
              <a:r>
                <a:rPr lang="bn-BD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পুরপলীয় যুগ </a:t>
              </a:r>
              <a:endPara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585113" y="3903263"/>
              <a:ext cx="42387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585113" y="3903263"/>
              <a:ext cx="0" cy="395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823880" y="3903263"/>
              <a:ext cx="0" cy="395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667534" y="3575717"/>
              <a:ext cx="0" cy="3275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82388" y="4943855"/>
            <a:ext cx="9676263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নবপলীয় যুগ-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সময় অমসৃণপাথর ব্যবহার করে মানুষ তাদের বিভিন্ন কাজ সমাধান করত তাকে নবপলীয় যুগ বলা হয়।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2387" y="5563063"/>
            <a:ext cx="9676263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পুরপলীয় যুগ-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সময় মসৃণপাথর ব্যবহার করে মানুষ তাদের বিভিন্ন কাজ সমাধান করত তাকে পূরপলীয় যুগ বলা হয়।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47916" y="272955"/>
            <a:ext cx="6905768" cy="6414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ইতিহাস বিষয়ক কিছু তথ্য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17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404" y="290232"/>
            <a:ext cx="4136408" cy="753991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তাম্রপ্রস্তর যুগ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54" y="1463513"/>
            <a:ext cx="11818960" cy="9541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তাম্রপ্রস্তর যুগ- </a:t>
            </a:r>
            <a:r>
              <a:rPr lang="bn-BD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তামা ও পাথরের মাধ্যমে বিভিন্ন অস্ত্রসস্ত্র ও তৈজসপত্র তৈরি করে ব্যবহার করত এই যুগকে বলা হয় তাম্রপ্রস্তর যুগ। 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54" y="2927874"/>
            <a:ext cx="11013743" cy="954107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তাম্রপ্রস্তর যুগের নিদর্শণ পাওয়া যায়-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 হরপ্পা, মহেঞ্জদারো ও ভারতের লোথাল কালিবঙ্গান। এই নিদর্শণ গুলোকে বলে নগর সভ্যতা।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69243" y="4176218"/>
            <a:ext cx="9048466" cy="2185214"/>
            <a:chOff x="1187355" y="2852382"/>
            <a:chExt cx="9048466" cy="2185214"/>
          </a:xfrm>
          <a:solidFill>
            <a:srgbClr val="92D050"/>
          </a:solidFill>
        </p:grpSpPr>
        <p:sp>
          <p:nvSpPr>
            <p:cNvPr id="6" name="TextBox 5"/>
            <p:cNvSpPr txBox="1"/>
            <p:nvPr/>
          </p:nvSpPr>
          <p:spPr>
            <a:xfrm>
              <a:off x="1187355" y="2852382"/>
              <a:ext cx="9048466" cy="2185214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নগর সভ্যতা</a:t>
              </a:r>
            </a:p>
            <a:p>
              <a:endParaRPr lang="bn-BD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সিন্ধু সভ্যতা </a:t>
              </a:r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bn-BD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বরেন্দ্রভূমি+উয়ারী বটেশ্বর </a:t>
              </a:r>
              <a:endParaRPr lang="bn-BD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715904" y="3657266"/>
              <a:ext cx="4517409" cy="0"/>
            </a:xfrm>
            <a:prstGeom prst="line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715904" y="3657266"/>
              <a:ext cx="0" cy="450714"/>
            </a:xfrm>
            <a:prstGeom prst="straightConnector1">
              <a:avLst/>
            </a:prstGeom>
            <a:grpFill/>
            <a:ln>
              <a:tailEnd type="triangle"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206017" y="3657266"/>
              <a:ext cx="0" cy="450714"/>
            </a:xfrm>
            <a:prstGeom prst="straightConnector1">
              <a:avLst/>
            </a:prstGeom>
            <a:grpFill/>
            <a:ln>
              <a:tailEnd type="triangle"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74608" y="3289114"/>
              <a:ext cx="0" cy="368152"/>
            </a:xfrm>
            <a:prstGeom prst="straightConnector1">
              <a:avLst/>
            </a:prstGeom>
            <a:grpFill/>
            <a:ln>
              <a:tailEnd type="triangle"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446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26468</TotalTime>
  <Words>483</Words>
  <Application>Microsoft Office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সবাইকে শুভেচ্ছা। </vt:lpstr>
      <vt:lpstr>PowerPoint Presentation</vt:lpstr>
      <vt:lpstr>শিখনফল </vt:lpstr>
      <vt:lpstr>PowerPoint Presentation</vt:lpstr>
      <vt:lpstr>PowerPoint Presentation</vt:lpstr>
      <vt:lpstr>প্রাচীন অস্ত্রের ছবি </vt:lpstr>
      <vt:lpstr>PowerPoint Presentation</vt:lpstr>
      <vt:lpstr>PowerPoint Presentation</vt:lpstr>
      <vt:lpstr>তাম্রপ্রস্তর যুগ</vt:lpstr>
      <vt:lpstr>PowerPoint Presentation</vt:lpstr>
      <vt:lpstr>গুরুত্বপূর্ণ কিছু তথ্য </vt:lpstr>
      <vt:lpstr>প্রাচীন বাংলার কিছু জনপদ </vt:lpstr>
      <vt:lpstr>PowerPoint Presentation</vt:lpstr>
      <vt:lpstr>মূল্যায়ন </vt:lpstr>
      <vt:lpstr>PowerPoint Presentation</vt:lpstr>
      <vt:lpstr>PowerPoint Presentation</vt:lpstr>
      <vt:lpstr>PowerPoint Presentation</vt:lpstr>
      <vt:lpstr>PowerPoint Presentation</vt:lpstr>
      <vt:lpstr>ধন্যবাদ সবাইকে 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31</cp:revision>
  <dcterms:created xsi:type="dcterms:W3CDTF">2020-04-17T13:53:45Z</dcterms:created>
  <dcterms:modified xsi:type="dcterms:W3CDTF">2020-08-14T15:46:09Z</dcterms:modified>
</cp:coreProperties>
</file>