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508" r:id="rId2"/>
    <p:sldId id="262" r:id="rId3"/>
    <p:sldId id="263" r:id="rId4"/>
    <p:sldId id="273" r:id="rId5"/>
    <p:sldId id="272" r:id="rId6"/>
    <p:sldId id="289" r:id="rId7"/>
    <p:sldId id="290" r:id="rId8"/>
    <p:sldId id="265" r:id="rId9"/>
    <p:sldId id="279" r:id="rId10"/>
    <p:sldId id="256" r:id="rId11"/>
    <p:sldId id="258" r:id="rId12"/>
    <p:sldId id="259" r:id="rId13"/>
    <p:sldId id="260" r:id="rId14"/>
    <p:sldId id="509" r:id="rId15"/>
    <p:sldId id="510" r:id="rId16"/>
    <p:sldId id="511" r:id="rId17"/>
    <p:sldId id="512" r:id="rId18"/>
    <p:sldId id="51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5126" autoAdjust="0"/>
  </p:normalViewPr>
  <p:slideViewPr>
    <p:cSldViewPr snapToGrid="0">
      <p:cViewPr varScale="1">
        <p:scale>
          <a:sx n="81" d="100"/>
          <a:sy n="81" d="100"/>
        </p:scale>
        <p:origin x="10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D3861-98A1-4431-B2CA-3160938661AE}" type="doc">
      <dgm:prSet loTypeId="urn:microsoft.com/office/officeart/2005/8/layout/radial1" loCatId="relationship" qsTypeId="urn:microsoft.com/office/officeart/2005/8/quickstyle/simple1" qsCatId="simple" csTypeId="urn:microsoft.com/office/officeart/2005/8/colors/colorful4" csCatId="colorful" phldr="1"/>
      <dgm:spPr/>
      <dgm:t>
        <a:bodyPr/>
        <a:lstStyle/>
        <a:p>
          <a:endParaRPr lang="en-US"/>
        </a:p>
      </dgm:t>
    </dgm:pt>
    <dgm:pt modelId="{9E5FE281-AD3A-40D6-B099-4588876CDCEA}">
      <dgm:prSet phldrT="[Tex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57150">
          <a:solidFill>
            <a:schemeClr val="tx1"/>
          </a:solidFill>
        </a:ln>
      </dgm:spPr>
      <dgm:t>
        <a:bodyPr/>
        <a:lstStyle/>
        <a:p>
          <a:endParaRPr lang="en-US" sz="2400" dirty="0">
            <a:solidFill>
              <a:schemeClr val="tx1"/>
            </a:solidFill>
          </a:endParaRPr>
        </a:p>
      </dgm:t>
    </dgm:pt>
    <dgm:pt modelId="{1A0618DE-FF7D-4252-8493-F13A755030E7}" type="parTrans" cxnId="{8069A489-9B04-4F52-8FD4-789136668927}">
      <dgm:prSet/>
      <dgm:spPr/>
      <dgm:t>
        <a:bodyPr/>
        <a:lstStyle/>
        <a:p>
          <a:endParaRPr lang="en-US"/>
        </a:p>
      </dgm:t>
    </dgm:pt>
    <dgm:pt modelId="{EA4EEA98-DC59-41F7-90EC-217AA04BE703}" type="sibTrans" cxnId="{8069A489-9B04-4F52-8FD4-789136668927}">
      <dgm:prSet/>
      <dgm:spPr/>
      <dgm:t>
        <a:bodyPr/>
        <a:lstStyle/>
        <a:p>
          <a:endParaRPr lang="en-US"/>
        </a:p>
      </dgm:t>
    </dgm:pt>
    <dgm:pt modelId="{D5D93F8F-F2F2-4041-9DCF-F27DB00A93C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bn-IN" sz="2400" dirty="0">
              <a:solidFill>
                <a:schemeClr val="tx1"/>
              </a:solidFill>
              <a:latin typeface="NikoshBAN" panose="02000000000000000000" pitchFamily="2" charset="0"/>
              <a:cs typeface="NikoshBAN" panose="02000000000000000000" pitchFamily="2" charset="0"/>
            </a:rPr>
            <a:t>জন্ম : ১৯৩৯সালে পশ্চিমবঙ্গের হুগলি জেলার মৌড়া গ্রামে</a:t>
          </a:r>
          <a:r>
            <a:rPr lang="bn-IN" sz="2000" dirty="0">
              <a:solidFill>
                <a:schemeClr val="tx1"/>
              </a:solidFill>
              <a:latin typeface="NikoshBAN" panose="02000000000000000000" pitchFamily="2" charset="0"/>
              <a:cs typeface="NikoshBAN" panose="02000000000000000000" pitchFamily="2" charset="0"/>
            </a:rPr>
            <a:t>।</a:t>
          </a:r>
          <a:endParaRPr lang="en-US" sz="2000" dirty="0">
            <a:solidFill>
              <a:schemeClr val="tx1"/>
            </a:solidFill>
            <a:latin typeface="NikoshBAN" panose="02000000000000000000" pitchFamily="2" charset="0"/>
            <a:cs typeface="NikoshBAN" panose="02000000000000000000" pitchFamily="2" charset="0"/>
          </a:endParaRPr>
        </a:p>
      </dgm:t>
    </dgm:pt>
    <dgm:pt modelId="{B2846465-23DB-4121-B607-E0A8D6684F3D}" type="parTrans" cxnId="{AD71117A-7B87-4377-A841-DF95AC7A3473}">
      <dgm:prSet/>
      <dgm:spPr/>
      <dgm:t>
        <a:bodyPr/>
        <a:lstStyle/>
        <a:p>
          <a:endParaRPr lang="en-US"/>
        </a:p>
      </dgm:t>
    </dgm:pt>
    <dgm:pt modelId="{6F0AC29B-82E9-468A-AD2B-E3433D60A044}" type="sibTrans" cxnId="{AD71117A-7B87-4377-A841-DF95AC7A3473}">
      <dgm:prSet/>
      <dgm:spPr/>
      <dgm:t>
        <a:bodyPr/>
        <a:lstStyle/>
        <a:p>
          <a:endParaRPr lang="en-US"/>
        </a:p>
      </dgm:t>
    </dgm:pt>
    <dgm:pt modelId="{3A84489D-83FD-4271-9367-3CDB6F2AA2F1}">
      <dgm:prSet phldrT="[Text]" custT="1"/>
      <dgm:spPr/>
      <dgm:t>
        <a:bodyPr/>
        <a:lstStyle/>
        <a:p>
          <a:r>
            <a:rPr lang="bn-IN" sz="2400" dirty="0">
              <a:solidFill>
                <a:schemeClr val="tx1"/>
              </a:solidFill>
              <a:latin typeface="NikoshBAN" panose="02000000000000000000" pitchFamily="2" charset="0"/>
              <a:cs typeface="NikoshBAN" panose="02000000000000000000" pitchFamily="2" charset="0"/>
            </a:rPr>
            <a:t>শিক্ষাজীবন: ঢাকা হাইস্কুল, কায়েদে আজম কলেজ, কলকাতা যাদবপুর।</a:t>
          </a:r>
          <a:endParaRPr lang="en-US" sz="2400" dirty="0">
            <a:solidFill>
              <a:schemeClr val="tx1"/>
            </a:solidFill>
            <a:latin typeface="NikoshBAN" panose="02000000000000000000" pitchFamily="2" charset="0"/>
            <a:cs typeface="NikoshBAN" panose="02000000000000000000" pitchFamily="2" charset="0"/>
          </a:endParaRPr>
        </a:p>
      </dgm:t>
    </dgm:pt>
    <dgm:pt modelId="{741A8F6E-42BE-455E-A87F-F8812958AE77}" type="parTrans" cxnId="{EE8EDFD8-7CEB-4386-891E-DD3EB0ED1F46}">
      <dgm:prSet/>
      <dgm:spPr/>
      <dgm:t>
        <a:bodyPr/>
        <a:lstStyle/>
        <a:p>
          <a:endParaRPr lang="en-US"/>
        </a:p>
      </dgm:t>
    </dgm:pt>
    <dgm:pt modelId="{F3C201D6-ADC8-463B-8928-C013FE329E62}" type="sibTrans" cxnId="{EE8EDFD8-7CEB-4386-891E-DD3EB0ED1F46}">
      <dgm:prSet/>
      <dgm:spPr/>
      <dgm:t>
        <a:bodyPr/>
        <a:lstStyle/>
        <a:p>
          <a:endParaRPr lang="en-US"/>
        </a:p>
      </dgm:t>
    </dgm:pt>
    <dgm:pt modelId="{E32CF8D7-458B-4ACB-A448-3AFA3FECC504}">
      <dgm:prSet phldrT="[Text]" custT="1"/>
      <dgm:spPr/>
      <dgm:t>
        <a:bodyPr/>
        <a:lstStyle/>
        <a:p>
          <a:r>
            <a:rPr lang="bn-IN" sz="2400" dirty="0">
              <a:solidFill>
                <a:schemeClr val="tx1"/>
              </a:solidFill>
              <a:latin typeface="NikoshBAN" panose="02000000000000000000" pitchFamily="2" charset="0"/>
              <a:cs typeface="NikoshBAN" panose="02000000000000000000" pitchFamily="2" charset="0"/>
            </a:rPr>
            <a:t>কর্মজীবন: অধ্যাপনা করেন চট্রগ্রাম বিশ্ববিদ্যালয় ও জাহাঙ্গীর নগর বিশ্ববিদ্যালয়</a:t>
          </a:r>
          <a:endParaRPr lang="en-US" sz="2400" dirty="0">
            <a:solidFill>
              <a:schemeClr val="tx1"/>
            </a:solidFill>
            <a:latin typeface="NikoshBAN" panose="02000000000000000000" pitchFamily="2" charset="0"/>
            <a:cs typeface="NikoshBAN" panose="02000000000000000000" pitchFamily="2" charset="0"/>
          </a:endParaRPr>
        </a:p>
      </dgm:t>
    </dgm:pt>
    <dgm:pt modelId="{A85A0761-9252-4DCB-9BF2-84B5402783DE}" type="parTrans" cxnId="{D9D3D21E-B2E1-46FB-91A5-EB3A81E17C07}">
      <dgm:prSet/>
      <dgm:spPr/>
      <dgm:t>
        <a:bodyPr/>
        <a:lstStyle/>
        <a:p>
          <a:endParaRPr lang="en-US"/>
        </a:p>
      </dgm:t>
    </dgm:pt>
    <dgm:pt modelId="{3FC3CF09-0439-4728-83B0-6122D0CE876C}" type="sibTrans" cxnId="{D9D3D21E-B2E1-46FB-91A5-EB3A81E17C07}">
      <dgm:prSet/>
      <dgm:spPr/>
      <dgm:t>
        <a:bodyPr/>
        <a:lstStyle/>
        <a:p>
          <a:endParaRPr lang="en-US"/>
        </a:p>
      </dgm:t>
    </dgm:pt>
    <dgm:pt modelId="{B752821B-DB0D-47EB-A787-F3E606A66F2C}">
      <dgm:prSet phldrT="[Text]" custT="1"/>
      <dgm:spPr/>
      <dgm:t>
        <a:bodyPr/>
        <a:lstStyle/>
        <a:p>
          <a:r>
            <a:rPr lang="bn-IN" sz="2000" dirty="0">
              <a:solidFill>
                <a:schemeClr val="tx1"/>
              </a:solidFill>
              <a:latin typeface="NikoshBAN" panose="02000000000000000000" pitchFamily="2" charset="0"/>
              <a:cs typeface="NikoshBAN" panose="02000000000000000000" pitchFamily="2" charset="0"/>
            </a:rPr>
            <a:t>সাহিত্যকর্ম: কবিতা, গল্প। তবে প্রবন্ধে খ্যাতি লাভ করেন। অর্ধ শতাধিক গ্রন্থের রচয়িতা।</a:t>
          </a:r>
          <a:endParaRPr lang="en-US" sz="2000" dirty="0">
            <a:solidFill>
              <a:schemeClr val="tx1"/>
            </a:solidFill>
            <a:latin typeface="NikoshBAN" panose="02000000000000000000" pitchFamily="2" charset="0"/>
            <a:cs typeface="NikoshBAN" panose="02000000000000000000" pitchFamily="2" charset="0"/>
          </a:endParaRPr>
        </a:p>
      </dgm:t>
    </dgm:pt>
    <dgm:pt modelId="{13915FEB-E393-48A6-86BC-6D8083A9EF6E}" type="parTrans" cxnId="{669036A7-C7F5-4F0E-B09F-DE73EF54FB77}">
      <dgm:prSet/>
      <dgm:spPr/>
      <dgm:t>
        <a:bodyPr/>
        <a:lstStyle/>
        <a:p>
          <a:endParaRPr lang="en-US" dirty="0"/>
        </a:p>
      </dgm:t>
    </dgm:pt>
    <dgm:pt modelId="{40ED3F0F-EA30-42D2-AA52-29ADE11D4C41}" type="sibTrans" cxnId="{669036A7-C7F5-4F0E-B09F-DE73EF54FB77}">
      <dgm:prSet/>
      <dgm:spPr/>
      <dgm:t>
        <a:bodyPr/>
        <a:lstStyle/>
        <a:p>
          <a:endParaRPr lang="en-US"/>
        </a:p>
      </dgm:t>
    </dgm:pt>
    <dgm:pt modelId="{BDF57007-C4A2-49BC-A720-46AC28420385}">
      <dgm:prSet custT="1">
        <dgm:style>
          <a:lnRef idx="0">
            <a:schemeClr val="accent5"/>
          </a:lnRef>
          <a:fillRef idx="3">
            <a:schemeClr val="accent5"/>
          </a:fillRef>
          <a:effectRef idx="3">
            <a:schemeClr val="accent5"/>
          </a:effectRef>
          <a:fontRef idx="minor">
            <a:schemeClr val="lt1"/>
          </a:fontRef>
        </dgm:style>
      </dgm:prSet>
      <dgm:spPr/>
      <dgm:t>
        <a:bodyPr/>
        <a:lstStyle/>
        <a:p>
          <a:r>
            <a:rPr lang="bn-IN" sz="2400" dirty="0">
              <a:solidFill>
                <a:schemeClr val="tx1"/>
              </a:solidFill>
              <a:latin typeface="NikoshBAN" panose="02000000000000000000" pitchFamily="2" charset="0"/>
              <a:cs typeface="NikoshBAN" panose="02000000000000000000" pitchFamily="2" charset="0"/>
            </a:rPr>
            <a:t>পুরস্কার:  সাহিত্যে তাৎপর্যপুর্ণ অবদানের জন্য  বাংলা একাডেমি পুরুস্কার।</a:t>
          </a:r>
          <a:endParaRPr lang="en-US" sz="2400" dirty="0">
            <a:solidFill>
              <a:schemeClr val="tx1"/>
            </a:solidFill>
            <a:latin typeface="NikoshBAN" panose="02000000000000000000" pitchFamily="2" charset="0"/>
            <a:cs typeface="NikoshBAN" panose="02000000000000000000" pitchFamily="2" charset="0"/>
          </a:endParaRPr>
        </a:p>
      </dgm:t>
    </dgm:pt>
    <dgm:pt modelId="{AF2D16AA-B9CE-4C92-8DDB-405C5FD6944B}" type="parTrans" cxnId="{16B616FD-6E51-498E-A7F5-245803783D6B}">
      <dgm:prSet/>
      <dgm:spPr/>
      <dgm:t>
        <a:bodyPr/>
        <a:lstStyle/>
        <a:p>
          <a:endParaRPr lang="en-US"/>
        </a:p>
      </dgm:t>
    </dgm:pt>
    <dgm:pt modelId="{843AE4FF-5EEA-4510-B0A4-34113B4E4287}" type="sibTrans" cxnId="{16B616FD-6E51-498E-A7F5-245803783D6B}">
      <dgm:prSet/>
      <dgm:spPr/>
      <dgm:t>
        <a:bodyPr/>
        <a:lstStyle/>
        <a:p>
          <a:endParaRPr lang="en-US"/>
        </a:p>
      </dgm:t>
    </dgm:pt>
    <dgm:pt modelId="{3FF0DE48-0A9A-4C76-8E29-52FAB839DADD}">
      <dgm:prSet custT="1"/>
      <dgm:spPr/>
      <dgm:t>
        <a:bodyPr/>
        <a:lstStyle/>
        <a:p>
          <a:r>
            <a:rPr lang="bn-IN" sz="2400" dirty="0">
              <a:solidFill>
                <a:schemeClr val="tx1"/>
              </a:solidFill>
              <a:latin typeface="NikoshBAN" panose="02000000000000000000" pitchFamily="2" charset="0"/>
              <a:cs typeface="NikoshBAN" panose="02000000000000000000" pitchFamily="2" charset="0"/>
            </a:rPr>
            <a:t>উল্লেখযোগ্য গ্রন্থ: স্বগত সংলাপ, রবীন্দ্রনাথ, কিশোর জীবনী নজরুল ইসলাম ইত্যাদি</a:t>
          </a:r>
          <a:endParaRPr lang="en-US" sz="2400" dirty="0">
            <a:solidFill>
              <a:schemeClr val="tx1"/>
            </a:solidFill>
            <a:latin typeface="NikoshBAN" panose="02000000000000000000" pitchFamily="2" charset="0"/>
            <a:cs typeface="NikoshBAN" panose="02000000000000000000" pitchFamily="2" charset="0"/>
          </a:endParaRPr>
        </a:p>
      </dgm:t>
    </dgm:pt>
    <dgm:pt modelId="{74B7362D-FF8C-4B7D-8EC9-92BE99006C25}" type="parTrans" cxnId="{9DCD68B9-6A67-4E43-95BF-6C3617A2E7B3}">
      <dgm:prSet/>
      <dgm:spPr/>
      <dgm:t>
        <a:bodyPr/>
        <a:lstStyle/>
        <a:p>
          <a:endParaRPr lang="en-US"/>
        </a:p>
      </dgm:t>
    </dgm:pt>
    <dgm:pt modelId="{0F7B6708-4BE3-4DC1-BA47-A756C01FB69E}" type="sibTrans" cxnId="{9DCD68B9-6A67-4E43-95BF-6C3617A2E7B3}">
      <dgm:prSet/>
      <dgm:spPr/>
      <dgm:t>
        <a:bodyPr/>
        <a:lstStyle/>
        <a:p>
          <a:endParaRPr lang="en-US"/>
        </a:p>
      </dgm:t>
    </dgm:pt>
    <dgm:pt modelId="{B75852D3-B95B-4EE1-A8EB-47C2FC0DE1F6}" type="pres">
      <dgm:prSet presAssocID="{1B0D3861-98A1-4431-B2CA-3160938661AE}" presName="cycle" presStyleCnt="0">
        <dgm:presLayoutVars>
          <dgm:chMax val="1"/>
          <dgm:dir/>
          <dgm:animLvl val="ctr"/>
          <dgm:resizeHandles val="exact"/>
        </dgm:presLayoutVars>
      </dgm:prSet>
      <dgm:spPr/>
    </dgm:pt>
    <dgm:pt modelId="{0A046813-4DBE-4361-B01B-9EC3F0C04BB7}" type="pres">
      <dgm:prSet presAssocID="{9E5FE281-AD3A-40D6-B099-4588876CDCEA}" presName="centerShape" presStyleLbl="node0" presStyleIdx="0" presStyleCnt="1" custScaleX="130596" custScaleY="137282" custLinFactNeighborX="371" custLinFactNeighborY="0"/>
      <dgm:spPr/>
    </dgm:pt>
    <dgm:pt modelId="{6D378001-A362-4B9B-959D-64C873F91F4A}" type="pres">
      <dgm:prSet presAssocID="{B2846465-23DB-4121-B607-E0A8D6684F3D}" presName="Name9" presStyleLbl="parChTrans1D2" presStyleIdx="0" presStyleCnt="6"/>
      <dgm:spPr/>
    </dgm:pt>
    <dgm:pt modelId="{FA641CF8-7509-4A7B-AA3C-AFD159E3B073}" type="pres">
      <dgm:prSet presAssocID="{B2846465-23DB-4121-B607-E0A8D6684F3D}" presName="connTx" presStyleLbl="parChTrans1D2" presStyleIdx="0" presStyleCnt="6"/>
      <dgm:spPr/>
    </dgm:pt>
    <dgm:pt modelId="{A9878871-89B6-4A8E-8706-C66F46ABFC7A}" type="pres">
      <dgm:prSet presAssocID="{D5D93F8F-F2F2-4041-9DCF-F27DB00A93C5}" presName="node" presStyleLbl="node1" presStyleIdx="0" presStyleCnt="6" custScaleX="175397" custRadScaleRad="114160" custRadScaleInc="13682">
        <dgm:presLayoutVars>
          <dgm:bulletEnabled val="1"/>
        </dgm:presLayoutVars>
      </dgm:prSet>
      <dgm:spPr/>
    </dgm:pt>
    <dgm:pt modelId="{E1342693-5504-4DA0-82E8-0E8DC9E06A98}" type="pres">
      <dgm:prSet presAssocID="{741A8F6E-42BE-455E-A87F-F8812958AE77}" presName="Name9" presStyleLbl="parChTrans1D2" presStyleIdx="1" presStyleCnt="6"/>
      <dgm:spPr/>
    </dgm:pt>
    <dgm:pt modelId="{D5BBF190-6840-4269-B3D7-AA96C562A555}" type="pres">
      <dgm:prSet presAssocID="{741A8F6E-42BE-455E-A87F-F8812958AE77}" presName="connTx" presStyleLbl="parChTrans1D2" presStyleIdx="1" presStyleCnt="6"/>
      <dgm:spPr/>
    </dgm:pt>
    <dgm:pt modelId="{1D06C418-0FD5-4C18-BC75-1B8B5EB9FA40}" type="pres">
      <dgm:prSet presAssocID="{3A84489D-83FD-4271-9367-3CDB6F2AA2F1}" presName="node" presStyleLbl="node1" presStyleIdx="1" presStyleCnt="6" custScaleX="197158" custRadScaleRad="141828" custRadScaleInc="40010">
        <dgm:presLayoutVars>
          <dgm:bulletEnabled val="1"/>
        </dgm:presLayoutVars>
      </dgm:prSet>
      <dgm:spPr/>
    </dgm:pt>
    <dgm:pt modelId="{B4FE44C4-A588-4812-85E2-CD1450CC6FF4}" type="pres">
      <dgm:prSet presAssocID="{A85A0761-9252-4DCB-9BF2-84B5402783DE}" presName="Name9" presStyleLbl="parChTrans1D2" presStyleIdx="2" presStyleCnt="6"/>
      <dgm:spPr/>
    </dgm:pt>
    <dgm:pt modelId="{E9CC2BDF-C359-4898-A2F6-A5589444C6B4}" type="pres">
      <dgm:prSet presAssocID="{A85A0761-9252-4DCB-9BF2-84B5402783DE}" presName="connTx" presStyleLbl="parChTrans1D2" presStyleIdx="2" presStyleCnt="6"/>
      <dgm:spPr/>
    </dgm:pt>
    <dgm:pt modelId="{AB650795-47E6-42D7-8EE5-F0F3CE2312D4}" type="pres">
      <dgm:prSet presAssocID="{E32CF8D7-458B-4ACB-A448-3AFA3FECC504}" presName="node" presStyleLbl="node1" presStyleIdx="2" presStyleCnt="6" custScaleX="200374" custScaleY="108873" custRadScaleRad="137075" custRadScaleInc="-30908">
        <dgm:presLayoutVars>
          <dgm:bulletEnabled val="1"/>
        </dgm:presLayoutVars>
      </dgm:prSet>
      <dgm:spPr/>
    </dgm:pt>
    <dgm:pt modelId="{6AD51775-7B42-446E-8458-F5C0443A7EFA}" type="pres">
      <dgm:prSet presAssocID="{13915FEB-E393-48A6-86BC-6D8083A9EF6E}" presName="Name9" presStyleLbl="parChTrans1D2" presStyleIdx="3" presStyleCnt="6"/>
      <dgm:spPr/>
    </dgm:pt>
    <dgm:pt modelId="{7530A521-A335-4235-95E2-F9410FF8ED3B}" type="pres">
      <dgm:prSet presAssocID="{13915FEB-E393-48A6-86BC-6D8083A9EF6E}" presName="connTx" presStyleLbl="parChTrans1D2" presStyleIdx="3" presStyleCnt="6"/>
      <dgm:spPr/>
    </dgm:pt>
    <dgm:pt modelId="{9573E4E8-6DCA-4E42-8B1A-0194E2341130}" type="pres">
      <dgm:prSet presAssocID="{B752821B-DB0D-47EB-A787-F3E606A66F2C}" presName="node" presStyleLbl="node1" presStyleIdx="3" presStyleCnt="6" custScaleX="196335" custRadScaleRad="104457">
        <dgm:presLayoutVars>
          <dgm:bulletEnabled val="1"/>
        </dgm:presLayoutVars>
      </dgm:prSet>
      <dgm:spPr/>
    </dgm:pt>
    <dgm:pt modelId="{A5AC5ABA-10A1-4466-A308-3C97BDE50DC6}" type="pres">
      <dgm:prSet presAssocID="{74B7362D-FF8C-4B7D-8EC9-92BE99006C25}" presName="Name9" presStyleLbl="parChTrans1D2" presStyleIdx="4" presStyleCnt="6"/>
      <dgm:spPr/>
    </dgm:pt>
    <dgm:pt modelId="{1114619B-1CAE-4F9E-909F-95B92CCF43F2}" type="pres">
      <dgm:prSet presAssocID="{74B7362D-FF8C-4B7D-8EC9-92BE99006C25}" presName="connTx" presStyleLbl="parChTrans1D2" presStyleIdx="4" presStyleCnt="6"/>
      <dgm:spPr/>
    </dgm:pt>
    <dgm:pt modelId="{8F871064-F860-4F99-8402-3737D5D9A410}" type="pres">
      <dgm:prSet presAssocID="{3FF0DE48-0A9A-4C76-8E29-52FAB839DADD}" presName="node" presStyleLbl="node1" presStyleIdx="4" presStyleCnt="6" custScaleX="180489" custScaleY="108409" custRadScaleRad="133242" custRadScaleInc="21915">
        <dgm:presLayoutVars>
          <dgm:bulletEnabled val="1"/>
        </dgm:presLayoutVars>
      </dgm:prSet>
      <dgm:spPr/>
    </dgm:pt>
    <dgm:pt modelId="{5EF8CC4E-EC5E-411E-9AA9-A0E0A3043E0D}" type="pres">
      <dgm:prSet presAssocID="{AF2D16AA-B9CE-4C92-8DDB-405C5FD6944B}" presName="Name9" presStyleLbl="parChTrans1D2" presStyleIdx="5" presStyleCnt="6"/>
      <dgm:spPr/>
    </dgm:pt>
    <dgm:pt modelId="{D5ADD8D8-07E6-43D4-B3FA-F9A9662987E1}" type="pres">
      <dgm:prSet presAssocID="{AF2D16AA-B9CE-4C92-8DDB-405C5FD6944B}" presName="connTx" presStyleLbl="parChTrans1D2" presStyleIdx="5" presStyleCnt="6"/>
      <dgm:spPr/>
    </dgm:pt>
    <dgm:pt modelId="{437866C7-7E2D-426A-9A0F-487ABA8BF045}" type="pres">
      <dgm:prSet presAssocID="{BDF57007-C4A2-49BC-A720-46AC28420385}" presName="node" presStyleLbl="node1" presStyleIdx="5" presStyleCnt="6" custScaleX="187056" custRadScaleRad="126654" custRadScaleInc="-28176">
        <dgm:presLayoutVars>
          <dgm:bulletEnabled val="1"/>
        </dgm:presLayoutVars>
      </dgm:prSet>
      <dgm:spPr/>
    </dgm:pt>
  </dgm:ptLst>
  <dgm:cxnLst>
    <dgm:cxn modelId="{0FB13D00-DCB8-4450-B408-520E6E70E204}" type="presOf" srcId="{13915FEB-E393-48A6-86BC-6D8083A9EF6E}" destId="{6AD51775-7B42-446E-8458-F5C0443A7EFA}" srcOrd="0" destOrd="0" presId="urn:microsoft.com/office/officeart/2005/8/layout/radial1"/>
    <dgm:cxn modelId="{A0476400-F58E-437B-ABFE-F7368EF1FD11}" type="presOf" srcId="{B2846465-23DB-4121-B607-E0A8D6684F3D}" destId="{FA641CF8-7509-4A7B-AA3C-AFD159E3B073}" srcOrd="1" destOrd="0" presId="urn:microsoft.com/office/officeart/2005/8/layout/radial1"/>
    <dgm:cxn modelId="{1FA2F404-F4D8-4BEA-9501-24388E7438A7}" type="presOf" srcId="{74B7362D-FF8C-4B7D-8EC9-92BE99006C25}" destId="{A5AC5ABA-10A1-4466-A308-3C97BDE50DC6}" srcOrd="0" destOrd="0" presId="urn:microsoft.com/office/officeart/2005/8/layout/radial1"/>
    <dgm:cxn modelId="{7F2DD719-14B3-4D82-B4CE-0C6055C8D48E}" type="presOf" srcId="{3FF0DE48-0A9A-4C76-8E29-52FAB839DADD}" destId="{8F871064-F860-4F99-8402-3737D5D9A410}" srcOrd="0" destOrd="0" presId="urn:microsoft.com/office/officeart/2005/8/layout/radial1"/>
    <dgm:cxn modelId="{D9D3D21E-B2E1-46FB-91A5-EB3A81E17C07}" srcId="{9E5FE281-AD3A-40D6-B099-4588876CDCEA}" destId="{E32CF8D7-458B-4ACB-A448-3AFA3FECC504}" srcOrd="2" destOrd="0" parTransId="{A85A0761-9252-4DCB-9BF2-84B5402783DE}" sibTransId="{3FC3CF09-0439-4728-83B0-6122D0CE876C}"/>
    <dgm:cxn modelId="{F11D352A-EF41-4D2B-BFEB-BDE93C7698C4}" type="presOf" srcId="{BDF57007-C4A2-49BC-A720-46AC28420385}" destId="{437866C7-7E2D-426A-9A0F-487ABA8BF045}" srcOrd="0" destOrd="0" presId="urn:microsoft.com/office/officeart/2005/8/layout/radial1"/>
    <dgm:cxn modelId="{CD6D6746-7A56-4FA8-8BF2-FBB40599D091}" type="presOf" srcId="{AF2D16AA-B9CE-4C92-8DDB-405C5FD6944B}" destId="{5EF8CC4E-EC5E-411E-9AA9-A0E0A3043E0D}" srcOrd="0" destOrd="0" presId="urn:microsoft.com/office/officeart/2005/8/layout/radial1"/>
    <dgm:cxn modelId="{54AC8966-BFB3-4339-BADD-A18C92750061}" type="presOf" srcId="{A85A0761-9252-4DCB-9BF2-84B5402783DE}" destId="{B4FE44C4-A588-4812-85E2-CD1450CC6FF4}" srcOrd="0" destOrd="0" presId="urn:microsoft.com/office/officeart/2005/8/layout/radial1"/>
    <dgm:cxn modelId="{517C3F73-B140-4789-BFBA-11884A5883E5}" type="presOf" srcId="{B752821B-DB0D-47EB-A787-F3E606A66F2C}" destId="{9573E4E8-6DCA-4E42-8B1A-0194E2341130}" srcOrd="0" destOrd="0" presId="urn:microsoft.com/office/officeart/2005/8/layout/radial1"/>
    <dgm:cxn modelId="{89F1E055-CBBB-4500-B029-0C2368523324}" type="presOf" srcId="{A85A0761-9252-4DCB-9BF2-84B5402783DE}" destId="{E9CC2BDF-C359-4898-A2F6-A5589444C6B4}" srcOrd="1" destOrd="0" presId="urn:microsoft.com/office/officeart/2005/8/layout/radial1"/>
    <dgm:cxn modelId="{C97E6A57-94D3-48D5-8962-B676332D5C64}" type="presOf" srcId="{9E5FE281-AD3A-40D6-B099-4588876CDCEA}" destId="{0A046813-4DBE-4361-B01B-9EC3F0C04BB7}" srcOrd="0" destOrd="0" presId="urn:microsoft.com/office/officeart/2005/8/layout/radial1"/>
    <dgm:cxn modelId="{AD71117A-7B87-4377-A841-DF95AC7A3473}" srcId="{9E5FE281-AD3A-40D6-B099-4588876CDCEA}" destId="{D5D93F8F-F2F2-4041-9DCF-F27DB00A93C5}" srcOrd="0" destOrd="0" parTransId="{B2846465-23DB-4121-B607-E0A8D6684F3D}" sibTransId="{6F0AC29B-82E9-468A-AD2B-E3433D60A044}"/>
    <dgm:cxn modelId="{36AE365A-F958-457B-A1E1-698200CF451F}" type="presOf" srcId="{74B7362D-FF8C-4B7D-8EC9-92BE99006C25}" destId="{1114619B-1CAE-4F9E-909F-95B92CCF43F2}" srcOrd="1" destOrd="0" presId="urn:microsoft.com/office/officeart/2005/8/layout/radial1"/>
    <dgm:cxn modelId="{CCC1887F-6C14-446B-9680-B2567C5A57E5}" type="presOf" srcId="{E32CF8D7-458B-4ACB-A448-3AFA3FECC504}" destId="{AB650795-47E6-42D7-8EE5-F0F3CE2312D4}" srcOrd="0" destOrd="0" presId="urn:microsoft.com/office/officeart/2005/8/layout/radial1"/>
    <dgm:cxn modelId="{8069A489-9B04-4F52-8FD4-789136668927}" srcId="{1B0D3861-98A1-4431-B2CA-3160938661AE}" destId="{9E5FE281-AD3A-40D6-B099-4588876CDCEA}" srcOrd="0" destOrd="0" parTransId="{1A0618DE-FF7D-4252-8493-F13A755030E7}" sibTransId="{EA4EEA98-DC59-41F7-90EC-217AA04BE703}"/>
    <dgm:cxn modelId="{54B31E90-19E8-4059-9091-3E58DCB1B4DC}" type="presOf" srcId="{741A8F6E-42BE-455E-A87F-F8812958AE77}" destId="{E1342693-5504-4DA0-82E8-0E8DC9E06A98}" srcOrd="0" destOrd="0" presId="urn:microsoft.com/office/officeart/2005/8/layout/radial1"/>
    <dgm:cxn modelId="{044AC695-DDF7-4F07-A9E4-0F7DC72796BF}" type="presOf" srcId="{B2846465-23DB-4121-B607-E0A8D6684F3D}" destId="{6D378001-A362-4B9B-959D-64C873F91F4A}" srcOrd="0" destOrd="0" presId="urn:microsoft.com/office/officeart/2005/8/layout/radial1"/>
    <dgm:cxn modelId="{669036A7-C7F5-4F0E-B09F-DE73EF54FB77}" srcId="{9E5FE281-AD3A-40D6-B099-4588876CDCEA}" destId="{B752821B-DB0D-47EB-A787-F3E606A66F2C}" srcOrd="3" destOrd="0" parTransId="{13915FEB-E393-48A6-86BC-6D8083A9EF6E}" sibTransId="{40ED3F0F-EA30-42D2-AA52-29ADE11D4C41}"/>
    <dgm:cxn modelId="{6BD18AAC-FC98-4B89-9954-4D08BEB58D22}" type="presOf" srcId="{3A84489D-83FD-4271-9367-3CDB6F2AA2F1}" destId="{1D06C418-0FD5-4C18-BC75-1B8B5EB9FA40}" srcOrd="0" destOrd="0" presId="urn:microsoft.com/office/officeart/2005/8/layout/radial1"/>
    <dgm:cxn modelId="{CC0D66B5-22D9-46C3-AEA7-F6DE4D7C4713}" type="presOf" srcId="{13915FEB-E393-48A6-86BC-6D8083A9EF6E}" destId="{7530A521-A335-4235-95E2-F9410FF8ED3B}" srcOrd="1" destOrd="0" presId="urn:microsoft.com/office/officeart/2005/8/layout/radial1"/>
    <dgm:cxn modelId="{9DCD68B9-6A67-4E43-95BF-6C3617A2E7B3}" srcId="{9E5FE281-AD3A-40D6-B099-4588876CDCEA}" destId="{3FF0DE48-0A9A-4C76-8E29-52FAB839DADD}" srcOrd="4" destOrd="0" parTransId="{74B7362D-FF8C-4B7D-8EC9-92BE99006C25}" sibTransId="{0F7B6708-4BE3-4DC1-BA47-A756C01FB69E}"/>
    <dgm:cxn modelId="{C509A1C8-D30F-4955-9BCB-27844AD178B1}" type="presOf" srcId="{741A8F6E-42BE-455E-A87F-F8812958AE77}" destId="{D5BBF190-6840-4269-B3D7-AA96C562A555}" srcOrd="1" destOrd="0" presId="urn:microsoft.com/office/officeart/2005/8/layout/radial1"/>
    <dgm:cxn modelId="{EE8EDFD8-7CEB-4386-891E-DD3EB0ED1F46}" srcId="{9E5FE281-AD3A-40D6-B099-4588876CDCEA}" destId="{3A84489D-83FD-4271-9367-3CDB6F2AA2F1}" srcOrd="1" destOrd="0" parTransId="{741A8F6E-42BE-455E-A87F-F8812958AE77}" sibTransId="{F3C201D6-ADC8-463B-8928-C013FE329E62}"/>
    <dgm:cxn modelId="{5EFA03E6-3257-4690-A4B0-6E8CF52B100E}" type="presOf" srcId="{1B0D3861-98A1-4431-B2CA-3160938661AE}" destId="{B75852D3-B95B-4EE1-A8EB-47C2FC0DE1F6}" srcOrd="0" destOrd="0" presId="urn:microsoft.com/office/officeart/2005/8/layout/radial1"/>
    <dgm:cxn modelId="{6046B9E7-E4D7-4134-8BD1-6781049ED2A3}" type="presOf" srcId="{D5D93F8F-F2F2-4041-9DCF-F27DB00A93C5}" destId="{A9878871-89B6-4A8E-8706-C66F46ABFC7A}" srcOrd="0" destOrd="0" presId="urn:microsoft.com/office/officeart/2005/8/layout/radial1"/>
    <dgm:cxn modelId="{5F9F55F2-9A44-440E-A3FE-B0ECB1F5A4CC}" type="presOf" srcId="{AF2D16AA-B9CE-4C92-8DDB-405C5FD6944B}" destId="{D5ADD8D8-07E6-43D4-B3FA-F9A9662987E1}" srcOrd="1" destOrd="0" presId="urn:microsoft.com/office/officeart/2005/8/layout/radial1"/>
    <dgm:cxn modelId="{16B616FD-6E51-498E-A7F5-245803783D6B}" srcId="{9E5FE281-AD3A-40D6-B099-4588876CDCEA}" destId="{BDF57007-C4A2-49BC-A720-46AC28420385}" srcOrd="5" destOrd="0" parTransId="{AF2D16AA-B9CE-4C92-8DDB-405C5FD6944B}" sibTransId="{843AE4FF-5EEA-4510-B0A4-34113B4E4287}"/>
    <dgm:cxn modelId="{AC65DA90-944C-4D72-9A49-A2D40386F0CD}" type="presParOf" srcId="{B75852D3-B95B-4EE1-A8EB-47C2FC0DE1F6}" destId="{0A046813-4DBE-4361-B01B-9EC3F0C04BB7}" srcOrd="0" destOrd="0" presId="urn:microsoft.com/office/officeart/2005/8/layout/radial1"/>
    <dgm:cxn modelId="{42003977-DB9E-444D-9DC3-4EF5491C610C}" type="presParOf" srcId="{B75852D3-B95B-4EE1-A8EB-47C2FC0DE1F6}" destId="{6D378001-A362-4B9B-959D-64C873F91F4A}" srcOrd="1" destOrd="0" presId="urn:microsoft.com/office/officeart/2005/8/layout/radial1"/>
    <dgm:cxn modelId="{041E23E7-9AD4-43AD-9706-55E79DD5FD12}" type="presParOf" srcId="{6D378001-A362-4B9B-959D-64C873F91F4A}" destId="{FA641CF8-7509-4A7B-AA3C-AFD159E3B073}" srcOrd="0" destOrd="0" presId="urn:microsoft.com/office/officeart/2005/8/layout/radial1"/>
    <dgm:cxn modelId="{E99068DF-55F2-4079-8BBC-951FD99C0EB5}" type="presParOf" srcId="{B75852D3-B95B-4EE1-A8EB-47C2FC0DE1F6}" destId="{A9878871-89B6-4A8E-8706-C66F46ABFC7A}" srcOrd="2" destOrd="0" presId="urn:microsoft.com/office/officeart/2005/8/layout/radial1"/>
    <dgm:cxn modelId="{A549BFEE-8021-4955-8F6C-A903AFE5A4AB}" type="presParOf" srcId="{B75852D3-B95B-4EE1-A8EB-47C2FC0DE1F6}" destId="{E1342693-5504-4DA0-82E8-0E8DC9E06A98}" srcOrd="3" destOrd="0" presId="urn:microsoft.com/office/officeart/2005/8/layout/radial1"/>
    <dgm:cxn modelId="{1D2A2F89-D291-4385-8087-FB0E3DEAA519}" type="presParOf" srcId="{E1342693-5504-4DA0-82E8-0E8DC9E06A98}" destId="{D5BBF190-6840-4269-B3D7-AA96C562A555}" srcOrd="0" destOrd="0" presId="urn:microsoft.com/office/officeart/2005/8/layout/radial1"/>
    <dgm:cxn modelId="{161C5E83-BD57-4D6A-BFBD-A5C91D821F7D}" type="presParOf" srcId="{B75852D3-B95B-4EE1-A8EB-47C2FC0DE1F6}" destId="{1D06C418-0FD5-4C18-BC75-1B8B5EB9FA40}" srcOrd="4" destOrd="0" presId="urn:microsoft.com/office/officeart/2005/8/layout/radial1"/>
    <dgm:cxn modelId="{09DCE819-C4F1-4988-8233-9511630E8228}" type="presParOf" srcId="{B75852D3-B95B-4EE1-A8EB-47C2FC0DE1F6}" destId="{B4FE44C4-A588-4812-85E2-CD1450CC6FF4}" srcOrd="5" destOrd="0" presId="urn:microsoft.com/office/officeart/2005/8/layout/radial1"/>
    <dgm:cxn modelId="{6FE2253F-57E3-46B8-B257-8D6699D42B82}" type="presParOf" srcId="{B4FE44C4-A588-4812-85E2-CD1450CC6FF4}" destId="{E9CC2BDF-C359-4898-A2F6-A5589444C6B4}" srcOrd="0" destOrd="0" presId="urn:microsoft.com/office/officeart/2005/8/layout/radial1"/>
    <dgm:cxn modelId="{46947501-BBB7-4779-B88E-D85F0DA0E91C}" type="presParOf" srcId="{B75852D3-B95B-4EE1-A8EB-47C2FC0DE1F6}" destId="{AB650795-47E6-42D7-8EE5-F0F3CE2312D4}" srcOrd="6" destOrd="0" presId="urn:microsoft.com/office/officeart/2005/8/layout/radial1"/>
    <dgm:cxn modelId="{FA647D9C-8DB7-4736-89E6-45677A2E8F44}" type="presParOf" srcId="{B75852D3-B95B-4EE1-A8EB-47C2FC0DE1F6}" destId="{6AD51775-7B42-446E-8458-F5C0443A7EFA}" srcOrd="7" destOrd="0" presId="urn:microsoft.com/office/officeart/2005/8/layout/radial1"/>
    <dgm:cxn modelId="{019186C8-50A2-443F-8378-DAED2D7A6BFA}" type="presParOf" srcId="{6AD51775-7B42-446E-8458-F5C0443A7EFA}" destId="{7530A521-A335-4235-95E2-F9410FF8ED3B}" srcOrd="0" destOrd="0" presId="urn:microsoft.com/office/officeart/2005/8/layout/radial1"/>
    <dgm:cxn modelId="{F47209F0-C9A0-4821-995E-E908665976A6}" type="presParOf" srcId="{B75852D3-B95B-4EE1-A8EB-47C2FC0DE1F6}" destId="{9573E4E8-6DCA-4E42-8B1A-0194E2341130}" srcOrd="8" destOrd="0" presId="urn:microsoft.com/office/officeart/2005/8/layout/radial1"/>
    <dgm:cxn modelId="{EAAA4E36-FEE0-47B9-B4B3-39BBDDBD6497}" type="presParOf" srcId="{B75852D3-B95B-4EE1-A8EB-47C2FC0DE1F6}" destId="{A5AC5ABA-10A1-4466-A308-3C97BDE50DC6}" srcOrd="9" destOrd="0" presId="urn:microsoft.com/office/officeart/2005/8/layout/radial1"/>
    <dgm:cxn modelId="{14379C13-777B-43D7-AE99-089DCDB25F67}" type="presParOf" srcId="{A5AC5ABA-10A1-4466-A308-3C97BDE50DC6}" destId="{1114619B-1CAE-4F9E-909F-95B92CCF43F2}" srcOrd="0" destOrd="0" presId="urn:microsoft.com/office/officeart/2005/8/layout/radial1"/>
    <dgm:cxn modelId="{D762CCA0-3166-4C80-81A3-77B934DC997C}" type="presParOf" srcId="{B75852D3-B95B-4EE1-A8EB-47C2FC0DE1F6}" destId="{8F871064-F860-4F99-8402-3737D5D9A410}" srcOrd="10" destOrd="0" presId="urn:microsoft.com/office/officeart/2005/8/layout/radial1"/>
    <dgm:cxn modelId="{523975B5-140D-4775-916A-B7BC1CA4DD07}" type="presParOf" srcId="{B75852D3-B95B-4EE1-A8EB-47C2FC0DE1F6}" destId="{5EF8CC4E-EC5E-411E-9AA9-A0E0A3043E0D}" srcOrd="11" destOrd="0" presId="urn:microsoft.com/office/officeart/2005/8/layout/radial1"/>
    <dgm:cxn modelId="{7020D22C-0290-4A75-BAE4-C8782E0CCEA9}" type="presParOf" srcId="{5EF8CC4E-EC5E-411E-9AA9-A0E0A3043E0D}" destId="{D5ADD8D8-07E6-43D4-B3FA-F9A9662987E1}" srcOrd="0" destOrd="0" presId="urn:microsoft.com/office/officeart/2005/8/layout/radial1"/>
    <dgm:cxn modelId="{6E0CD85B-463D-4AF8-B799-0D2B81679824}" type="presParOf" srcId="{B75852D3-B95B-4EE1-A8EB-47C2FC0DE1F6}" destId="{437866C7-7E2D-426A-9A0F-487ABA8BF04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46813-4DBE-4361-B01B-9EC3F0C04BB7}">
      <dsp:nvSpPr>
        <dsp:cNvPr id="0" name=""/>
        <dsp:cNvSpPr/>
      </dsp:nvSpPr>
      <dsp:spPr>
        <a:xfrm>
          <a:off x="2698753" y="1780154"/>
          <a:ext cx="2058174" cy="2163544"/>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571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1"/>
            </a:solidFill>
          </a:endParaRPr>
        </a:p>
      </dsp:txBody>
      <dsp:txXfrm>
        <a:off x="3000166" y="2096998"/>
        <a:ext cx="1455348" cy="1529856"/>
      </dsp:txXfrm>
    </dsp:sp>
    <dsp:sp modelId="{6D378001-A362-4B9B-959D-64C873F91F4A}">
      <dsp:nvSpPr>
        <dsp:cNvPr id="0" name=""/>
        <dsp:cNvSpPr/>
      </dsp:nvSpPr>
      <dsp:spPr>
        <a:xfrm rot="16452283">
          <a:off x="3710464" y="1660496"/>
          <a:ext cx="208637" cy="37672"/>
        </a:xfrm>
        <a:custGeom>
          <a:avLst/>
          <a:gdLst/>
          <a:ahLst/>
          <a:cxnLst/>
          <a:rect l="0" t="0" r="0" b="0"/>
          <a:pathLst>
            <a:path>
              <a:moveTo>
                <a:pt x="0" y="18836"/>
              </a:moveTo>
              <a:lnTo>
                <a:pt x="208637" y="18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9566" y="1674116"/>
        <a:ext cx="10431" cy="10431"/>
      </dsp:txXfrm>
    </dsp:sp>
    <dsp:sp modelId="{A9878871-89B6-4A8E-8706-C66F46ABFC7A}">
      <dsp:nvSpPr>
        <dsp:cNvPr id="0" name=""/>
        <dsp:cNvSpPr/>
      </dsp:nvSpPr>
      <dsp:spPr>
        <a:xfrm>
          <a:off x="2498196" y="0"/>
          <a:ext cx="2764231" cy="1575985"/>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kern="1200" dirty="0">
              <a:solidFill>
                <a:schemeClr val="tx1"/>
              </a:solidFill>
              <a:latin typeface="NikoshBAN" panose="02000000000000000000" pitchFamily="2" charset="0"/>
              <a:cs typeface="NikoshBAN" panose="02000000000000000000" pitchFamily="2" charset="0"/>
            </a:rPr>
            <a:t>জন্ম : ১৯৩৯সালে পশ্চিমবঙ্গের হুগলি জেলার মৌড়া গ্রামে</a:t>
          </a:r>
          <a:r>
            <a:rPr lang="bn-IN" sz="2000" kern="1200" dirty="0">
              <a:solidFill>
                <a:schemeClr val="tx1"/>
              </a:solidFill>
              <a:latin typeface="NikoshBAN" panose="02000000000000000000" pitchFamily="2" charset="0"/>
              <a:cs typeface="NikoshBAN" panose="02000000000000000000" pitchFamily="2" charset="0"/>
            </a:rPr>
            <a:t>।</a:t>
          </a:r>
          <a:endParaRPr lang="en-US" sz="2000" kern="1200" dirty="0">
            <a:solidFill>
              <a:schemeClr val="tx1"/>
            </a:solidFill>
            <a:latin typeface="NikoshBAN" panose="02000000000000000000" pitchFamily="2" charset="0"/>
            <a:cs typeface="NikoshBAN" panose="02000000000000000000" pitchFamily="2" charset="0"/>
          </a:endParaRPr>
        </a:p>
      </dsp:txBody>
      <dsp:txXfrm>
        <a:off x="2903008" y="230798"/>
        <a:ext cx="1954607" cy="1114389"/>
      </dsp:txXfrm>
    </dsp:sp>
    <dsp:sp modelId="{E1342693-5504-4DA0-82E8-0E8DC9E06A98}">
      <dsp:nvSpPr>
        <dsp:cNvPr id="0" name=""/>
        <dsp:cNvSpPr/>
      </dsp:nvSpPr>
      <dsp:spPr>
        <a:xfrm rot="20292139">
          <a:off x="4687094" y="2445046"/>
          <a:ext cx="72086" cy="37672"/>
        </a:xfrm>
        <a:custGeom>
          <a:avLst/>
          <a:gdLst/>
          <a:ahLst/>
          <a:cxnLst/>
          <a:rect l="0" t="0" r="0" b="0"/>
          <a:pathLst>
            <a:path>
              <a:moveTo>
                <a:pt x="0" y="18836"/>
              </a:moveTo>
              <a:lnTo>
                <a:pt x="72086" y="18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335" y="2462080"/>
        <a:ext cx="3604" cy="3604"/>
      </dsp:txXfrm>
    </dsp:sp>
    <dsp:sp modelId="{1D06C418-0FD5-4C18-BC75-1B8B5EB9FA40}">
      <dsp:nvSpPr>
        <dsp:cNvPr id="0" name=""/>
        <dsp:cNvSpPr/>
      </dsp:nvSpPr>
      <dsp:spPr>
        <a:xfrm>
          <a:off x="4422987" y="1174608"/>
          <a:ext cx="3107182" cy="1575985"/>
        </a:xfrm>
        <a:prstGeom prst="ellipse">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kern="1200" dirty="0">
              <a:solidFill>
                <a:schemeClr val="tx1"/>
              </a:solidFill>
              <a:latin typeface="NikoshBAN" panose="02000000000000000000" pitchFamily="2" charset="0"/>
              <a:cs typeface="NikoshBAN" panose="02000000000000000000" pitchFamily="2" charset="0"/>
            </a:rPr>
            <a:t>শিক্ষাজীবন: ঢাকা হাইস্কুল, কায়েদে আজম কলেজ, কলকাতা যাদবপুর।</a:t>
          </a:r>
          <a:endParaRPr lang="en-US" sz="2400" kern="1200" dirty="0">
            <a:solidFill>
              <a:schemeClr val="tx1"/>
            </a:solidFill>
            <a:latin typeface="NikoshBAN" panose="02000000000000000000" pitchFamily="2" charset="0"/>
            <a:cs typeface="NikoshBAN" panose="02000000000000000000" pitchFamily="2" charset="0"/>
          </a:endParaRPr>
        </a:p>
      </dsp:txBody>
      <dsp:txXfrm>
        <a:off x="4878023" y="1405406"/>
        <a:ext cx="2197110" cy="1114389"/>
      </dsp:txXfrm>
    </dsp:sp>
    <dsp:sp modelId="{B4FE44C4-A588-4812-85E2-CD1450CC6FF4}">
      <dsp:nvSpPr>
        <dsp:cNvPr id="0" name=""/>
        <dsp:cNvSpPr/>
      </dsp:nvSpPr>
      <dsp:spPr>
        <a:xfrm rot="1447404">
          <a:off x="4671815" y="3280090"/>
          <a:ext cx="63763" cy="37672"/>
        </a:xfrm>
        <a:custGeom>
          <a:avLst/>
          <a:gdLst/>
          <a:ahLst/>
          <a:cxnLst/>
          <a:rect l="0" t="0" r="0" b="0"/>
          <a:pathLst>
            <a:path>
              <a:moveTo>
                <a:pt x="0" y="18836"/>
              </a:moveTo>
              <a:lnTo>
                <a:pt x="63763" y="18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02102" y="3297332"/>
        <a:ext cx="3188" cy="3188"/>
      </dsp:txXfrm>
    </dsp:sp>
    <dsp:sp modelId="{AB650795-47E6-42D7-8EE5-F0F3CE2312D4}">
      <dsp:nvSpPr>
        <dsp:cNvPr id="0" name=""/>
        <dsp:cNvSpPr/>
      </dsp:nvSpPr>
      <dsp:spPr>
        <a:xfrm>
          <a:off x="4372304" y="2999678"/>
          <a:ext cx="3157865" cy="1715823"/>
        </a:xfrm>
        <a:prstGeom prst="ellipse">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kern="1200" dirty="0">
              <a:solidFill>
                <a:schemeClr val="tx1"/>
              </a:solidFill>
              <a:latin typeface="NikoshBAN" panose="02000000000000000000" pitchFamily="2" charset="0"/>
              <a:cs typeface="NikoshBAN" panose="02000000000000000000" pitchFamily="2" charset="0"/>
            </a:rPr>
            <a:t>কর্মজীবন: অধ্যাপনা করেন চট্রগ্রাম বিশ্ববিদ্যালয় ও জাহাঙ্গীর নগর বিশ্ববিদ্যালয়</a:t>
          </a:r>
          <a:endParaRPr lang="en-US" sz="2400" kern="1200" dirty="0">
            <a:solidFill>
              <a:schemeClr val="tx1"/>
            </a:solidFill>
            <a:latin typeface="NikoshBAN" panose="02000000000000000000" pitchFamily="2" charset="0"/>
            <a:cs typeface="NikoshBAN" panose="02000000000000000000" pitchFamily="2" charset="0"/>
          </a:endParaRPr>
        </a:p>
      </dsp:txBody>
      <dsp:txXfrm>
        <a:off x="4834763" y="3250954"/>
        <a:ext cx="2232947" cy="1213271"/>
      </dsp:txXfrm>
    </dsp:sp>
    <dsp:sp modelId="{6AD51775-7B42-446E-8458-F5C0443A7EFA}">
      <dsp:nvSpPr>
        <dsp:cNvPr id="0" name=""/>
        <dsp:cNvSpPr/>
      </dsp:nvSpPr>
      <dsp:spPr>
        <a:xfrm rot="5425242">
          <a:off x="3617042" y="4026933"/>
          <a:ext cx="204211" cy="37672"/>
        </a:xfrm>
        <a:custGeom>
          <a:avLst/>
          <a:gdLst/>
          <a:ahLst/>
          <a:cxnLst/>
          <a:rect l="0" t="0" r="0" b="0"/>
          <a:pathLst>
            <a:path>
              <a:moveTo>
                <a:pt x="0" y="18836"/>
              </a:moveTo>
              <a:lnTo>
                <a:pt x="204211" y="18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714042" y="4040664"/>
        <a:ext cx="10210" cy="10210"/>
      </dsp:txXfrm>
    </dsp:sp>
    <dsp:sp modelId="{9573E4E8-6DCA-4E42-8B1A-0194E2341130}">
      <dsp:nvSpPr>
        <dsp:cNvPr id="0" name=""/>
        <dsp:cNvSpPr/>
      </dsp:nvSpPr>
      <dsp:spPr>
        <a:xfrm>
          <a:off x="2165506" y="4147867"/>
          <a:ext cx="3094211" cy="1575985"/>
        </a:xfrm>
        <a:prstGeom prst="ellipse">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bn-IN" sz="2000" kern="1200" dirty="0">
              <a:solidFill>
                <a:schemeClr val="tx1"/>
              </a:solidFill>
              <a:latin typeface="NikoshBAN" panose="02000000000000000000" pitchFamily="2" charset="0"/>
              <a:cs typeface="NikoshBAN" panose="02000000000000000000" pitchFamily="2" charset="0"/>
            </a:rPr>
            <a:t>সাহিত্যকর্ম: কবিতা, গল্প। তবে প্রবন্ধে খ্যাতি লাভ করেন। অর্ধ শতাধিক গ্রন্থের রচয়িতা।</a:t>
          </a:r>
          <a:endParaRPr lang="en-US" sz="2000" kern="1200" dirty="0">
            <a:solidFill>
              <a:schemeClr val="tx1"/>
            </a:solidFill>
            <a:latin typeface="NikoshBAN" panose="02000000000000000000" pitchFamily="2" charset="0"/>
            <a:cs typeface="NikoshBAN" panose="02000000000000000000" pitchFamily="2" charset="0"/>
          </a:endParaRPr>
        </a:p>
      </dsp:txBody>
      <dsp:txXfrm>
        <a:off x="2618643" y="4378665"/>
        <a:ext cx="2187937" cy="1114389"/>
      </dsp:txXfrm>
    </dsp:sp>
    <dsp:sp modelId="{A5AC5ABA-10A1-4466-A308-3C97BDE50DC6}">
      <dsp:nvSpPr>
        <dsp:cNvPr id="0" name=""/>
        <dsp:cNvSpPr/>
      </dsp:nvSpPr>
      <dsp:spPr>
        <a:xfrm rot="9285317">
          <a:off x="2527858" y="3344277"/>
          <a:ext cx="274117" cy="37672"/>
        </a:xfrm>
        <a:custGeom>
          <a:avLst/>
          <a:gdLst/>
          <a:ahLst/>
          <a:cxnLst/>
          <a:rect l="0" t="0" r="0" b="0"/>
          <a:pathLst>
            <a:path>
              <a:moveTo>
                <a:pt x="0" y="18836"/>
              </a:moveTo>
              <a:lnTo>
                <a:pt x="274117" y="18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58064" y="3356261"/>
        <a:ext cx="13705" cy="13705"/>
      </dsp:txXfrm>
    </dsp:sp>
    <dsp:sp modelId="{8F871064-F860-4F99-8402-3737D5D9A410}">
      <dsp:nvSpPr>
        <dsp:cNvPr id="0" name=""/>
        <dsp:cNvSpPr/>
      </dsp:nvSpPr>
      <dsp:spPr>
        <a:xfrm>
          <a:off x="0" y="3094803"/>
          <a:ext cx="2844481" cy="1708510"/>
        </a:xfrm>
        <a:prstGeom prst="ellipse">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kern="1200" dirty="0">
              <a:solidFill>
                <a:schemeClr val="tx1"/>
              </a:solidFill>
              <a:latin typeface="NikoshBAN" panose="02000000000000000000" pitchFamily="2" charset="0"/>
              <a:cs typeface="NikoshBAN" panose="02000000000000000000" pitchFamily="2" charset="0"/>
            </a:rPr>
            <a:t>উল্লেখযোগ্য গ্রন্থ: স্বগত সংলাপ, রবীন্দ্রনাথ, কিশোর জীবনী নজরুল ইসলাম ইত্যাদি</a:t>
          </a:r>
          <a:endParaRPr lang="en-US" sz="2400" kern="1200" dirty="0">
            <a:solidFill>
              <a:schemeClr val="tx1"/>
            </a:solidFill>
            <a:latin typeface="NikoshBAN" panose="02000000000000000000" pitchFamily="2" charset="0"/>
            <a:cs typeface="NikoshBAN" panose="02000000000000000000" pitchFamily="2" charset="0"/>
          </a:endParaRPr>
        </a:p>
      </dsp:txBody>
      <dsp:txXfrm>
        <a:off x="416565" y="3345008"/>
        <a:ext cx="2011351" cy="1208100"/>
      </dsp:txXfrm>
    </dsp:sp>
    <dsp:sp modelId="{5EF8CC4E-EC5E-411E-9AA9-A0E0A3043E0D}">
      <dsp:nvSpPr>
        <dsp:cNvPr id="0" name=""/>
        <dsp:cNvSpPr/>
      </dsp:nvSpPr>
      <dsp:spPr>
        <a:xfrm rot="12177345">
          <a:off x="2623112" y="2408292"/>
          <a:ext cx="156406" cy="37672"/>
        </a:xfrm>
        <a:custGeom>
          <a:avLst/>
          <a:gdLst/>
          <a:ahLst/>
          <a:cxnLst/>
          <a:rect l="0" t="0" r="0" b="0"/>
          <a:pathLst>
            <a:path>
              <a:moveTo>
                <a:pt x="0" y="18836"/>
              </a:moveTo>
              <a:lnTo>
                <a:pt x="156406" y="18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97405" y="2423217"/>
        <a:ext cx="7820" cy="7820"/>
      </dsp:txXfrm>
    </dsp:sp>
    <dsp:sp modelId="{437866C7-7E2D-426A-9A0F-487ABA8BF045}">
      <dsp:nvSpPr>
        <dsp:cNvPr id="0" name=""/>
        <dsp:cNvSpPr/>
      </dsp:nvSpPr>
      <dsp:spPr>
        <a:xfrm>
          <a:off x="0" y="1119283"/>
          <a:ext cx="2947976" cy="1575985"/>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kern="1200" dirty="0">
              <a:solidFill>
                <a:schemeClr val="tx1"/>
              </a:solidFill>
              <a:latin typeface="NikoshBAN" panose="02000000000000000000" pitchFamily="2" charset="0"/>
              <a:cs typeface="NikoshBAN" panose="02000000000000000000" pitchFamily="2" charset="0"/>
            </a:rPr>
            <a:t>পুরস্কার:  সাহিত্যে তাৎপর্যপুর্ণ অবদানের জন্য  বাংলা একাডেমি পুরুস্কার।</a:t>
          </a:r>
          <a:endParaRPr lang="en-US" sz="2400" kern="1200" dirty="0">
            <a:solidFill>
              <a:schemeClr val="tx1"/>
            </a:solidFill>
            <a:latin typeface="NikoshBAN" panose="02000000000000000000" pitchFamily="2" charset="0"/>
            <a:cs typeface="NikoshBAN" panose="02000000000000000000" pitchFamily="2" charset="0"/>
          </a:endParaRPr>
        </a:p>
      </dsp:txBody>
      <dsp:txXfrm>
        <a:off x="431721" y="1350081"/>
        <a:ext cx="2084534" cy="1114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1AD9B-2C04-4FC6-890C-7F60D733232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223045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1AD9B-2C04-4FC6-890C-7F60D733232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298398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1AD9B-2C04-4FC6-890C-7F60D733232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228215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0C83B0-B03E-4EA8-86FF-ACCDBDBBAC0D}"/>
              </a:ext>
            </a:extLst>
          </p:cNvPr>
          <p:cNvSpPr>
            <a:spLocks noGrp="1"/>
          </p:cNvSpPr>
          <p:nvPr>
            <p:ph type="dt" sz="half" idx="10"/>
          </p:nvPr>
        </p:nvSpPr>
        <p:spPr/>
        <p:txBody>
          <a:bodyPr/>
          <a:lstStyle/>
          <a:p>
            <a:fld id="{2A4E0CC4-92EF-49B3-8360-EB9ADFC29BCD}" type="datetimeFigureOut">
              <a:rPr lang="en-US" smtClean="0"/>
              <a:t>8/14/2020</a:t>
            </a:fld>
            <a:endParaRPr lang="en-US"/>
          </a:p>
        </p:txBody>
      </p:sp>
      <p:sp>
        <p:nvSpPr>
          <p:cNvPr id="5" name="Footer Placeholder 4">
            <a:extLst>
              <a:ext uri="{FF2B5EF4-FFF2-40B4-BE49-F238E27FC236}">
                <a16:creationId xmlns:a16="http://schemas.microsoft.com/office/drawing/2014/main" id="{CEE0FBD6-27C0-4518-818F-AFF4C44D7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335B-B03E-461F-B5A0-D315E34612E5}"/>
              </a:ext>
            </a:extLst>
          </p:cNvPr>
          <p:cNvSpPr>
            <a:spLocks noGrp="1"/>
          </p:cNvSpPr>
          <p:nvPr>
            <p:ph type="sldNum" sz="quarter" idx="12"/>
          </p:nvPr>
        </p:nvSpPr>
        <p:spPr/>
        <p:txBody>
          <a:bodyPr/>
          <a:lstStyle/>
          <a:p>
            <a:fld id="{1AD37F46-9CB1-4C65-8372-045DDC6C745C}" type="slidenum">
              <a:rPr lang="en-US" smtClean="0"/>
              <a:t>‹#›</a:t>
            </a:fld>
            <a:endParaRPr lang="en-US"/>
          </a:p>
        </p:txBody>
      </p:sp>
    </p:spTree>
    <p:extLst>
      <p:ext uri="{BB962C8B-B14F-4D97-AF65-F5344CB8AC3E}">
        <p14:creationId xmlns:p14="http://schemas.microsoft.com/office/powerpoint/2010/main" val="192567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1AD9B-2C04-4FC6-890C-7F60D733232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162228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1AD9B-2C04-4FC6-890C-7F60D733232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212015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71AD9B-2C04-4FC6-890C-7F60D7332328}"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59249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1AD9B-2C04-4FC6-890C-7F60D7332328}"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179557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71AD9B-2C04-4FC6-890C-7F60D7332328}"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96335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1AD9B-2C04-4FC6-890C-7F60D7332328}"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359392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71AD9B-2C04-4FC6-890C-7F60D7332328}"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22547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71AD9B-2C04-4FC6-890C-7F60D7332328}"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F1E4C-6A0E-43F7-8D87-2F1CDA9DD370}" type="slidenum">
              <a:rPr lang="en-US" smtClean="0"/>
              <a:t>‹#›</a:t>
            </a:fld>
            <a:endParaRPr lang="en-US"/>
          </a:p>
        </p:txBody>
      </p:sp>
    </p:spTree>
    <p:extLst>
      <p:ext uri="{BB962C8B-B14F-4D97-AF65-F5344CB8AC3E}">
        <p14:creationId xmlns:p14="http://schemas.microsoft.com/office/powerpoint/2010/main" val="58081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1AD9B-2C04-4FC6-890C-7F60D7332328}" type="datetimeFigureOut">
              <a:rPr lang="en-US" smtClean="0"/>
              <a:t>8/14/2020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F1E4C-6A0E-43F7-8D87-2F1CDA9DD370}" type="slidenum">
              <a:rPr lang="en-US" smtClean="0"/>
              <a:t>‹#›</a:t>
            </a:fld>
            <a:endParaRPr lang="en-US"/>
          </a:p>
        </p:txBody>
      </p:sp>
      <p:sp>
        <p:nvSpPr>
          <p:cNvPr id="7" name="Frame 6">
            <a:extLst>
              <a:ext uri="{FF2B5EF4-FFF2-40B4-BE49-F238E27FC236}">
                <a16:creationId xmlns:a16="http://schemas.microsoft.com/office/drawing/2014/main" id="{3090F155-B700-4036-8969-845935593F46}"/>
              </a:ext>
            </a:extLst>
          </p:cNvPr>
          <p:cNvSpPr/>
          <p:nvPr userDrawn="1"/>
        </p:nvSpPr>
        <p:spPr>
          <a:xfrm>
            <a:off x="0" y="0"/>
            <a:ext cx="9144000" cy="6858000"/>
          </a:xfrm>
          <a:prstGeom prst="frame">
            <a:avLst>
              <a:gd name="adj1" fmla="val 3603"/>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186221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329544-588D-4BED-823A-5B0644C0B0B6}"/>
              </a:ext>
            </a:extLst>
          </p:cNvPr>
          <p:cNvGrpSpPr/>
          <p:nvPr/>
        </p:nvGrpSpPr>
        <p:grpSpPr>
          <a:xfrm>
            <a:off x="551571" y="915255"/>
            <a:ext cx="7571303" cy="4866852"/>
            <a:chOff x="2075570" y="915255"/>
            <a:chExt cx="7571303" cy="4866852"/>
          </a:xfrm>
        </p:grpSpPr>
        <p:pic>
          <p:nvPicPr>
            <p:cNvPr id="3" name="Picture 2">
              <a:extLst>
                <a:ext uri="{FF2B5EF4-FFF2-40B4-BE49-F238E27FC236}">
                  <a16:creationId xmlns:a16="http://schemas.microsoft.com/office/drawing/2014/main" id="{7274B381-B609-43C9-9730-F6D86EDA7E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714" y="915255"/>
              <a:ext cx="5178311" cy="3287926"/>
            </a:xfrm>
            <a:prstGeom prst="rect">
              <a:avLst/>
            </a:prstGeom>
          </p:spPr>
        </p:pic>
        <p:sp>
          <p:nvSpPr>
            <p:cNvPr id="4" name="TextBox 3">
              <a:extLst>
                <a:ext uri="{FF2B5EF4-FFF2-40B4-BE49-F238E27FC236}">
                  <a16:creationId xmlns:a16="http://schemas.microsoft.com/office/drawing/2014/main" id="{234CD027-77B9-4B7E-A6FD-0BDE40A55986}"/>
                </a:ext>
              </a:extLst>
            </p:cNvPr>
            <p:cNvSpPr txBox="1"/>
            <p:nvPr/>
          </p:nvSpPr>
          <p:spPr>
            <a:xfrm>
              <a:off x="2075570" y="4766444"/>
              <a:ext cx="7571303" cy="101566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1227856">
                <a:defRPr/>
              </a:pPr>
              <a:r>
                <a:rPr lang="bn-IN" sz="6000" b="1" kern="0"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সকলকে অনেক অনেক শুভেচ্ছা </a:t>
              </a:r>
              <a:endParaRPr lang="en-US" sz="2400" b="1" kern="0"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3740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5549C6-065E-472F-BF69-BFA5DA50E980}"/>
              </a:ext>
            </a:extLst>
          </p:cNvPr>
          <p:cNvGrpSpPr/>
          <p:nvPr/>
        </p:nvGrpSpPr>
        <p:grpSpPr>
          <a:xfrm>
            <a:off x="224554" y="385163"/>
            <a:ext cx="8560966" cy="5836934"/>
            <a:chOff x="224554" y="385163"/>
            <a:chExt cx="8560966" cy="5836934"/>
          </a:xfrm>
        </p:grpSpPr>
        <p:sp>
          <p:nvSpPr>
            <p:cNvPr id="6" name="TextBox 5">
              <a:extLst>
                <a:ext uri="{FF2B5EF4-FFF2-40B4-BE49-F238E27FC236}">
                  <a16:creationId xmlns:a16="http://schemas.microsoft.com/office/drawing/2014/main" id="{6DF0A084-9578-4981-A703-79217DE0DA4B}"/>
                </a:ext>
              </a:extLst>
            </p:cNvPr>
            <p:cNvSpPr txBox="1"/>
            <p:nvPr/>
          </p:nvSpPr>
          <p:spPr>
            <a:xfrm>
              <a:off x="358479" y="4775547"/>
              <a:ext cx="8427041" cy="1446550"/>
            </a:xfrm>
            <a:prstGeom prst="rect">
              <a:avLst/>
            </a:prstGeom>
            <a:noFill/>
          </p:spPr>
          <p:txBody>
            <a:bodyPr wrap="square">
              <a:spAutoFit/>
            </a:bodyPr>
            <a:lstStyle/>
            <a:p>
              <a:r>
                <a:rPr lang="bn-IN" sz="2800" b="1" dirty="0">
                  <a:latin typeface="NikoshBAN" panose="02000000000000000000" pitchFamily="2" charset="0"/>
                  <a:cs typeface="NikoshBAN" panose="02000000000000000000" pitchFamily="2" charset="0"/>
                </a:rPr>
                <a:t>উপন্যাস</a:t>
              </a:r>
              <a:r>
                <a:rPr lang="bn-IN"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সাহিত্যের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শাখা</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প্রশাখার</a:t>
              </a:r>
              <a:r>
                <a:rPr lang="bn-IN" sz="2000" dirty="0">
                  <a:latin typeface="NikoshBAN" panose="02000000000000000000" pitchFamily="2" charset="0"/>
                  <a:cs typeface="NikoshBAN" panose="02000000000000000000" pitchFamily="2" charset="0"/>
                </a:rPr>
                <a:t> মধ্যে উপন্যাস অন্যতম। শুধু তাই নয়, পাঠক সমসজে  উপন্যাসই সর্বাধিক বহুল পঠিত ও জনপ্রিয়তার শীর্ষ।উপন্যাসে কোন একটি কাহিনী বর্ণিত হয়ে থাকে এবং কাহিনী গদ্যে লখিত হয়। ছন্দোবদ্ধ রচনার অনেক পরে যেহেতু গদ্যের আবির্ভাব তাই অপেক্ষাকৃত আধিক কালেই  গদ্যে কাহিনী লেখা হয়েছে, গল্প বা ছোটগল্প, উপন্যাস, রম্যকাহিনী ইত্যাদি।</a:t>
              </a:r>
              <a:endParaRPr lang="en-US" sz="2000" dirty="0">
                <a:latin typeface="NikoshBAN" panose="02000000000000000000" pitchFamily="2" charset="0"/>
                <a:cs typeface="NikoshBAN" panose="02000000000000000000" pitchFamily="2" charset="0"/>
              </a:endParaRPr>
            </a:p>
          </p:txBody>
        </p:sp>
        <p:pic>
          <p:nvPicPr>
            <p:cNvPr id="8" name="Picture 12" descr="দুর্গেশনন্দিনী - Boierduniya">
              <a:extLst>
                <a:ext uri="{FF2B5EF4-FFF2-40B4-BE49-F238E27FC236}">
                  <a16:creationId xmlns:a16="http://schemas.microsoft.com/office/drawing/2014/main" id="{C47CEB25-3189-441E-BDF8-D7D117A4F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953" y="477610"/>
              <a:ext cx="2320158" cy="38055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CFBF50-BA15-4563-ABA5-A776DBCD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54" y="385163"/>
              <a:ext cx="2206399" cy="3990417"/>
            </a:xfrm>
            <a:prstGeom prst="rect">
              <a:avLst/>
            </a:prstGeom>
          </p:spPr>
        </p:pic>
        <p:pic>
          <p:nvPicPr>
            <p:cNvPr id="12" name="Picture 6" descr="XMA Header Image">
              <a:extLst>
                <a:ext uri="{FF2B5EF4-FFF2-40B4-BE49-F238E27FC236}">
                  <a16:creationId xmlns:a16="http://schemas.microsoft.com/office/drawing/2014/main" id="{18AE92E0-14E9-4D83-AE42-8CC5B0C06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232" y="533173"/>
              <a:ext cx="2024479" cy="37116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ailyReportbd – দুর্গেশনন্দিনীর ১৫০ বছর">
              <a:extLst>
                <a:ext uri="{FF2B5EF4-FFF2-40B4-BE49-F238E27FC236}">
                  <a16:creationId xmlns:a16="http://schemas.microsoft.com/office/drawing/2014/main" id="{E94F1F8E-9487-4B4F-A48D-A531CA523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953" y="635903"/>
              <a:ext cx="1419522" cy="35409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1605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29F44A-784A-455D-802B-827EA75AD0E9}"/>
              </a:ext>
            </a:extLst>
          </p:cNvPr>
          <p:cNvGrpSpPr/>
          <p:nvPr/>
        </p:nvGrpSpPr>
        <p:grpSpPr>
          <a:xfrm>
            <a:off x="387545" y="392069"/>
            <a:ext cx="8355731" cy="6022638"/>
            <a:chOff x="387545" y="392069"/>
            <a:chExt cx="8355731" cy="6022638"/>
          </a:xfrm>
        </p:grpSpPr>
        <p:sp>
          <p:nvSpPr>
            <p:cNvPr id="2" name="TextBox 1">
              <a:extLst>
                <a:ext uri="{FF2B5EF4-FFF2-40B4-BE49-F238E27FC236}">
                  <a16:creationId xmlns:a16="http://schemas.microsoft.com/office/drawing/2014/main" id="{4499DE85-8EC1-493D-8FB3-78987611AFA9}"/>
                </a:ext>
              </a:extLst>
            </p:cNvPr>
            <p:cNvSpPr txBox="1"/>
            <p:nvPr/>
          </p:nvSpPr>
          <p:spPr>
            <a:xfrm>
              <a:off x="400724" y="392069"/>
              <a:ext cx="6498840" cy="2369880"/>
            </a:xfrm>
            <a:prstGeom prst="rect">
              <a:avLst/>
            </a:prstGeom>
            <a:noFill/>
            <a:ln w="12700">
              <a:noFill/>
            </a:ln>
          </p:spPr>
          <p:txBody>
            <a:bodyPr wrap="square" rtlCol="0">
              <a:spAutoFit/>
            </a:bodyPr>
            <a:lstStyle/>
            <a:p>
              <a:r>
                <a:rPr lang="en-US" sz="2000" dirty="0">
                  <a:ln w="0"/>
                  <a:effectLst>
                    <a:outerShdw blurRad="38100" dist="19050" dir="2700000" algn="tl" rotWithShape="0">
                      <a:schemeClr val="dk1">
                        <a:alpha val="40000"/>
                      </a:schemeClr>
                    </a:outerShdw>
                  </a:effectLst>
                  <a:latin typeface="NikoshBAN"/>
                </a:rPr>
                <a:t>                                            </a:t>
              </a:r>
              <a:r>
                <a:rPr lang="en-US" sz="2000" u="sng" dirty="0" err="1">
                  <a:ln w="0"/>
                  <a:effectLst>
                    <a:outerShdw blurRad="38100" dist="19050" dir="2700000" algn="tl" rotWithShape="0">
                      <a:schemeClr val="dk1">
                        <a:alpha val="40000"/>
                      </a:schemeClr>
                    </a:outerShdw>
                  </a:effectLst>
                  <a:latin typeface="NikoshBAN"/>
                </a:rPr>
                <a:t>উপন্যাস</a:t>
              </a:r>
              <a:endParaRPr lang="en-US" sz="2000" u="sng" dirty="0">
                <a:ln w="0"/>
                <a:effectLst>
                  <a:outerShdw blurRad="38100" dist="19050" dir="2700000" algn="tl" rotWithShape="0">
                    <a:schemeClr val="dk1">
                      <a:alpha val="40000"/>
                    </a:schemeClr>
                  </a:outerShdw>
                </a:effectLst>
                <a:latin typeface="NikoshBAN"/>
              </a:endParaRPr>
            </a:p>
            <a:p>
              <a:r>
                <a:rPr lang="en-US" sz="1600" dirty="0" err="1">
                  <a:ln w="0"/>
                  <a:effectLst>
                    <a:outerShdw blurRad="38100" dist="19050" dir="2700000" algn="tl" rotWithShape="0">
                      <a:schemeClr val="dk1">
                        <a:alpha val="40000"/>
                      </a:schemeClr>
                    </a:outerShdw>
                  </a:effectLst>
                  <a:latin typeface="NikoshBAN"/>
                </a:rPr>
                <a:t>সর্বাধিক</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পঠিত,জনপ্রিয়তার</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শীর্ষে,আধুনিক</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কালের</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সৃষ্টি,প্রধান</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উপজীব্য</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হলো</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প্লট</a:t>
              </a:r>
              <a:r>
                <a:rPr lang="en-US" sz="1600" dirty="0">
                  <a:ln w="0"/>
                  <a:effectLst>
                    <a:outerShdw blurRad="38100" dist="19050" dir="2700000" algn="tl" rotWithShape="0">
                      <a:schemeClr val="dk1">
                        <a:alpha val="40000"/>
                      </a:schemeClr>
                    </a:outerShdw>
                  </a:effectLst>
                  <a:latin typeface="NikoshBAN"/>
                </a:rPr>
                <a:t>   </a:t>
              </a:r>
            </a:p>
            <a:p>
              <a:endParaRPr lang="en-US" sz="1600" dirty="0">
                <a:ln w="0"/>
                <a:effectLst>
                  <a:outerShdw blurRad="38100" dist="19050" dir="2700000" algn="tl" rotWithShape="0">
                    <a:schemeClr val="dk1">
                      <a:alpha val="40000"/>
                    </a:schemeClr>
                  </a:outerShdw>
                </a:effectLst>
                <a:latin typeface="NikoshBAN"/>
              </a:endParaRPr>
            </a:p>
            <a:p>
              <a:r>
                <a:rPr lang="en-US" sz="1600" dirty="0" err="1">
                  <a:ln w="0"/>
                  <a:effectLst>
                    <a:outerShdw blurRad="38100" dist="19050" dir="2700000" algn="tl" rotWithShape="0">
                      <a:schemeClr val="dk1">
                        <a:alpha val="40000"/>
                      </a:schemeClr>
                    </a:outerShdw>
                  </a:effectLst>
                  <a:latin typeface="NikoshBAN"/>
                </a:rPr>
                <a:t>মঙ্গলকাব্য</a:t>
              </a:r>
              <a:r>
                <a:rPr lang="en-US" sz="1600" dirty="0">
                  <a:ln w="0"/>
                  <a:effectLst>
                    <a:outerShdw blurRad="38100" dist="19050" dir="2700000" algn="tl" rotWithShape="0">
                      <a:schemeClr val="dk1">
                        <a:alpha val="40000"/>
                      </a:schemeClr>
                    </a:outerShdw>
                  </a:effectLst>
                  <a:latin typeface="NikoshBAN"/>
                </a:rPr>
                <a:t> - </a:t>
              </a:r>
              <a:r>
                <a:rPr lang="en-US" sz="1600" dirty="0" err="1">
                  <a:ln w="0"/>
                  <a:effectLst>
                    <a:outerShdw blurRad="38100" dist="19050" dir="2700000" algn="tl" rotWithShape="0">
                      <a:schemeClr val="dk1">
                        <a:alpha val="40000"/>
                      </a:schemeClr>
                    </a:outerShdw>
                  </a:effectLst>
                  <a:latin typeface="NikoshBAN"/>
                </a:rPr>
                <a:t>ছন্দ্যে</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পদ্যে</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রচিত</a:t>
              </a:r>
              <a:r>
                <a:rPr lang="en-US" sz="1600" dirty="0">
                  <a:ln w="0"/>
                  <a:effectLst>
                    <a:outerShdw blurRad="38100" dist="19050" dir="2700000" algn="tl" rotWithShape="0">
                      <a:schemeClr val="dk1">
                        <a:alpha val="40000"/>
                      </a:schemeClr>
                    </a:outerShdw>
                  </a:effectLst>
                  <a:latin typeface="NikoshBAN"/>
                </a:rPr>
                <a:t> </a:t>
              </a:r>
            </a:p>
            <a:p>
              <a:r>
                <a:rPr lang="en-US" sz="1600" dirty="0" err="1">
                  <a:ln w="0"/>
                  <a:effectLst>
                    <a:outerShdw blurRad="38100" dist="19050" dir="2700000" algn="tl" rotWithShape="0">
                      <a:schemeClr val="dk1">
                        <a:alpha val="40000"/>
                      </a:schemeClr>
                    </a:outerShdw>
                  </a:effectLst>
                  <a:latin typeface="NikoshBAN"/>
                </a:rPr>
                <a:t>প্রথম</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সার্থক</a:t>
              </a:r>
              <a:r>
                <a:rPr lang="en-US" sz="1600" dirty="0">
                  <a:ln w="0"/>
                  <a:effectLst>
                    <a:outerShdw blurRad="38100" dist="19050" dir="2700000" algn="tl" rotWithShape="0">
                      <a:schemeClr val="dk1">
                        <a:alpha val="40000"/>
                      </a:schemeClr>
                    </a:outerShdw>
                  </a:effectLst>
                  <a:latin typeface="NikoshBAN"/>
                </a:rPr>
                <a:t> ও </a:t>
              </a:r>
              <a:r>
                <a:rPr lang="en-US" sz="1600" dirty="0" err="1">
                  <a:ln w="0"/>
                  <a:effectLst>
                    <a:outerShdw blurRad="38100" dist="19050" dir="2700000" algn="tl" rotWithShape="0">
                      <a:schemeClr val="dk1">
                        <a:alpha val="40000"/>
                      </a:schemeClr>
                    </a:outerShdw>
                  </a:effectLst>
                  <a:latin typeface="NikoshBAN"/>
                </a:rPr>
                <a:t>কালজয়ী</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ঔপন্যাসিক</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বঙ্কিমচন্দ্র</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চট্টোপাধ্যায়</a:t>
              </a:r>
              <a:r>
                <a:rPr lang="en-US" sz="1600" dirty="0">
                  <a:ln w="0"/>
                  <a:effectLst>
                    <a:outerShdw blurRad="38100" dist="19050" dir="2700000" algn="tl" rotWithShape="0">
                      <a:schemeClr val="dk1">
                        <a:alpha val="40000"/>
                      </a:schemeClr>
                    </a:outerShdw>
                  </a:effectLst>
                  <a:latin typeface="NikoshBAN"/>
                </a:rPr>
                <a:t> </a:t>
              </a:r>
            </a:p>
            <a:p>
              <a:pPr marL="285750" indent="-285750">
                <a:buFont typeface="Wingdings" panose="05000000000000000000" pitchFamily="2" charset="2"/>
                <a:buChar char="Ø"/>
              </a:pPr>
              <a:endParaRPr lang="en-US" sz="1600" dirty="0">
                <a:ln w="0"/>
                <a:effectLst>
                  <a:outerShdw blurRad="38100" dist="19050" dir="2700000" algn="tl" rotWithShape="0">
                    <a:schemeClr val="dk1">
                      <a:alpha val="40000"/>
                    </a:schemeClr>
                  </a:outerShdw>
                </a:effectLst>
                <a:latin typeface="NikoshBAN"/>
              </a:endParaRPr>
            </a:p>
            <a:p>
              <a:r>
                <a:rPr lang="en-US" sz="1600" dirty="0" err="1">
                  <a:ln w="0"/>
                  <a:effectLst>
                    <a:outerShdw blurRad="38100" dist="19050" dir="2700000" algn="tl" rotWithShape="0">
                      <a:schemeClr val="dk1">
                        <a:alpha val="40000"/>
                      </a:schemeClr>
                    </a:outerShdw>
                  </a:effectLst>
                  <a:latin typeface="NikoshBAN"/>
                </a:rPr>
                <a:t>কপালকুণ্ডলা,বিষবৃক্ষ,চন্দ্রশেখর</a:t>
              </a:r>
              <a:r>
                <a:rPr lang="en-US" sz="1600" dirty="0">
                  <a:ln w="0"/>
                  <a:effectLst>
                    <a:outerShdw blurRad="38100" dist="19050" dir="2700000" algn="tl" rotWithShape="0">
                      <a:schemeClr val="dk1">
                        <a:alpha val="40000"/>
                      </a:schemeClr>
                    </a:outerShdw>
                  </a:effectLst>
                  <a:latin typeface="NikoshBAN"/>
                </a:rPr>
                <a:t> </a:t>
              </a:r>
            </a:p>
            <a:p>
              <a:r>
                <a:rPr lang="en-US" sz="1600" dirty="0" err="1">
                  <a:ln w="0"/>
                  <a:effectLst>
                    <a:outerShdw blurRad="38100" dist="19050" dir="2700000" algn="tl" rotWithShape="0">
                      <a:schemeClr val="dk1">
                        <a:alpha val="40000"/>
                      </a:schemeClr>
                    </a:outerShdw>
                  </a:effectLst>
                  <a:latin typeface="NikoshBAN"/>
                </a:rPr>
                <a:t>বঙ্কিমের</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সমসাময়িক</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রমেশচন্দ্র</a:t>
              </a:r>
              <a:r>
                <a:rPr lang="en-US" sz="1600" dirty="0">
                  <a:ln w="0"/>
                  <a:effectLst>
                    <a:outerShdw blurRad="38100" dist="19050" dir="2700000" algn="tl" rotWithShape="0">
                      <a:schemeClr val="dk1">
                        <a:alpha val="40000"/>
                      </a:schemeClr>
                    </a:outerShdw>
                  </a:effectLst>
                  <a:latin typeface="NikoshBAN"/>
                </a:rPr>
                <a:t> </a:t>
              </a:r>
              <a:r>
                <a:rPr lang="en-US" sz="1600" dirty="0" err="1">
                  <a:ln w="0"/>
                  <a:effectLst>
                    <a:outerShdw blurRad="38100" dist="19050" dir="2700000" algn="tl" rotWithShape="0">
                      <a:schemeClr val="dk1">
                        <a:alpha val="40000"/>
                      </a:schemeClr>
                    </a:outerShdw>
                  </a:effectLst>
                  <a:latin typeface="NikoshBAN"/>
                </a:rPr>
                <a:t>দত্ত</a:t>
              </a:r>
              <a:r>
                <a:rPr lang="en-US" sz="1600" dirty="0">
                  <a:ln w="0"/>
                  <a:effectLst>
                    <a:outerShdw blurRad="38100" dist="19050" dir="2700000" algn="tl" rotWithShape="0">
                      <a:schemeClr val="dk1">
                        <a:alpha val="40000"/>
                      </a:schemeClr>
                    </a:outerShdw>
                  </a:effectLst>
                  <a:latin typeface="NikoshBAN"/>
                </a:rPr>
                <a:t>- </a:t>
              </a:r>
            </a:p>
          </p:txBody>
        </p:sp>
        <p:pic>
          <p:nvPicPr>
            <p:cNvPr id="1028" name="Picture 4" descr="XMA Header Image">
              <a:extLst>
                <a:ext uri="{FF2B5EF4-FFF2-40B4-BE49-F238E27FC236}">
                  <a16:creationId xmlns:a16="http://schemas.microsoft.com/office/drawing/2014/main" id="{40B22B70-0536-4836-AF81-6B10E07DD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45" y="3008622"/>
              <a:ext cx="2362200" cy="3254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বিষবৃক্ষ - বঙ্কিমচন্দ্র ...">
              <a:extLst>
                <a:ext uri="{FF2B5EF4-FFF2-40B4-BE49-F238E27FC236}">
                  <a16:creationId xmlns:a16="http://schemas.microsoft.com/office/drawing/2014/main" id="{4585B017-8C9C-43B1-9430-085E98CC8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609" y="3008623"/>
              <a:ext cx="2497091" cy="32548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y Thought: বিশ্ব সাহিত্যে বাংলা ...">
              <a:extLst>
                <a:ext uri="{FF2B5EF4-FFF2-40B4-BE49-F238E27FC236}">
                  <a16:creationId xmlns:a16="http://schemas.microsoft.com/office/drawing/2014/main" id="{942514D7-76C9-44AB-8973-7C6AD77D8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564" y="3338041"/>
              <a:ext cx="2337999" cy="30766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বঙ্কিমচন্দ্র চট্টোপাধ্যায়ের ...">
              <a:extLst>
                <a:ext uri="{FF2B5EF4-FFF2-40B4-BE49-F238E27FC236}">
                  <a16:creationId xmlns:a16="http://schemas.microsoft.com/office/drawing/2014/main" id="{E05633CB-AC71-4813-951A-12B866810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563" y="443293"/>
              <a:ext cx="1843713" cy="27677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781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7CCA61-E50D-4E52-B9EA-9917EEFE8A37}"/>
              </a:ext>
            </a:extLst>
          </p:cNvPr>
          <p:cNvGrpSpPr/>
          <p:nvPr/>
        </p:nvGrpSpPr>
        <p:grpSpPr>
          <a:xfrm>
            <a:off x="474069" y="401595"/>
            <a:ext cx="9810871" cy="6162932"/>
            <a:chOff x="1998069" y="401595"/>
            <a:chExt cx="9810871" cy="6162932"/>
          </a:xfrm>
        </p:grpSpPr>
        <p:sp>
          <p:nvSpPr>
            <p:cNvPr id="2" name="TextBox 1">
              <a:extLst>
                <a:ext uri="{FF2B5EF4-FFF2-40B4-BE49-F238E27FC236}">
                  <a16:creationId xmlns:a16="http://schemas.microsoft.com/office/drawing/2014/main" id="{6EBEB4A3-F3B1-4E77-A8DE-3C509FFD1152}"/>
                </a:ext>
              </a:extLst>
            </p:cNvPr>
            <p:cNvSpPr txBox="1"/>
            <p:nvPr/>
          </p:nvSpPr>
          <p:spPr>
            <a:xfrm>
              <a:off x="1998069" y="462157"/>
              <a:ext cx="7053255" cy="3416320"/>
            </a:xfrm>
            <a:prstGeom prst="rect">
              <a:avLst/>
            </a:prstGeom>
            <a:noFill/>
            <a:ln w="12700">
              <a:noFill/>
            </a:ln>
          </p:spPr>
          <p:txBody>
            <a:bodyPr wrap="square" rtlCol="0">
              <a:spAutoFit/>
            </a:bodyPr>
            <a:lstStyle/>
            <a:p>
              <a:r>
                <a:rPr lang="en-US" sz="2400" dirty="0" err="1">
                  <a:ln w="0"/>
                  <a:effectLst>
                    <a:outerShdw blurRad="38100" dist="19050" dir="2700000" algn="tl" rotWithShape="0">
                      <a:schemeClr val="dk1">
                        <a:alpha val="40000"/>
                      </a:schemeClr>
                    </a:outerShdw>
                  </a:effectLst>
                  <a:latin typeface="NikoshBAN"/>
                </a:rPr>
                <a:t>উপন্যাসঃ</a:t>
              </a:r>
              <a:endParaRPr lang="en-US" sz="2400" dirty="0">
                <a:ln w="0"/>
                <a:effectLst>
                  <a:outerShdw blurRad="38100" dist="19050" dir="2700000" algn="tl" rotWithShape="0">
                    <a:schemeClr val="dk1">
                      <a:alpha val="40000"/>
                    </a:schemeClr>
                  </a:outerShdw>
                </a:effectLst>
                <a:latin typeface="NikoshBAN"/>
              </a:endParaRPr>
            </a:p>
            <a:p>
              <a:endParaRPr lang="en-US" sz="2400" dirty="0">
                <a:ln w="0"/>
                <a:effectLst>
                  <a:outerShdw blurRad="38100" dist="19050" dir="2700000" algn="tl" rotWithShape="0">
                    <a:schemeClr val="dk1">
                      <a:alpha val="40000"/>
                    </a:schemeClr>
                  </a:outerShdw>
                </a:effectLst>
                <a:latin typeface="NikoshBAN"/>
              </a:endParaRPr>
            </a:p>
            <a:p>
              <a:r>
                <a:rPr lang="en-US" dirty="0" err="1">
                  <a:ln w="0"/>
                  <a:effectLst>
                    <a:outerShdw blurRad="38100" dist="19050" dir="2700000" algn="tl" rotWithShape="0">
                      <a:schemeClr val="dk1">
                        <a:alpha val="40000"/>
                      </a:schemeClr>
                    </a:outerShdw>
                  </a:effectLst>
                  <a:latin typeface="NikoshBAN"/>
                </a:rPr>
                <a:t>মাধবী</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কঙ্কণ,রাজপুত-জীবনসন্ধ্যা,মহারাষ্ট্র-জীবনপ্রভাত</a:t>
              </a:r>
              <a:r>
                <a:rPr lang="en-US" dirty="0">
                  <a:ln w="0"/>
                  <a:effectLst>
                    <a:outerShdw blurRad="38100" dist="19050" dir="2700000" algn="tl" rotWithShape="0">
                      <a:schemeClr val="dk1">
                        <a:alpha val="40000"/>
                      </a:schemeClr>
                    </a:outerShdw>
                  </a:effectLst>
                  <a:latin typeface="NikoshBAN"/>
                </a:rPr>
                <a:t>  </a:t>
              </a:r>
            </a:p>
            <a:p>
              <a:r>
                <a:rPr lang="en-US" dirty="0" err="1">
                  <a:ln w="0"/>
                  <a:effectLst>
                    <a:outerShdw blurRad="38100" dist="19050" dir="2700000" algn="tl" rotWithShape="0">
                      <a:schemeClr val="dk1">
                        <a:alpha val="40000"/>
                      </a:schemeClr>
                    </a:outerShdw>
                  </a:effectLst>
                  <a:latin typeface="NikoshBAN"/>
                </a:rPr>
                <a:t>সবচেয়ে</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বেশি</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পঠিত</a:t>
              </a:r>
              <a:r>
                <a:rPr lang="en-US" dirty="0">
                  <a:ln w="0"/>
                  <a:effectLst>
                    <a:outerShdw blurRad="38100" dist="19050" dir="2700000" algn="tl" rotWithShape="0">
                      <a:schemeClr val="dk1">
                        <a:alpha val="40000"/>
                      </a:schemeClr>
                    </a:outerShdw>
                  </a:effectLst>
                  <a:latin typeface="NikoshBAN"/>
                </a:rPr>
                <a:t> ও </a:t>
              </a:r>
              <a:r>
                <a:rPr lang="en-US" dirty="0" err="1">
                  <a:ln w="0"/>
                  <a:effectLst>
                    <a:outerShdw blurRad="38100" dist="19050" dir="2700000" algn="tl" rotWithShape="0">
                      <a:schemeClr val="dk1">
                        <a:alpha val="40000"/>
                      </a:schemeClr>
                    </a:outerShdw>
                  </a:effectLst>
                  <a:latin typeface="NikoshBAN"/>
                </a:rPr>
                <a:t>জনপ্রিয়</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শরৎচন্দ্র</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চট্টোপাধ্যায়</a:t>
              </a:r>
              <a:r>
                <a:rPr lang="en-US" dirty="0">
                  <a:ln w="0"/>
                  <a:effectLst>
                    <a:outerShdw blurRad="38100" dist="19050" dir="2700000" algn="tl" rotWithShape="0">
                      <a:schemeClr val="dk1">
                        <a:alpha val="40000"/>
                      </a:schemeClr>
                    </a:outerShdw>
                  </a:effectLst>
                  <a:latin typeface="NikoshBAN"/>
                </a:rPr>
                <a:t> </a:t>
              </a:r>
            </a:p>
            <a:p>
              <a:endParaRPr lang="en-US" dirty="0">
                <a:ln w="0"/>
                <a:effectLst>
                  <a:outerShdw blurRad="38100" dist="19050" dir="2700000" algn="tl" rotWithShape="0">
                    <a:schemeClr val="dk1">
                      <a:alpha val="40000"/>
                    </a:schemeClr>
                  </a:outerShdw>
                </a:effectLst>
                <a:latin typeface="NikoshBAN"/>
              </a:endParaRPr>
            </a:p>
            <a:p>
              <a:r>
                <a:rPr lang="en-US" dirty="0" err="1">
                  <a:ln w="0"/>
                  <a:effectLst>
                    <a:outerShdw blurRad="38100" dist="19050" dir="2700000" algn="tl" rotWithShape="0">
                      <a:schemeClr val="dk1">
                        <a:alpha val="40000"/>
                      </a:schemeClr>
                    </a:outerShdw>
                  </a:effectLst>
                  <a:latin typeface="NikoshBAN"/>
                </a:rPr>
                <a:t>তারা</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শঙ্কর</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বন্দ্যোপাধ্যায়,বনুফুল,সমরেশ</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বসু,শহীদুল্লা</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কায়সার,আবু</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ইসহাক</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মাহমুদুল</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হক,জ্যোতিপ্রকাশ</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দত্ত,হাসান</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আজিজুল</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হক</a:t>
              </a:r>
              <a:r>
                <a:rPr lang="en-US" dirty="0">
                  <a:ln w="0"/>
                  <a:effectLst>
                    <a:outerShdw blurRad="38100" dist="19050" dir="2700000" algn="tl" rotWithShape="0">
                      <a:schemeClr val="dk1">
                        <a:alpha val="40000"/>
                      </a:schemeClr>
                    </a:outerShdw>
                  </a:effectLst>
                  <a:latin typeface="NikoshBAN"/>
                </a:rPr>
                <a:t> </a:t>
              </a:r>
            </a:p>
            <a:p>
              <a:endParaRPr lang="en-US" dirty="0">
                <a:ln w="0"/>
                <a:effectLst>
                  <a:outerShdw blurRad="38100" dist="19050" dir="2700000" algn="tl" rotWithShape="0">
                    <a:schemeClr val="dk1">
                      <a:alpha val="40000"/>
                    </a:schemeClr>
                  </a:outerShdw>
                </a:effectLst>
                <a:latin typeface="NikoshBAN"/>
              </a:endParaRPr>
            </a:p>
            <a:p>
              <a:r>
                <a:rPr lang="en-US" dirty="0" err="1">
                  <a:ln w="0"/>
                  <a:effectLst>
                    <a:outerShdw blurRad="38100" dist="19050" dir="2700000" algn="tl" rotWithShape="0">
                      <a:schemeClr val="dk1">
                        <a:alpha val="40000"/>
                      </a:schemeClr>
                    </a:outerShdw>
                  </a:effectLst>
                  <a:latin typeface="NikoshBAN"/>
                </a:rPr>
                <a:t>উপন্যাস</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বহু</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রকম</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হতে</a:t>
              </a:r>
              <a:r>
                <a:rPr lang="en-US" dirty="0">
                  <a:ln w="0"/>
                  <a:effectLst>
                    <a:outerShdw blurRad="38100" dist="19050" dir="2700000" algn="tl" rotWithShape="0">
                      <a:schemeClr val="dk1">
                        <a:alpha val="40000"/>
                      </a:schemeClr>
                    </a:outerShdw>
                  </a:effectLst>
                  <a:latin typeface="NikoshBAN"/>
                </a:rPr>
                <a:t> </a:t>
              </a:r>
              <a:r>
                <a:rPr lang="en-US" dirty="0" err="1">
                  <a:ln w="0"/>
                  <a:effectLst>
                    <a:outerShdw blurRad="38100" dist="19050" dir="2700000" algn="tl" rotWithShape="0">
                      <a:schemeClr val="dk1">
                        <a:alpha val="40000"/>
                      </a:schemeClr>
                    </a:outerShdw>
                  </a:effectLst>
                  <a:latin typeface="NikoshBAN"/>
                </a:rPr>
                <a:t>পারে</a:t>
              </a:r>
              <a:r>
                <a:rPr lang="en-US" dirty="0">
                  <a:ln w="0"/>
                  <a:effectLst>
                    <a:outerShdw blurRad="38100" dist="19050" dir="2700000" algn="tl" rotWithShape="0">
                      <a:schemeClr val="dk1">
                        <a:alpha val="40000"/>
                      </a:schemeClr>
                    </a:outerShdw>
                  </a:effectLst>
                  <a:latin typeface="NikoshBAN"/>
                </a:rPr>
                <a:t>।</a:t>
              </a:r>
            </a:p>
            <a:p>
              <a:r>
                <a:rPr lang="en-US" dirty="0" err="1">
                  <a:ln w="0"/>
                  <a:effectLst>
                    <a:outerShdw blurRad="38100" dist="19050" dir="2700000" algn="tl" rotWithShape="0">
                      <a:schemeClr val="dk1">
                        <a:alpha val="40000"/>
                      </a:schemeClr>
                    </a:outerShdw>
                  </a:effectLst>
                  <a:latin typeface="NikoshBAN"/>
                </a:rPr>
                <a:t>ঐতিহাসিক,সামাজিক,কাব্যধর্মী,ডিটেকটিভ,মনোবিশ্লেষণধর্মী</a:t>
              </a:r>
              <a:r>
                <a:rPr lang="en-US" dirty="0">
                  <a:ln w="0"/>
                  <a:effectLst>
                    <a:outerShdw blurRad="38100" dist="19050" dir="2700000" algn="tl" rotWithShape="0">
                      <a:schemeClr val="dk1">
                        <a:alpha val="40000"/>
                      </a:schemeClr>
                    </a:outerShdw>
                  </a:effectLst>
                  <a:latin typeface="NikoshBAN"/>
                </a:rPr>
                <a:t> </a:t>
              </a:r>
            </a:p>
            <a:p>
              <a:endParaRPr lang="en-US" sz="2400" dirty="0">
                <a:latin typeface="NikoshBAN"/>
              </a:endParaRPr>
            </a:p>
          </p:txBody>
        </p:sp>
        <p:pic>
          <p:nvPicPr>
            <p:cNvPr id="4" name="Picture 3" descr="sahidu.jpg">
              <a:extLst>
                <a:ext uri="{FF2B5EF4-FFF2-40B4-BE49-F238E27FC236}">
                  <a16:creationId xmlns:a16="http://schemas.microsoft.com/office/drawing/2014/main" id="{3A7EC08C-9C30-491B-8E49-718DF8266521}"/>
                </a:ext>
              </a:extLst>
            </p:cNvPr>
            <p:cNvPicPr>
              <a:picLocks noChangeAspect="1"/>
            </p:cNvPicPr>
            <p:nvPr/>
          </p:nvPicPr>
          <p:blipFill>
            <a:blip r:embed="rId2"/>
            <a:stretch>
              <a:fillRect/>
            </a:stretch>
          </p:blipFill>
          <p:spPr>
            <a:xfrm>
              <a:off x="9051324" y="401595"/>
              <a:ext cx="2666999" cy="3200400"/>
            </a:xfrm>
            <a:prstGeom prst="rect">
              <a:avLst/>
            </a:prstGeom>
          </p:spPr>
        </p:pic>
        <p:pic>
          <p:nvPicPr>
            <p:cNvPr id="6" name="Picture 4" descr="XMA Header Image">
              <a:extLst>
                <a:ext uri="{FF2B5EF4-FFF2-40B4-BE49-F238E27FC236}">
                  <a16:creationId xmlns:a16="http://schemas.microsoft.com/office/drawing/2014/main" id="{E2111258-38F6-45F6-AE95-7A438DD97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342" y="4046836"/>
              <a:ext cx="2133598" cy="24095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lated image">
              <a:extLst>
                <a:ext uri="{FF2B5EF4-FFF2-40B4-BE49-F238E27FC236}">
                  <a16:creationId xmlns:a16="http://schemas.microsoft.com/office/drawing/2014/main" id="{30D53E32-F003-4BED-AAB7-A837C736E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976" y="4154959"/>
              <a:ext cx="1724025" cy="2409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XMA Header Image">
              <a:extLst>
                <a:ext uri="{FF2B5EF4-FFF2-40B4-BE49-F238E27FC236}">
                  <a16:creationId xmlns:a16="http://schemas.microsoft.com/office/drawing/2014/main" id="{3CA4299A-52B1-49A5-83DC-27B6ECB7D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415" y="4312121"/>
              <a:ext cx="2247900" cy="22524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325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21560B-242A-4A6F-9E15-7A004369567E}"/>
              </a:ext>
            </a:extLst>
          </p:cNvPr>
          <p:cNvPicPr>
            <a:picLocks noChangeAspect="1"/>
          </p:cNvPicPr>
          <p:nvPr/>
        </p:nvPicPr>
        <p:blipFill rotWithShape="1">
          <a:blip r:embed="rId2">
            <a:extLst>
              <a:ext uri="{28A0092B-C50C-407E-A947-70E740481C1C}">
                <a14:useLocalDpi xmlns:a14="http://schemas.microsoft.com/office/drawing/2010/main" val="0"/>
              </a:ext>
            </a:extLst>
          </a:blip>
          <a:srcRect l="13839" r="12348"/>
          <a:stretch/>
        </p:blipFill>
        <p:spPr>
          <a:xfrm>
            <a:off x="6369650" y="549263"/>
            <a:ext cx="2480106" cy="2667000"/>
          </a:xfrm>
          <a:prstGeom prst="rect">
            <a:avLst/>
          </a:prstGeom>
        </p:spPr>
      </p:pic>
      <p:grpSp>
        <p:nvGrpSpPr>
          <p:cNvPr id="2" name="Group 1">
            <a:extLst>
              <a:ext uri="{FF2B5EF4-FFF2-40B4-BE49-F238E27FC236}">
                <a16:creationId xmlns:a16="http://schemas.microsoft.com/office/drawing/2014/main" id="{40AEA245-2A4C-4D9C-B3B1-54269307E505}"/>
              </a:ext>
            </a:extLst>
          </p:cNvPr>
          <p:cNvGrpSpPr/>
          <p:nvPr/>
        </p:nvGrpSpPr>
        <p:grpSpPr>
          <a:xfrm>
            <a:off x="425800" y="249958"/>
            <a:ext cx="6445214" cy="6084954"/>
            <a:chOff x="425800" y="249958"/>
            <a:chExt cx="6445214" cy="6084954"/>
          </a:xfrm>
        </p:grpSpPr>
        <p:sp>
          <p:nvSpPr>
            <p:cNvPr id="5" name="TextBox 4">
              <a:extLst>
                <a:ext uri="{FF2B5EF4-FFF2-40B4-BE49-F238E27FC236}">
                  <a16:creationId xmlns:a16="http://schemas.microsoft.com/office/drawing/2014/main" id="{728EF9B7-AD59-4F26-914D-18AD26B8A278}"/>
                </a:ext>
              </a:extLst>
            </p:cNvPr>
            <p:cNvSpPr txBox="1"/>
            <p:nvPr/>
          </p:nvSpPr>
          <p:spPr>
            <a:xfrm>
              <a:off x="425800" y="249958"/>
              <a:ext cx="6104238" cy="3785652"/>
            </a:xfrm>
            <a:prstGeom prst="rect">
              <a:avLst/>
            </a:prstGeom>
            <a:noFill/>
          </p:spPr>
          <p:txBody>
            <a:bodyPr wrap="square">
              <a:spAutoFit/>
            </a:bodyPr>
            <a:lstStyle/>
            <a:p>
              <a:r>
                <a:rPr lang="bn-IN" sz="2400" dirty="0">
                  <a:latin typeface="NikoshBAN" pitchFamily="2" charset="0"/>
                  <a:cs typeface="NikoshBAN" pitchFamily="2" charset="0"/>
                </a:rPr>
                <a:t>উপন্যাসের প্রধান উপজীব্য হলো প্লট ( </a:t>
              </a:r>
              <a:r>
                <a:rPr lang="en-US" sz="2400" dirty="0">
                  <a:latin typeface="NikoshBAN" pitchFamily="2" charset="0"/>
                  <a:cs typeface="NikoshBAN" pitchFamily="2" charset="0"/>
                </a:rPr>
                <a:t>plot)</a:t>
              </a:r>
              <a:r>
                <a:rPr lang="bn-IN" sz="2400" dirty="0">
                  <a:latin typeface="NikoshBAN" pitchFamily="2" charset="0"/>
                  <a:cs typeface="NikoshBAN" pitchFamily="2" charset="0"/>
                </a:rPr>
                <a:t>।ঐ প্লট বা আখ্যানভাগ তৈরি হয়ে ওঠে গল্প ও তার ভিতরে উপস্হিত বিভিন্ন চরিত্রের সমন্বয়ে।</a:t>
              </a:r>
              <a:endParaRPr lang="en-US" sz="2400" dirty="0">
                <a:latin typeface="NikoshBAN" pitchFamily="2" charset="0"/>
                <a:cs typeface="NikoshBAN" pitchFamily="2" charset="0"/>
              </a:endParaRPr>
            </a:p>
            <a:p>
              <a:r>
                <a:rPr lang="bn-IN" sz="2400" dirty="0">
                  <a:latin typeface="NikoshBAN" pitchFamily="2" charset="0"/>
                  <a:cs typeface="NikoshBAN" pitchFamily="2" charset="0"/>
                </a:rPr>
                <a:t>বাংলা ভাষায় প্রথম সার্থক ও কালজয়ী ঔপন্যাসিক বন্কিমচন্দ্র চট্টোপাধ্যায়। উনিশ শতকের পূর্বে বাংলায় কোনো উপন্যাস রচিত হয়নি। ইংরেজি উপন্যাস পাঠ করে অনুপ্রাণিত হয়ে বন্কিম উপন্যাস রচনায় হাত দেন। বন্কিমচন্দ্রের পরে মহৎ ঔপন্যাসিক বলতে আমরা প্রধানত রবীন্দ্রনাথ ঠাকুর ও শরৎচন্দ্র চট্টোপাধ্যায়কে বুঝি।</a:t>
              </a:r>
              <a:endParaRPr lang="en-US" sz="2400" dirty="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7" name="Picture 6" descr="স্ম্রেস.jpg">
              <a:extLst>
                <a:ext uri="{FF2B5EF4-FFF2-40B4-BE49-F238E27FC236}">
                  <a16:creationId xmlns:a16="http://schemas.microsoft.com/office/drawing/2014/main" id="{4EE81161-DAD0-40F4-9CD7-904BF186C29E}"/>
                </a:ext>
              </a:extLst>
            </p:cNvPr>
            <p:cNvPicPr>
              <a:picLocks noChangeAspect="1"/>
            </p:cNvPicPr>
            <p:nvPr/>
          </p:nvPicPr>
          <p:blipFill>
            <a:blip r:embed="rId3"/>
            <a:stretch>
              <a:fillRect/>
            </a:stretch>
          </p:blipFill>
          <p:spPr>
            <a:xfrm>
              <a:off x="4738443" y="3725578"/>
              <a:ext cx="2132571" cy="2609334"/>
            </a:xfrm>
            <a:prstGeom prst="rect">
              <a:avLst/>
            </a:prstGeom>
          </p:spPr>
        </p:pic>
        <p:pic>
          <p:nvPicPr>
            <p:cNvPr id="11" name="Picture 10">
              <a:extLst>
                <a:ext uri="{FF2B5EF4-FFF2-40B4-BE49-F238E27FC236}">
                  <a16:creationId xmlns:a16="http://schemas.microsoft.com/office/drawing/2014/main" id="{82250D8B-6C54-407A-BCED-42C6D6733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429" y="3667911"/>
              <a:ext cx="2132571" cy="2667001"/>
            </a:xfrm>
            <a:prstGeom prst="rect">
              <a:avLst/>
            </a:prstGeom>
          </p:spPr>
        </p:pic>
        <p:pic>
          <p:nvPicPr>
            <p:cNvPr id="15" name="Picture 14">
              <a:extLst>
                <a:ext uri="{FF2B5EF4-FFF2-40B4-BE49-F238E27FC236}">
                  <a16:creationId xmlns:a16="http://schemas.microsoft.com/office/drawing/2014/main" id="{5425DDD7-4708-443E-B49D-5288CCBCA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00" y="3667912"/>
              <a:ext cx="1769584" cy="2667000"/>
            </a:xfrm>
            <a:prstGeom prst="rect">
              <a:avLst/>
            </a:prstGeom>
          </p:spPr>
        </p:pic>
      </p:grpSp>
      <p:pic>
        <p:nvPicPr>
          <p:cNvPr id="17" name="Picture 16" descr="উপ.jpg">
            <a:extLst>
              <a:ext uri="{FF2B5EF4-FFF2-40B4-BE49-F238E27FC236}">
                <a16:creationId xmlns:a16="http://schemas.microsoft.com/office/drawing/2014/main" id="{51FA94F8-222B-43B9-AF93-AAA8D99A5122}"/>
              </a:ext>
            </a:extLst>
          </p:cNvPr>
          <p:cNvPicPr>
            <a:picLocks noChangeAspect="1"/>
          </p:cNvPicPr>
          <p:nvPr/>
        </p:nvPicPr>
        <p:blipFill>
          <a:blip r:embed="rId6"/>
          <a:stretch>
            <a:fillRect/>
          </a:stretch>
        </p:blipFill>
        <p:spPr>
          <a:xfrm>
            <a:off x="6901508" y="3846811"/>
            <a:ext cx="1948248" cy="2461926"/>
          </a:xfrm>
          <a:prstGeom prst="rect">
            <a:avLst/>
          </a:prstGeom>
        </p:spPr>
      </p:pic>
    </p:spTree>
    <p:extLst>
      <p:ext uri="{BB962C8B-B14F-4D97-AF65-F5344CB8AC3E}">
        <p14:creationId xmlns:p14="http://schemas.microsoft.com/office/powerpoint/2010/main" val="270179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3B49689-E416-4609-95C8-005CB3060ABD}"/>
              </a:ext>
            </a:extLst>
          </p:cNvPr>
          <p:cNvGrpSpPr/>
          <p:nvPr/>
        </p:nvGrpSpPr>
        <p:grpSpPr>
          <a:xfrm>
            <a:off x="415636" y="456755"/>
            <a:ext cx="8146473" cy="5987680"/>
            <a:chOff x="469556" y="456755"/>
            <a:chExt cx="11331147" cy="5987680"/>
          </a:xfrm>
        </p:grpSpPr>
        <p:sp>
          <p:nvSpPr>
            <p:cNvPr id="3" name="TextBox 2">
              <a:extLst>
                <a:ext uri="{FF2B5EF4-FFF2-40B4-BE49-F238E27FC236}">
                  <a16:creationId xmlns:a16="http://schemas.microsoft.com/office/drawing/2014/main" id="{405C1A2A-F824-4B0B-8BB4-93C05F94D246}"/>
                </a:ext>
              </a:extLst>
            </p:cNvPr>
            <p:cNvSpPr txBox="1"/>
            <p:nvPr/>
          </p:nvSpPr>
          <p:spPr>
            <a:xfrm>
              <a:off x="1798711" y="456755"/>
              <a:ext cx="7451125" cy="1384995"/>
            </a:xfrm>
            <a:prstGeom prst="rect">
              <a:avLst/>
            </a:prstGeom>
            <a:noFill/>
          </p:spPr>
          <p:txBody>
            <a:bodyPr wrap="square">
              <a:spAutoFit/>
            </a:bodyPr>
            <a:lstStyle/>
            <a:p>
              <a:r>
                <a:rPr lang="bn-IN" sz="2800" dirty="0">
                  <a:latin typeface="NikoshBAN" pitchFamily="2" charset="0"/>
                  <a:cs typeface="NikoshBAN" pitchFamily="2" charset="0"/>
                </a:rPr>
                <a:t>উপন্যাস বহু রকমের হতে পারে। যেমন ঐতিহাসিক উপন্যাস, সামাজিক উপন্যাস, কাব্যধর্মী উপন্যাস, ডিটেকটিভ উপন্যাস, মনোবিশ্লেষণধর্মী উপন্যাস ইত্যাদি।</a:t>
              </a:r>
              <a:endParaRPr lang="en-US" sz="2800" dirty="0">
                <a:latin typeface="NikoshBAN" pitchFamily="2" charset="0"/>
                <a:cs typeface="NikoshBAN" pitchFamily="2" charset="0"/>
              </a:endParaRPr>
            </a:p>
          </p:txBody>
        </p:sp>
        <p:pic>
          <p:nvPicPr>
            <p:cNvPr id="5" name="Picture 2" descr="XMA Header Image">
              <a:extLst>
                <a:ext uri="{FF2B5EF4-FFF2-40B4-BE49-F238E27FC236}">
                  <a16:creationId xmlns:a16="http://schemas.microsoft.com/office/drawing/2014/main" id="{39C3DDB5-926B-4CDE-838D-442B2915C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6" y="2718486"/>
              <a:ext cx="1855403" cy="31554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elated image">
              <a:extLst>
                <a:ext uri="{FF2B5EF4-FFF2-40B4-BE49-F238E27FC236}">
                  <a16:creationId xmlns:a16="http://schemas.microsoft.com/office/drawing/2014/main" id="{D0B93DC6-E234-4A29-B1C1-DCF57FA70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994" y="3429000"/>
              <a:ext cx="2293709" cy="3015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EC2E3C7-A815-402B-86F6-C199CAECF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961" y="2718486"/>
              <a:ext cx="2658313" cy="3155479"/>
            </a:xfrm>
            <a:prstGeom prst="rect">
              <a:avLst/>
            </a:prstGeom>
          </p:spPr>
        </p:pic>
        <p:pic>
          <p:nvPicPr>
            <p:cNvPr id="11" name="Picture 4" descr="XMA Header Image">
              <a:extLst>
                <a:ext uri="{FF2B5EF4-FFF2-40B4-BE49-F238E27FC236}">
                  <a16:creationId xmlns:a16="http://schemas.microsoft.com/office/drawing/2014/main" id="{ECF2057B-B9F4-4FAA-9CA9-9509251CB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028" y="2760060"/>
              <a:ext cx="2387497" cy="3113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847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130D76C-EBD7-456E-AFC5-085953FAABA7}"/>
              </a:ext>
            </a:extLst>
          </p:cNvPr>
          <p:cNvGrpSpPr/>
          <p:nvPr/>
        </p:nvGrpSpPr>
        <p:grpSpPr>
          <a:xfrm>
            <a:off x="1028892" y="492212"/>
            <a:ext cx="7687596" cy="5262376"/>
            <a:chOff x="2552892" y="492211"/>
            <a:chExt cx="8362244" cy="5262376"/>
          </a:xfrm>
        </p:grpSpPr>
        <p:sp>
          <p:nvSpPr>
            <p:cNvPr id="3" name="TextBox 2">
              <a:extLst>
                <a:ext uri="{FF2B5EF4-FFF2-40B4-BE49-F238E27FC236}">
                  <a16:creationId xmlns:a16="http://schemas.microsoft.com/office/drawing/2014/main" id="{9B2BC5E1-2518-420E-AEF1-8A52C88DDF3D}"/>
                </a:ext>
              </a:extLst>
            </p:cNvPr>
            <p:cNvSpPr txBox="1"/>
            <p:nvPr/>
          </p:nvSpPr>
          <p:spPr>
            <a:xfrm>
              <a:off x="3511378" y="492211"/>
              <a:ext cx="4038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000" dirty="0">
                  <a:solidFill>
                    <a:schemeClr val="tx1"/>
                  </a:solidFill>
                  <a:latin typeface="NikoshBAN" pitchFamily="2" charset="0"/>
                  <a:cs typeface="NikoshBAN" pitchFamily="2" charset="0"/>
                </a:rPr>
                <a:t>একক কাজ</a:t>
              </a:r>
              <a:endParaRPr lang="en-US" sz="4000" dirty="0">
                <a:solidFill>
                  <a:schemeClr val="tx1"/>
                </a:solidFill>
                <a:latin typeface="NikoshBAN" pitchFamily="2" charset="0"/>
                <a:cs typeface="NikoshBAN" pitchFamily="2" charset="0"/>
              </a:endParaRPr>
            </a:p>
          </p:txBody>
        </p:sp>
        <p:sp>
          <p:nvSpPr>
            <p:cNvPr id="5" name="TextBox 4">
              <a:extLst>
                <a:ext uri="{FF2B5EF4-FFF2-40B4-BE49-F238E27FC236}">
                  <a16:creationId xmlns:a16="http://schemas.microsoft.com/office/drawing/2014/main" id="{69280B36-FBF3-45D7-84B4-68B449E0224D}"/>
                </a:ext>
              </a:extLst>
            </p:cNvPr>
            <p:cNvSpPr txBox="1"/>
            <p:nvPr/>
          </p:nvSpPr>
          <p:spPr>
            <a:xfrm>
              <a:off x="2652156" y="5046701"/>
              <a:ext cx="826298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dirty="0" err="1">
                  <a:solidFill>
                    <a:schemeClr val="tx1"/>
                  </a:solidFill>
                  <a:latin typeface="NikoshBAN" pitchFamily="2" charset="0"/>
                  <a:cs typeface="NikoshBAN" pitchFamily="2" charset="0"/>
                </a:rPr>
                <a:t>তোমার</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জানা</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পাঁচটি</a:t>
              </a:r>
              <a:r>
                <a:rPr lang="bn-IN" sz="4000" dirty="0">
                  <a:solidFill>
                    <a:schemeClr val="tx1"/>
                  </a:solidFill>
                  <a:latin typeface="NikoshBAN" pitchFamily="2" charset="0"/>
                  <a:cs typeface="NikoshBAN" pitchFamily="2" charset="0"/>
                </a:rPr>
                <a:t> সামাজিক উপন্যাসের </a:t>
              </a:r>
              <a:r>
                <a:rPr lang="en-US" sz="4000" dirty="0" err="1">
                  <a:solidFill>
                    <a:schemeClr val="tx1"/>
                  </a:solidFill>
                  <a:latin typeface="NikoshBAN" pitchFamily="2" charset="0"/>
                  <a:cs typeface="NikoshBAN" pitchFamily="2" charset="0"/>
                </a:rPr>
                <a:t>নাম</a:t>
              </a:r>
              <a:r>
                <a:rPr lang="en-US" sz="4000" dirty="0">
                  <a:solidFill>
                    <a:schemeClr val="tx1"/>
                  </a:solidFill>
                  <a:latin typeface="NikoshBAN" pitchFamily="2" charset="0"/>
                  <a:cs typeface="NikoshBAN" pitchFamily="2" charset="0"/>
                </a:rPr>
                <a:t> </a:t>
              </a:r>
              <a:r>
                <a:rPr lang="bn-IN" sz="4000" dirty="0">
                  <a:solidFill>
                    <a:schemeClr val="tx1"/>
                  </a:solidFill>
                  <a:latin typeface="NikoshBAN" pitchFamily="2" charset="0"/>
                  <a:cs typeface="NikoshBAN" pitchFamily="2" charset="0"/>
                </a:rPr>
                <a:t>লেখ? </a:t>
              </a:r>
              <a:endParaRPr lang="en-US" sz="4000" dirty="0">
                <a:solidFill>
                  <a:schemeClr val="tx1"/>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2CDEEB5C-509F-4E44-BCC2-9F918C31C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92" y="1540613"/>
              <a:ext cx="5955571" cy="3165571"/>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98082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6EA7DC-0CC0-4177-B894-89462DBB4015}"/>
              </a:ext>
            </a:extLst>
          </p:cNvPr>
          <p:cNvSpPr txBox="1"/>
          <p:nvPr/>
        </p:nvSpPr>
        <p:spPr>
          <a:xfrm>
            <a:off x="820787" y="3109291"/>
            <a:ext cx="7502425" cy="2062103"/>
          </a:xfrm>
          <a:prstGeom prst="rect">
            <a:avLst/>
          </a:prstGeom>
          <a:noFill/>
        </p:spPr>
        <p:txBody>
          <a:bodyPr wrap="square">
            <a:spAutoFit/>
          </a:bodyPr>
          <a:lstStyle/>
          <a:p>
            <a:r>
              <a:rPr lang="bn-IN" sz="3200" dirty="0">
                <a:latin typeface="NikoshBAN" pitchFamily="2" charset="0"/>
                <a:cs typeface="NikoshBAN" pitchFamily="2" charset="0"/>
              </a:rPr>
              <a:t>১।উপন্যাসের প্রধান উপজীব্য কি?</a:t>
            </a:r>
            <a:endParaRPr lang="en-US" sz="3200" dirty="0">
              <a:latin typeface="NikoshBAN" pitchFamily="2" charset="0"/>
              <a:cs typeface="NikoshBAN" pitchFamily="2" charset="0"/>
            </a:endParaRPr>
          </a:p>
          <a:p>
            <a:r>
              <a:rPr lang="en-US" sz="3200" dirty="0">
                <a:latin typeface="NikoshBAN" pitchFamily="2" charset="0"/>
                <a:cs typeface="NikoshBAN" pitchFamily="2" charset="0"/>
              </a:rPr>
              <a:t>২।</a:t>
            </a:r>
            <a:r>
              <a:rPr lang="bn-IN" sz="3200" dirty="0">
                <a:latin typeface="NikoshBAN" pitchFamily="2" charset="0"/>
                <a:cs typeface="NikoshBAN" pitchFamily="2" charset="0"/>
              </a:rPr>
              <a:t> কি কি ধরনের উপন্যাস হতে পারে?</a:t>
            </a:r>
            <a:endParaRPr lang="en-US" sz="3200" dirty="0">
              <a:latin typeface="NikoshBAN" pitchFamily="2" charset="0"/>
              <a:cs typeface="NikoshBAN" pitchFamily="2" charset="0"/>
            </a:endParaRPr>
          </a:p>
          <a:p>
            <a:r>
              <a:rPr lang="en-US" sz="3200" dirty="0">
                <a:latin typeface="NikoshBAN" pitchFamily="2" charset="0"/>
                <a:cs typeface="NikoshBAN" pitchFamily="2" charset="0"/>
              </a:rPr>
              <a:t>৩।</a:t>
            </a:r>
            <a:r>
              <a:rPr lang="bn-IN" sz="3200" dirty="0">
                <a:latin typeface="NikoshBAN" pitchFamily="2" charset="0"/>
                <a:cs typeface="NikoshBAN" pitchFamily="2" charset="0"/>
              </a:rPr>
              <a:t>বাংলা সাহিত্যের আধুনিক যুগের কয়েকজন ঔপন্যাসিকের নাম বল।</a:t>
            </a:r>
            <a:endParaRPr lang="en-US" sz="32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F8BB4353-9535-499A-8FA2-992071491EAC}"/>
              </a:ext>
            </a:extLst>
          </p:cNvPr>
          <p:cNvSpPr txBox="1"/>
          <p:nvPr/>
        </p:nvSpPr>
        <p:spPr>
          <a:xfrm>
            <a:off x="2221126" y="730516"/>
            <a:ext cx="35814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8000" dirty="0">
                <a:latin typeface="NikoshBAN" pitchFamily="2" charset="0"/>
                <a:cs typeface="NikoshBAN" pitchFamily="2" charset="0"/>
              </a:rPr>
              <a:t>  </a:t>
            </a:r>
            <a:r>
              <a:rPr lang="bn-IN" sz="8000" dirty="0">
                <a:solidFill>
                  <a:schemeClr val="tx1"/>
                </a:solidFill>
                <a:latin typeface="NikoshBAN" pitchFamily="2" charset="0"/>
                <a:cs typeface="NikoshBAN" pitchFamily="2" charset="0"/>
              </a:rPr>
              <a:t>মুল্যায়ন</a:t>
            </a:r>
            <a:endParaRPr lang="en-US" sz="8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925076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F7BAEC-825C-4C50-BEEB-6DA8BB889958}"/>
              </a:ext>
            </a:extLst>
          </p:cNvPr>
          <p:cNvSpPr/>
          <p:nvPr/>
        </p:nvSpPr>
        <p:spPr>
          <a:xfrm>
            <a:off x="528826" y="4806777"/>
            <a:ext cx="8086347" cy="158166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বাংলা</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সাহিত্যের </a:t>
            </a:r>
            <a:r>
              <a:rPr lang="en-US" sz="2800" dirty="0" err="1">
                <a:solidFill>
                  <a:schemeClr val="tx1"/>
                </a:solidFill>
                <a:latin typeface="NikoshBAN" panose="02000000000000000000" pitchFamily="2" charset="0"/>
                <a:cs typeface="NikoshBAN" panose="02000000000000000000" pitchFamily="2" charset="0"/>
              </a:rPr>
              <a:t>স্বনামধন্য</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কয়েকজন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ঔপন্যাসিকের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বিখ্যাত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উপন্যাস</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গুলোর</a:t>
            </a:r>
            <a:r>
              <a:rPr lang="bn-IN" sz="2800" dirty="0">
                <a:solidFill>
                  <a:schemeClr val="tx1"/>
                </a:solidFill>
                <a:latin typeface="NikoshBAN" panose="02000000000000000000" pitchFamily="2" charset="0"/>
                <a:cs typeface="NikoshBAN" panose="02000000000000000000" pitchFamily="2" charset="0"/>
              </a:rPr>
              <a:t> এক</a:t>
            </a:r>
            <a:r>
              <a:rPr lang="en-US" sz="2800" dirty="0" err="1">
                <a:solidFill>
                  <a:schemeClr val="tx1"/>
                </a:solidFill>
                <a:latin typeface="NikoshBAN" panose="02000000000000000000" pitchFamily="2" charset="0"/>
                <a:cs typeface="NikoshBAN" panose="02000000000000000000" pitchFamily="2" charset="0"/>
              </a:rPr>
              <a:t>টা</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তালিকা তৈরি করবে।</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9D391E2-A6C1-4B0A-9095-1E4D5F8842D9}"/>
              </a:ext>
            </a:extLst>
          </p:cNvPr>
          <p:cNvSpPr txBox="1"/>
          <p:nvPr/>
        </p:nvSpPr>
        <p:spPr>
          <a:xfrm>
            <a:off x="2811516" y="469558"/>
            <a:ext cx="279262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IN" sz="4400" dirty="0">
                <a:latin typeface="NikoshBAN" panose="02000000000000000000" pitchFamily="2" charset="0"/>
                <a:cs typeface="NikoshBAN" panose="02000000000000000000" pitchFamily="2" charset="0"/>
              </a:rPr>
              <a:t>বাড়ির কাজ</a:t>
            </a:r>
            <a:endParaRPr lang="en-US" sz="44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2285ACCF-A43F-45AB-B4D5-10E03FE73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068" y="1679922"/>
            <a:ext cx="5466306" cy="27477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752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B59BE-8A7C-46CF-895B-38E486E26777}"/>
              </a:ext>
            </a:extLst>
          </p:cNvPr>
          <p:cNvGrpSpPr/>
          <p:nvPr/>
        </p:nvGrpSpPr>
        <p:grpSpPr>
          <a:xfrm>
            <a:off x="-146990" y="194365"/>
            <a:ext cx="9144000" cy="6195808"/>
            <a:chOff x="1377010" y="194364"/>
            <a:chExt cx="9144000" cy="6195808"/>
          </a:xfrm>
        </p:grpSpPr>
        <p:sp>
          <p:nvSpPr>
            <p:cNvPr id="2" name="TextBox 1">
              <a:extLst>
                <a:ext uri="{FF2B5EF4-FFF2-40B4-BE49-F238E27FC236}">
                  <a16:creationId xmlns:a16="http://schemas.microsoft.com/office/drawing/2014/main" id="{B9C0352A-13E2-4A08-8638-72EB6E52E079}"/>
                </a:ext>
              </a:extLst>
            </p:cNvPr>
            <p:cNvSpPr txBox="1"/>
            <p:nvPr/>
          </p:nvSpPr>
          <p:spPr>
            <a:xfrm>
              <a:off x="1949228" y="1130133"/>
              <a:ext cx="7315200" cy="1623030"/>
            </a:xfrm>
            <a:prstGeom prst="rect">
              <a:avLst/>
            </a:prstGeom>
            <a:noFill/>
          </p:spPr>
          <p:txBody>
            <a:bodyPr wrap="square" rtlCol="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সকলকে ধন্যবাদ</a:t>
              </a:r>
              <a:endParaRPr lang="en-US" sz="36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Rectangle 6">
              <a:extLst>
                <a:ext uri="{FF2B5EF4-FFF2-40B4-BE49-F238E27FC236}">
                  <a16:creationId xmlns:a16="http://schemas.microsoft.com/office/drawing/2014/main" id="{BD35CFCE-0020-41FD-B546-4A8928B9F25F}"/>
                </a:ext>
              </a:extLst>
            </p:cNvPr>
            <p:cNvSpPr/>
            <p:nvPr/>
          </p:nvSpPr>
          <p:spPr>
            <a:xfrm>
              <a:off x="1377010" y="194364"/>
              <a:ext cx="91440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এতোক্ষণ ক্লাসে থাকার জন্য সবাইকে</a:t>
              </a:r>
              <a:endParaRPr lang="en-US" sz="4800" dirty="0">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17C42EF3-26EA-4911-822A-2A0E327F6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156" y="2458995"/>
              <a:ext cx="7277708" cy="39311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42220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AAD8DF-29D5-4E77-8D0D-AB7D166386E2}"/>
              </a:ext>
            </a:extLst>
          </p:cNvPr>
          <p:cNvSpPr txBox="1"/>
          <p:nvPr/>
        </p:nvSpPr>
        <p:spPr>
          <a:xfrm>
            <a:off x="380010" y="550420"/>
            <a:ext cx="4975141" cy="3422074"/>
          </a:xfrm>
          <a:prstGeom prst="rect">
            <a:avLst/>
          </a:prstGeom>
          <a:noFill/>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itchFamily="2" charset="0"/>
                <a:cs typeface="NikoshBAN" pitchFamily="2" charset="0"/>
              </a:rPr>
              <a:t>শিক্ষক </a:t>
            </a:r>
            <a:r>
              <a:rPr lang="bn-IN" sz="4000" b="1" dirty="0">
                <a:ln w="11430"/>
                <a:effectLst>
                  <a:outerShdw blurRad="50800" dist="39000" dir="5460000" algn="tl">
                    <a:srgbClr val="000000">
                      <a:alpha val="38000"/>
                    </a:srgbClr>
                  </a:outerShdw>
                </a:effectLst>
                <a:latin typeface="NikoshBAN" pitchFamily="2" charset="0"/>
                <a:cs typeface="NikoshBAN" pitchFamily="2" charset="0"/>
              </a:rPr>
              <a:t>পরিচিতি</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endParaRPr lang="en-US" sz="44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a:extLst>
              <a:ext uri="{FF2B5EF4-FFF2-40B4-BE49-F238E27FC236}">
                <a16:creationId xmlns:a16="http://schemas.microsoft.com/office/drawing/2014/main" id="{BD653EAB-9D75-4E93-840A-2E3A70881273}"/>
              </a:ext>
            </a:extLst>
          </p:cNvPr>
          <p:cNvPicPr>
            <a:picLocks noChangeAspect="1"/>
          </p:cNvPicPr>
          <p:nvPr/>
        </p:nvPicPr>
        <p:blipFill rotWithShape="1">
          <a:blip r:embed="rId2">
            <a:extLst>
              <a:ext uri="{28A0092B-C50C-407E-A947-70E740481C1C}">
                <a14:useLocalDpi xmlns:a14="http://schemas.microsoft.com/office/drawing/2010/main" val="0"/>
              </a:ext>
            </a:extLst>
          </a:blip>
          <a:srcRect l="11127"/>
          <a:stretch/>
        </p:blipFill>
        <p:spPr>
          <a:xfrm>
            <a:off x="353578" y="2885507"/>
            <a:ext cx="3428720" cy="3422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9A0D3F3-3851-457E-858D-ADBAAE8EF315}"/>
              </a:ext>
            </a:extLst>
          </p:cNvPr>
          <p:cNvSpPr txBox="1"/>
          <p:nvPr/>
        </p:nvSpPr>
        <p:spPr>
          <a:xfrm>
            <a:off x="5935012" y="3429000"/>
            <a:ext cx="2943195"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defTabSz="457200">
              <a:defRPr/>
            </a:pPr>
            <a:r>
              <a:rPr lang="bn-IN" sz="2400" b="1" dirty="0">
                <a:ln/>
                <a:solidFill>
                  <a:schemeClr val="tx1"/>
                </a:solidFill>
                <a:latin typeface="Corbel" panose="020B0503020204020204"/>
                <a:cs typeface="Vrinda" panose="020B0502040204020203" pitchFamily="34" charset="0"/>
              </a:rPr>
              <a:t>রেহানা পারভীন।</a:t>
            </a:r>
          </a:p>
          <a:p>
            <a:pPr defTabSz="457200">
              <a:defRPr/>
            </a:pPr>
            <a:r>
              <a:rPr lang="bn-IN" sz="2400" b="1" dirty="0">
                <a:ln/>
                <a:solidFill>
                  <a:schemeClr val="tx1"/>
                </a:solidFill>
                <a:latin typeface="Corbel" panose="020B0503020204020204"/>
                <a:cs typeface="Vrinda" panose="020B0502040204020203" pitchFamily="34" charset="0"/>
              </a:rPr>
              <a:t>সহকারী শিক্ষক।</a:t>
            </a:r>
          </a:p>
          <a:p>
            <a:pPr defTabSz="457200">
              <a:defRPr/>
            </a:pPr>
            <a:r>
              <a:rPr lang="bn-IN" sz="2400" b="1" dirty="0">
                <a:ln/>
                <a:solidFill>
                  <a:schemeClr val="tx1"/>
                </a:solidFill>
                <a:latin typeface="Corbel" panose="020B0503020204020204"/>
                <a:cs typeface="Vrinda" panose="020B0502040204020203" pitchFamily="34" charset="0"/>
              </a:rPr>
              <a:t>জামতলা দাখিল মাদ্রাসা</a:t>
            </a:r>
            <a:r>
              <a:rPr lang="en-US" sz="2400" b="1" dirty="0">
                <a:ln/>
                <a:solidFill>
                  <a:schemeClr val="tx1"/>
                </a:solidFill>
                <a:latin typeface="Corbel" panose="020B0503020204020204"/>
              </a:rPr>
              <a:t>। </a:t>
            </a:r>
            <a:endParaRPr lang="bn-IN" sz="2400" b="1" dirty="0">
              <a:ln/>
              <a:solidFill>
                <a:schemeClr val="tx1"/>
              </a:solidFill>
              <a:latin typeface="Corbel" panose="020B0503020204020204"/>
              <a:cs typeface="Vrinda" panose="020B0502040204020203" pitchFamily="34" charset="0"/>
            </a:endParaRPr>
          </a:p>
          <a:p>
            <a:pPr defTabSz="457200">
              <a:defRPr/>
            </a:pPr>
            <a:r>
              <a:rPr lang="bn-IN" sz="2400" b="1" dirty="0">
                <a:ln/>
                <a:solidFill>
                  <a:schemeClr val="tx1"/>
                </a:solidFill>
                <a:latin typeface="Corbel" panose="020B0503020204020204"/>
                <a:cs typeface="Vrinda" panose="020B0502040204020203" pitchFamily="34" charset="0"/>
              </a:rPr>
              <a:t>গোয়ালন্দ,রাজবাড়ী। </a:t>
            </a:r>
            <a:endParaRPr lang="en-US" sz="2400" b="1" dirty="0">
              <a:ln/>
              <a:solidFill>
                <a:schemeClr val="tx1"/>
              </a:solidFill>
              <a:latin typeface="Corbel" panose="020B0503020204020204"/>
            </a:endParaRPr>
          </a:p>
        </p:txBody>
      </p:sp>
      <p:pic>
        <p:nvPicPr>
          <p:cNvPr id="7" name="Picture 6">
            <a:extLst>
              <a:ext uri="{FF2B5EF4-FFF2-40B4-BE49-F238E27FC236}">
                <a16:creationId xmlns:a16="http://schemas.microsoft.com/office/drawing/2014/main" id="{015A583E-BE0D-467A-BA68-6D1E16222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721" y="3587379"/>
            <a:ext cx="1515768" cy="23083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9444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A7B377-107A-4215-B333-63710459F2CD}"/>
              </a:ext>
            </a:extLst>
          </p:cNvPr>
          <p:cNvGrpSpPr/>
          <p:nvPr/>
        </p:nvGrpSpPr>
        <p:grpSpPr>
          <a:xfrm>
            <a:off x="1235034" y="609665"/>
            <a:ext cx="6911439" cy="5638670"/>
            <a:chOff x="624603" y="609665"/>
            <a:chExt cx="10912077" cy="5638670"/>
          </a:xfrm>
        </p:grpSpPr>
        <p:sp>
          <p:nvSpPr>
            <p:cNvPr id="4" name="TextBox 3"/>
            <p:cNvSpPr txBox="1"/>
            <p:nvPr/>
          </p:nvSpPr>
          <p:spPr>
            <a:xfrm>
              <a:off x="4450080" y="1215987"/>
              <a:ext cx="3215640"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err="1">
                  <a:latin typeface="NikoshBAN" pitchFamily="2" charset="0"/>
                  <a:cs typeface="NikoshBAN" pitchFamily="2" charset="0"/>
                </a:rPr>
                <a:t>পাঠ</a:t>
              </a:r>
              <a:r>
                <a:rPr lang="en-US" sz="5400" dirty="0">
                  <a:latin typeface="NikoshBAN" pitchFamily="2" charset="0"/>
                  <a:cs typeface="NikoshBAN" pitchFamily="2" charset="0"/>
                </a:rPr>
                <a:t> </a:t>
              </a:r>
              <a:r>
                <a:rPr lang="bn-BD" sz="5400" dirty="0">
                  <a:latin typeface="NikoshBAN" pitchFamily="2" charset="0"/>
                  <a:cs typeface="NikoshBAN" pitchFamily="2" charset="0"/>
                </a:rPr>
                <a:t>পরিচিতি</a:t>
              </a:r>
              <a:endParaRPr lang="en-US" sz="5400" dirty="0">
                <a:latin typeface="NikoshBAN" pitchFamily="2" charset="0"/>
                <a:cs typeface="NikoshBAN" pitchFamily="2" charset="0"/>
              </a:endParaRPr>
            </a:p>
          </p:txBody>
        </p:sp>
        <p:sp>
          <p:nvSpPr>
            <p:cNvPr id="5" name="TextBox 4"/>
            <p:cNvSpPr txBox="1"/>
            <p:nvPr/>
          </p:nvSpPr>
          <p:spPr>
            <a:xfrm>
              <a:off x="8001000" y="3429000"/>
              <a:ext cx="3535680" cy="150810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000" dirty="0">
                  <a:solidFill>
                    <a:schemeClr val="tx1"/>
                  </a:solidFill>
                  <a:latin typeface="NikoshBAN" pitchFamily="2" charset="0"/>
                  <a:cs typeface="NikoshBAN" pitchFamily="2" charset="0"/>
                </a:rPr>
                <a:t>শ্রেণিঃ দশম</a:t>
              </a:r>
            </a:p>
            <a:p>
              <a:r>
                <a:rPr lang="bn-BD" sz="4000" dirty="0">
                  <a:solidFill>
                    <a:schemeClr val="tx1"/>
                  </a:solidFill>
                  <a:latin typeface="NikoshBAN" pitchFamily="2" charset="0"/>
                  <a:cs typeface="NikoshBAN" pitchFamily="2" charset="0"/>
                </a:rPr>
                <a:t>বিষয়ঃ বাংলা</a:t>
              </a:r>
              <a:r>
                <a:rPr lang="en-US" sz="4000" dirty="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সাহিত্য</a:t>
              </a:r>
            </a:p>
            <a:p>
              <a:endParaRPr lang="en-US" sz="1200" dirty="0">
                <a:latin typeface="NikoshBAN" pitchFamily="2" charset="0"/>
                <a:cs typeface="NikoshBAN" pitchFamily="2" charset="0"/>
              </a:endParaRPr>
            </a:p>
          </p:txBody>
        </p:sp>
        <p:sp>
          <p:nvSpPr>
            <p:cNvPr id="7" name="Rectangle 6"/>
            <p:cNvSpPr/>
            <p:nvPr/>
          </p:nvSpPr>
          <p:spPr>
            <a:xfrm>
              <a:off x="1211104" y="2423721"/>
              <a:ext cx="2789396" cy="38246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ADE6B91-4002-4A9B-BE65-589B7033B7E2}"/>
                </a:ext>
              </a:extLst>
            </p:cNvPr>
            <p:cNvSpPr txBox="1"/>
            <p:nvPr/>
          </p:nvSpPr>
          <p:spPr>
            <a:xfrm>
              <a:off x="624603" y="609665"/>
              <a:ext cx="10638472" cy="5638669"/>
            </a:xfrm>
            <a:prstGeom prst="rect">
              <a:avLst/>
            </a:prstGeom>
            <a:noFill/>
          </p:spPr>
          <p:txBody>
            <a:bodyPr wrap="square" rtlCol="0">
              <a:prstTxWarp prst="textArchUp">
                <a:avLst>
                  <a:gd name="adj" fmla="val 11038020"/>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13800" b="1" dirty="0" err="1">
                  <a:ln/>
                  <a:solidFill>
                    <a:srgbClr val="FF0000"/>
                  </a:solidFill>
                  <a:latin typeface="NikoshBAN" panose="02000000000000000000" pitchFamily="2" charset="0"/>
                  <a:cs typeface="NikoshBAN" panose="02000000000000000000" pitchFamily="2" charset="0"/>
                </a:rPr>
                <a:t>চলে</a:t>
              </a:r>
              <a:r>
                <a:rPr lang="en-US" sz="13800" b="1" dirty="0">
                  <a:ln/>
                  <a:solidFill>
                    <a:srgbClr val="FF0000"/>
                  </a:solidFill>
                  <a:latin typeface="NikoshBAN" panose="02000000000000000000" pitchFamily="2" charset="0"/>
                  <a:cs typeface="NikoshBAN" panose="02000000000000000000" pitchFamily="2" charset="0"/>
                </a:rPr>
                <a:t> </a:t>
              </a:r>
              <a:r>
                <a:rPr lang="en-US" sz="13800" b="1" dirty="0" err="1">
                  <a:ln/>
                  <a:solidFill>
                    <a:srgbClr val="FF0000"/>
                  </a:solidFill>
                  <a:latin typeface="NikoshBAN" panose="02000000000000000000" pitchFamily="2" charset="0"/>
                  <a:cs typeface="NikoshBAN" panose="02000000000000000000" pitchFamily="2" charset="0"/>
                </a:rPr>
                <a:t>এসো</a:t>
              </a:r>
              <a:r>
                <a:rPr lang="en-US" sz="13800" b="1" dirty="0">
                  <a:ln/>
                  <a:solidFill>
                    <a:srgbClr val="FF0000"/>
                  </a:solidFill>
                  <a:latin typeface="NikoshBAN" panose="02000000000000000000" pitchFamily="2" charset="0"/>
                  <a:cs typeface="NikoshBAN" panose="02000000000000000000" pitchFamily="2" charset="0"/>
                </a:rPr>
                <a:t> </a:t>
              </a:r>
              <a:r>
                <a:rPr lang="en-US" sz="13800" b="1" dirty="0" err="1">
                  <a:ln/>
                  <a:solidFill>
                    <a:srgbClr val="FF0000"/>
                  </a:solidFill>
                  <a:latin typeface="NikoshBAN" panose="02000000000000000000" pitchFamily="2" charset="0"/>
                  <a:cs typeface="NikoshBAN" panose="02000000000000000000" pitchFamily="2" charset="0"/>
                </a:rPr>
                <a:t>শিক্ষার্থীরা</a:t>
              </a:r>
              <a:r>
                <a:rPr lang="en-US" sz="13800" b="1" dirty="0">
                  <a:ln/>
                  <a:solidFill>
                    <a:srgbClr val="FF0000"/>
                  </a:solidFill>
                  <a:latin typeface="NikoshBAN" panose="02000000000000000000" pitchFamily="2" charset="0"/>
                  <a:cs typeface="NikoshBAN" panose="02000000000000000000" pitchFamily="2" charset="0"/>
                </a:rPr>
                <a:t> </a:t>
              </a:r>
              <a:r>
                <a:rPr lang="en-US" sz="13800" b="1" dirty="0" err="1">
                  <a:ln/>
                  <a:solidFill>
                    <a:srgbClr val="FF0000"/>
                  </a:solidFill>
                  <a:latin typeface="NikoshBAN" panose="02000000000000000000" pitchFamily="2" charset="0"/>
                  <a:cs typeface="NikoshBAN" panose="02000000000000000000" pitchFamily="2" charset="0"/>
                </a:rPr>
                <a:t>আমার</a:t>
              </a:r>
              <a:r>
                <a:rPr lang="en-US" sz="13800" b="1" dirty="0">
                  <a:ln/>
                  <a:solidFill>
                    <a:srgbClr val="FF0000"/>
                  </a:solidFill>
                  <a:latin typeface="NikoshBAN" panose="02000000000000000000" pitchFamily="2" charset="0"/>
                  <a:cs typeface="NikoshBAN" panose="02000000000000000000" pitchFamily="2" charset="0"/>
                </a:rPr>
                <a:t> </a:t>
              </a:r>
              <a:r>
                <a:rPr lang="en-US" sz="13800" b="1" dirty="0" err="1">
                  <a:ln/>
                  <a:solidFill>
                    <a:srgbClr val="FF0000"/>
                  </a:solidFill>
                  <a:latin typeface="NikoshBAN" panose="02000000000000000000" pitchFamily="2" charset="0"/>
                  <a:cs typeface="NikoshBAN" panose="02000000000000000000" pitchFamily="2" charset="0"/>
                </a:rPr>
                <a:t>বাংলা</a:t>
              </a:r>
              <a:r>
                <a:rPr lang="en-US" sz="13800" b="1" dirty="0">
                  <a:ln/>
                  <a:solidFill>
                    <a:srgbClr val="FF0000"/>
                  </a:solidFill>
                  <a:latin typeface="NikoshBAN" panose="02000000000000000000" pitchFamily="2" charset="0"/>
                  <a:cs typeface="NikoshBAN" panose="02000000000000000000" pitchFamily="2" charset="0"/>
                </a:rPr>
                <a:t>  ১ম </a:t>
              </a:r>
              <a:r>
                <a:rPr lang="en-US" sz="13800" b="1" dirty="0" err="1">
                  <a:ln/>
                  <a:solidFill>
                    <a:srgbClr val="FF0000"/>
                  </a:solidFill>
                  <a:latin typeface="NikoshBAN" panose="02000000000000000000" pitchFamily="2" charset="0"/>
                  <a:cs typeface="NikoshBAN" panose="02000000000000000000" pitchFamily="2" charset="0"/>
                </a:rPr>
                <a:t>পত্র</a:t>
              </a:r>
              <a:r>
                <a:rPr lang="en-US" sz="13800" b="1" dirty="0">
                  <a:ln/>
                  <a:solidFill>
                    <a:srgbClr val="FF0000"/>
                  </a:solidFill>
                  <a:latin typeface="NikoshBAN" panose="02000000000000000000" pitchFamily="2" charset="0"/>
                  <a:cs typeface="NikoshBAN" panose="02000000000000000000" pitchFamily="2" charset="0"/>
                </a:rPr>
                <a:t> </a:t>
              </a:r>
              <a:r>
                <a:rPr lang="en-US" sz="13800" b="1" dirty="0" err="1">
                  <a:ln/>
                  <a:solidFill>
                    <a:srgbClr val="FF0000"/>
                  </a:solidFill>
                  <a:latin typeface="NikoshBAN" panose="02000000000000000000" pitchFamily="2" charset="0"/>
                  <a:cs typeface="NikoshBAN" panose="02000000000000000000" pitchFamily="2" charset="0"/>
                </a:rPr>
                <a:t>ক্লাসে</a:t>
              </a:r>
              <a:endParaRPr lang="en-US" sz="13800" b="1" dirty="0">
                <a:ln/>
                <a:solidFill>
                  <a:srgbClr val="FF0000"/>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1CC9A1C2-F179-42EA-916A-04CB79AB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202" y="2745638"/>
              <a:ext cx="2789396" cy="32534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642310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983" y="123834"/>
            <a:ext cx="4990858" cy="830997"/>
          </a:xfrm>
          <a:prstGeom prst="rect">
            <a:avLst/>
          </a:prstGeom>
          <a:noFill/>
        </p:spPr>
        <p:txBody>
          <a:bodyPr wrap="square" rtlCol="0">
            <a:spAutoFit/>
          </a:bodyPr>
          <a:lstStyle/>
          <a:p>
            <a:pPr algn="ctr"/>
            <a:r>
              <a:rPr lang="bn-BD" sz="4800" b="1" dirty="0">
                <a:latin typeface="NikoshBAN" pitchFamily="2" charset="0"/>
                <a:cs typeface="NikoshBAN" pitchFamily="2" charset="0"/>
              </a:rPr>
              <a:t>ছবিগুলো </a:t>
            </a:r>
            <a:r>
              <a:rPr lang="bn-IN" sz="4800" b="1" dirty="0">
                <a:latin typeface="NikoshBAN" pitchFamily="2" charset="0"/>
                <a:cs typeface="NikoshBAN" pitchFamily="2" charset="0"/>
              </a:rPr>
              <a:t>কিসের</a:t>
            </a:r>
            <a:r>
              <a:rPr lang="en-US" sz="4800" b="1" dirty="0">
                <a:latin typeface="NikoshBAN" pitchFamily="2" charset="0"/>
                <a:cs typeface="NikoshBAN" pitchFamily="2" charset="0"/>
              </a:rPr>
              <a:t>?</a:t>
            </a:r>
            <a:r>
              <a:rPr lang="en-US" sz="4800" b="1" dirty="0" err="1">
                <a:latin typeface="NikoshBAN" pitchFamily="2" charset="0"/>
                <a:cs typeface="NikoshBAN" pitchFamily="2" charset="0"/>
              </a:rPr>
              <a:t>বলতো</a:t>
            </a:r>
            <a:r>
              <a:rPr lang="bn-BD" sz="4800" b="1" dirty="0">
                <a:latin typeface="NikoshBAN" pitchFamily="2" charset="0"/>
                <a:cs typeface="NikoshBAN" pitchFamily="2" charset="0"/>
              </a:rPr>
              <a:t> </a:t>
            </a:r>
            <a:endParaRPr lang="en-US" sz="4800" b="1"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91" y="983406"/>
            <a:ext cx="2197866" cy="256222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241" y="3793283"/>
            <a:ext cx="2246704" cy="2524125"/>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Image result for ছোট গল্প">
            <a:extLst>
              <a:ext uri="{FF2B5EF4-FFF2-40B4-BE49-F238E27FC236}">
                <a16:creationId xmlns:a16="http://schemas.microsoft.com/office/drawing/2014/main" id="{3D40F9E8-3432-4239-A744-5E996DFA0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76" y="2331750"/>
            <a:ext cx="2362508" cy="242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00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BF0177-6652-4FFB-8374-7DCAB5570308}"/>
              </a:ext>
            </a:extLst>
          </p:cNvPr>
          <p:cNvGrpSpPr/>
          <p:nvPr/>
        </p:nvGrpSpPr>
        <p:grpSpPr>
          <a:xfrm>
            <a:off x="391886" y="266388"/>
            <a:ext cx="8205849" cy="5874197"/>
            <a:chOff x="807720" y="266387"/>
            <a:chExt cx="10881360" cy="5874197"/>
          </a:xfrm>
        </p:grpSpPr>
        <p:sp>
          <p:nvSpPr>
            <p:cNvPr id="2" name="TextBox 1"/>
            <p:cNvSpPr txBox="1"/>
            <p:nvPr/>
          </p:nvSpPr>
          <p:spPr>
            <a:xfrm>
              <a:off x="807720" y="266387"/>
              <a:ext cx="5029200" cy="923330"/>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latin typeface="NikoshBAN" pitchFamily="2" charset="0"/>
                  <a:cs typeface="NikoshBAN" pitchFamily="2" charset="0"/>
                </a:rPr>
                <a:t>পাঠ ঘোষণা </a:t>
              </a:r>
              <a:endParaRPr lang="en-US" sz="5400" b="1" dirty="0">
                <a:ln/>
                <a:latin typeface="NikoshBAN" pitchFamily="2" charset="0"/>
                <a:cs typeface="NikoshBAN" pitchFamily="2" charset="0"/>
              </a:endParaRPr>
            </a:p>
          </p:txBody>
        </p:sp>
        <p:sp>
          <p:nvSpPr>
            <p:cNvPr id="3" name="TextBox 2"/>
            <p:cNvSpPr txBox="1"/>
            <p:nvPr/>
          </p:nvSpPr>
          <p:spPr>
            <a:xfrm>
              <a:off x="2880360" y="1599124"/>
              <a:ext cx="8808720" cy="1874460"/>
            </a:xfrm>
            <a:prstGeom prst="rect">
              <a:avLst/>
            </a:prstGeom>
            <a:noFill/>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bn-IN" sz="9600" b="1" dirty="0">
                  <a:ln/>
                  <a:latin typeface="NikoshBAN" pitchFamily="2" charset="0"/>
                  <a:cs typeface="NikoshBAN" pitchFamily="2" charset="0"/>
                </a:rPr>
                <a:t>সাহিত্যের রূপ ও রীতি  </a:t>
              </a:r>
              <a:r>
                <a:rPr lang="bn-BD" sz="9600" b="1" dirty="0">
                  <a:ln/>
                  <a:latin typeface="NikoshBAN" pitchFamily="2" charset="0"/>
                  <a:cs typeface="NikoshBAN" pitchFamily="2" charset="0"/>
                </a:rPr>
                <a:t> </a:t>
              </a:r>
              <a:endParaRPr lang="en-US" sz="9600" b="1" dirty="0">
                <a:ln/>
                <a:latin typeface="NikoshBAN" pitchFamily="2" charset="0"/>
                <a:cs typeface="NikoshBAN" pitchFamily="2" charset="0"/>
              </a:endParaRPr>
            </a:p>
          </p:txBody>
        </p:sp>
        <p:sp>
          <p:nvSpPr>
            <p:cNvPr id="4" name="TextBox 3"/>
            <p:cNvSpPr txBox="1"/>
            <p:nvPr/>
          </p:nvSpPr>
          <p:spPr>
            <a:xfrm>
              <a:off x="5105400" y="4954136"/>
              <a:ext cx="6141720" cy="763136"/>
            </a:xfrm>
            <a:prstGeom prst="rect">
              <a:avLst/>
            </a:prstGeom>
            <a:noFill/>
          </p:spPr>
          <p:txBody>
            <a:bodyPr wrap="square" rtlCol="0">
              <a:prstTxWarp prst="textPlain">
                <a:avLst/>
              </a:prstTxWarp>
              <a:spAutoFit/>
              <a:scene3d>
                <a:camera prst="perspectiveRight"/>
                <a:lightRig rig="flat" dir="tl">
                  <a:rot lat="0" lon="0" rev="6600000"/>
                </a:lightRig>
              </a:scene3d>
              <a:sp3d extrusionH="304800">
                <a:bevelT w="38100" h="31750"/>
                <a:extrusionClr>
                  <a:srgbClr val="B8E08C"/>
                </a:extrusionClr>
                <a:contourClr>
                  <a:srgbClr val="00B050"/>
                </a:contourClr>
              </a:sp3d>
            </a:bodyPr>
            <a:lstStyle/>
            <a:p>
              <a:r>
                <a:rPr lang="bn-IN" sz="5400" b="1" dirty="0">
                  <a:ln w="11430"/>
                  <a:effectLst>
                    <a:outerShdw blurRad="50800" dist="39000" dir="5460000" algn="tl">
                      <a:srgbClr val="000000">
                        <a:alpha val="38000"/>
                      </a:srgbClr>
                    </a:outerShdw>
                  </a:effectLst>
                  <a:latin typeface="NikoshBAN" pitchFamily="2" charset="0"/>
                  <a:cs typeface="NikoshBAN" pitchFamily="2" charset="0"/>
                </a:rPr>
                <a:t>হায়াৎ মামুদ  </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3074" name="Picture 2">
              <a:extLst>
                <a:ext uri="{FF2B5EF4-FFF2-40B4-BE49-F238E27FC236}">
                  <a16:creationId xmlns:a16="http://schemas.microsoft.com/office/drawing/2014/main" id="{535C3061-BB3C-4F26-8A87-53C12F5C797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26095"/>
            <a:stretch/>
          </p:blipFill>
          <p:spPr bwMode="auto">
            <a:xfrm>
              <a:off x="944880" y="3473584"/>
              <a:ext cx="2956560" cy="2667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00DB44-D3CD-4DA2-BB28-2D698BCEE5E5}"/>
                </a:ext>
              </a:extLst>
            </p:cNvPr>
            <p:cNvSpPr txBox="1"/>
            <p:nvPr/>
          </p:nvSpPr>
          <p:spPr>
            <a:xfrm>
              <a:off x="7947377" y="3567528"/>
              <a:ext cx="3536988" cy="646331"/>
            </a:xfrm>
            <a:prstGeom prst="rect">
              <a:avLst/>
            </a:prstGeom>
            <a:noFill/>
          </p:spPr>
          <p:txBody>
            <a:bodyPr wrap="square" rtlCol="0">
              <a:spAutoFit/>
            </a:bodyPr>
            <a:lstStyle/>
            <a:p>
              <a:r>
                <a:rPr lang="en-US" sz="3600" dirty="0"/>
                <a:t>(৪র্থ  </a:t>
              </a:r>
              <a:r>
                <a:rPr lang="en-US" sz="3600" dirty="0" err="1"/>
                <a:t>অংশ</a:t>
              </a:r>
              <a:r>
                <a:rPr lang="en-US" sz="3600" dirty="0"/>
                <a:t>)</a:t>
              </a:r>
              <a:endParaRPr lang="en-US" dirty="0"/>
            </a:p>
          </p:txBody>
        </p:sp>
      </p:grpSp>
    </p:spTree>
    <p:extLst>
      <p:ext uri="{BB962C8B-B14F-4D97-AF65-F5344CB8AC3E}">
        <p14:creationId xmlns:p14="http://schemas.microsoft.com/office/powerpoint/2010/main" val="123936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9A338F-37DE-4A47-AC9F-C62182B6F0D3}"/>
              </a:ext>
            </a:extLst>
          </p:cNvPr>
          <p:cNvSpPr txBox="1"/>
          <p:nvPr/>
        </p:nvSpPr>
        <p:spPr>
          <a:xfrm>
            <a:off x="837878" y="2563255"/>
            <a:ext cx="5257800"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IN" sz="4800" dirty="0">
                <a:solidFill>
                  <a:schemeClr val="tx1"/>
                </a:solidFill>
                <a:latin typeface="NikoshBAN" pitchFamily="2" charset="0"/>
                <a:cs typeface="NikoshBAN" pitchFamily="2" charset="0"/>
              </a:rPr>
              <a:t>আজকের </a:t>
            </a:r>
            <a:r>
              <a:rPr lang="en-US" sz="4800" dirty="0" err="1">
                <a:solidFill>
                  <a:schemeClr val="tx1"/>
                </a:solidFill>
                <a:latin typeface="NikoshBAN" pitchFamily="2" charset="0"/>
                <a:cs typeface="NikoshBAN" pitchFamily="2" charset="0"/>
              </a:rPr>
              <a:t>অংশ</a:t>
            </a:r>
            <a:r>
              <a:rPr lang="en-US" sz="4800" dirty="0">
                <a:solidFill>
                  <a:schemeClr val="tx1"/>
                </a:solidFill>
                <a:latin typeface="NikoshBAN" pitchFamily="2" charset="0"/>
                <a:cs typeface="NikoshBAN" pitchFamily="2" charset="0"/>
              </a:rPr>
              <a:t> </a:t>
            </a:r>
            <a:r>
              <a:rPr lang="bn-IN" sz="4800" dirty="0">
                <a:solidFill>
                  <a:schemeClr val="tx1"/>
                </a:solidFill>
                <a:latin typeface="NikoshBAN" pitchFamily="2" charset="0"/>
                <a:cs typeface="NikoshBAN" pitchFamily="2" charset="0"/>
              </a:rPr>
              <a:t>সাহিত্যের র</a:t>
            </a:r>
            <a:r>
              <a:rPr lang="en-US" sz="4800" dirty="0">
                <a:solidFill>
                  <a:schemeClr val="tx1"/>
                </a:solidFill>
                <a:latin typeface="NikoshBAN" pitchFamily="2" charset="0"/>
                <a:cs typeface="NikoshBAN" pitchFamily="2" charset="0"/>
              </a:rPr>
              <a:t>ূ</a:t>
            </a:r>
            <a:r>
              <a:rPr lang="bn-IN" sz="4800" dirty="0">
                <a:solidFill>
                  <a:schemeClr val="tx1"/>
                </a:solidFill>
                <a:latin typeface="NikoshBAN" pitchFamily="2" charset="0"/>
                <a:cs typeface="NikoshBAN" pitchFamily="2" charset="0"/>
              </a:rPr>
              <a:t>প ও রীতি</a:t>
            </a:r>
            <a:endParaRPr lang="en-US" sz="4800" dirty="0">
              <a:solidFill>
                <a:schemeClr val="tx1"/>
              </a:solidFill>
              <a:latin typeface="NikoshBAN" pitchFamily="2" charset="0"/>
              <a:cs typeface="NikoshBAN" pitchFamily="2" charset="0"/>
            </a:endParaRPr>
          </a:p>
        </p:txBody>
      </p:sp>
      <p:sp>
        <p:nvSpPr>
          <p:cNvPr id="6" name="TextBox 5">
            <a:extLst>
              <a:ext uri="{FF2B5EF4-FFF2-40B4-BE49-F238E27FC236}">
                <a16:creationId xmlns:a16="http://schemas.microsoft.com/office/drawing/2014/main" id="{22AAAD66-51CF-4E06-846C-DF5F70ABD422}"/>
              </a:ext>
            </a:extLst>
          </p:cNvPr>
          <p:cNvSpPr txBox="1"/>
          <p:nvPr/>
        </p:nvSpPr>
        <p:spPr>
          <a:xfrm>
            <a:off x="308382" y="654509"/>
            <a:ext cx="4766861" cy="1323439"/>
          </a:xfrm>
          <a:prstGeom prst="rect">
            <a:avLst/>
          </a:prstGeom>
          <a:solidFill>
            <a:srgbClr val="92D050"/>
          </a:solidFill>
        </p:spPr>
        <p:txBody>
          <a:bodyPr wrap="square" rtlCol="0">
            <a:spAutoFit/>
          </a:bodyPr>
          <a:lstStyle/>
          <a:p>
            <a:r>
              <a:rPr lang="bn-IN" sz="8000" b="1" dirty="0">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আজকের পাঠ</a:t>
            </a:r>
            <a:endParaRPr lang="en-US" sz="8000" b="1" dirty="0">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2EC981A9-FCB2-42C0-B851-3252DE75BF2B}"/>
              </a:ext>
            </a:extLst>
          </p:cNvPr>
          <p:cNvSpPr txBox="1"/>
          <p:nvPr/>
        </p:nvSpPr>
        <p:spPr>
          <a:xfrm>
            <a:off x="4782065" y="4718222"/>
            <a:ext cx="3115026"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IN" sz="6000" dirty="0">
                <a:solidFill>
                  <a:schemeClr val="tx1"/>
                </a:solidFill>
                <a:latin typeface="NikoshBAN" pitchFamily="2" charset="0"/>
                <a:cs typeface="NikoshBAN" pitchFamily="2" charset="0"/>
              </a:rPr>
              <a:t>উপন্যাস</a:t>
            </a:r>
            <a:endParaRPr lang="en-US" sz="6000" dirty="0">
              <a:solidFill>
                <a:schemeClr val="tx1"/>
              </a:solidFill>
              <a:latin typeface="NikoshBAN" pitchFamily="2" charset="0"/>
              <a:cs typeface="NikoshBAN" pitchFamily="2" charset="0"/>
            </a:endParaRPr>
          </a:p>
        </p:txBody>
      </p:sp>
      <p:pic>
        <p:nvPicPr>
          <p:cNvPr id="4" name="Picture 3">
            <a:extLst>
              <a:ext uri="{FF2B5EF4-FFF2-40B4-BE49-F238E27FC236}">
                <a16:creationId xmlns:a16="http://schemas.microsoft.com/office/drawing/2014/main" id="{46FA9CD1-6BF6-4385-AC2B-BE138C309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678" y="654509"/>
            <a:ext cx="2857500" cy="4133850"/>
          </a:xfrm>
          <a:prstGeom prst="rect">
            <a:avLst/>
          </a:prstGeom>
        </p:spPr>
      </p:pic>
    </p:spTree>
    <p:extLst>
      <p:ext uri="{BB962C8B-B14F-4D97-AF65-F5344CB8AC3E}">
        <p14:creationId xmlns:p14="http://schemas.microsoft.com/office/powerpoint/2010/main" val="2557358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75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4240ED-791D-4FD7-BDAF-E43511241DB0}"/>
              </a:ext>
            </a:extLst>
          </p:cNvPr>
          <p:cNvSpPr txBox="1"/>
          <p:nvPr/>
        </p:nvSpPr>
        <p:spPr>
          <a:xfrm>
            <a:off x="-794950" y="2739770"/>
            <a:ext cx="9687696" cy="2554545"/>
          </a:xfrm>
          <a:prstGeom prst="rect">
            <a:avLst/>
          </a:prstGeom>
          <a:noFill/>
        </p:spPr>
        <p:txBody>
          <a:bodyPr wrap="square" rtlCol="0">
            <a:spAutoFit/>
          </a:bodyPr>
          <a:lstStyle/>
          <a:p>
            <a:pPr lvl="3"/>
            <a:r>
              <a:rPr lang="bn-IN" sz="3200" dirty="0">
                <a:latin typeface="NikoshBAN" pitchFamily="2" charset="0"/>
                <a:cs typeface="NikoshBAN" pitchFamily="2" charset="0"/>
              </a:rPr>
              <a:t>এ পাঠ শেষে শিক্ষার্থীরা- </a:t>
            </a:r>
            <a:endParaRPr lang="en-US" sz="3200" dirty="0">
              <a:latin typeface="NikoshBAN" pitchFamily="2" charset="0"/>
              <a:cs typeface="NikoshBAN" pitchFamily="2" charset="0"/>
            </a:endParaRPr>
          </a:p>
          <a:p>
            <a:pPr lvl="3"/>
            <a:r>
              <a:rPr lang="bn-IN" sz="3200" dirty="0">
                <a:latin typeface="NikoshBAN" pitchFamily="2" charset="0"/>
                <a:cs typeface="NikoshBAN" pitchFamily="2" charset="0"/>
              </a:rPr>
              <a:t>১। উপন্যাস কাকে বলে,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IN" sz="3200" dirty="0">
                <a:latin typeface="NikoshBAN" pitchFamily="2" charset="0"/>
                <a:cs typeface="NikoshBAN" pitchFamily="2" charset="0"/>
              </a:rPr>
              <a:t>পারবে</a:t>
            </a:r>
            <a:r>
              <a:rPr lang="en-US" sz="3200" dirty="0">
                <a:latin typeface="NikoshBAN" pitchFamily="2" charset="0"/>
                <a:cs typeface="NikoshBAN" pitchFamily="2" charset="0"/>
              </a:rPr>
              <a:t>,</a:t>
            </a:r>
          </a:p>
          <a:p>
            <a:pPr lvl="3"/>
            <a:r>
              <a:rPr lang="bn-IN" sz="3200" dirty="0">
                <a:latin typeface="NikoshBAN" pitchFamily="2" charset="0"/>
                <a:cs typeface="NikoshBAN" pitchFamily="2" charset="0"/>
              </a:rPr>
              <a:t>২। বাংলা সাহিত্যের আধুনিক যুগে </a:t>
            </a:r>
            <a:r>
              <a:rPr lang="en-US" sz="3200" dirty="0">
                <a:latin typeface="NikoshBAN" pitchFamily="2" charset="0"/>
                <a:cs typeface="NikoshBAN" pitchFamily="2" charset="0"/>
              </a:rPr>
              <a:t>উ</a:t>
            </a:r>
            <a:r>
              <a:rPr lang="bn-IN" sz="3200" dirty="0">
                <a:latin typeface="NikoshBAN" pitchFamily="2" charset="0"/>
                <a:cs typeface="NikoshBAN" pitchFamily="2" charset="0"/>
              </a:rPr>
              <a:t>পন্যাসিক কারা,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IN" sz="3200" dirty="0">
                <a:latin typeface="NikoshBAN" pitchFamily="2" charset="0"/>
                <a:cs typeface="NikoshBAN" pitchFamily="2" charset="0"/>
              </a:rPr>
              <a:t> পারবে</a:t>
            </a:r>
            <a:r>
              <a:rPr lang="en-US" sz="3200" dirty="0">
                <a:latin typeface="NikoshBAN" pitchFamily="2" charset="0"/>
                <a:cs typeface="NikoshBAN" pitchFamily="2" charset="0"/>
              </a:rPr>
              <a:t>,</a:t>
            </a:r>
          </a:p>
          <a:p>
            <a:pPr lvl="3"/>
            <a:r>
              <a:rPr lang="bn-IN" sz="3200" dirty="0">
                <a:latin typeface="NikoshBAN" pitchFamily="2" charset="0"/>
                <a:cs typeface="NikoshBAN" pitchFamily="2" charset="0"/>
              </a:rPr>
              <a:t>৩। উপন্যাসের ধরন,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IN" sz="3200" dirty="0">
                <a:latin typeface="NikoshBAN" pitchFamily="2" charset="0"/>
                <a:cs typeface="NikoshBAN" pitchFamily="2" charset="0"/>
              </a:rPr>
              <a:t> পারবে।</a:t>
            </a:r>
            <a:endParaRPr lang="en-US" sz="28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83E2EF93-3153-4478-9B2F-9E54058EB293}"/>
              </a:ext>
            </a:extLst>
          </p:cNvPr>
          <p:cNvSpPr txBox="1"/>
          <p:nvPr/>
        </p:nvSpPr>
        <p:spPr>
          <a:xfrm>
            <a:off x="1912754" y="701911"/>
            <a:ext cx="3962400"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6600" b="1" dirty="0">
                <a:solidFill>
                  <a:schemeClr val="tx1"/>
                </a:solidFill>
                <a:latin typeface="NikoshBAN" pitchFamily="2" charset="0"/>
                <a:cs typeface="NikoshBAN" pitchFamily="2" charset="0"/>
              </a:rPr>
              <a:t>শিখনফল</a:t>
            </a:r>
            <a:r>
              <a:rPr lang="bn-IN" sz="6600" b="1" dirty="0">
                <a:latin typeface="NikoshBAN" pitchFamily="2" charset="0"/>
                <a:cs typeface="NikoshBAN" pitchFamily="2" charset="0"/>
              </a:rPr>
              <a:t> </a:t>
            </a:r>
            <a:endParaRPr lang="en-US" sz="6600" b="1" dirty="0">
              <a:latin typeface="NikoshBAN" pitchFamily="2" charset="0"/>
              <a:cs typeface="NikoshBAN" pitchFamily="2" charset="0"/>
            </a:endParaRPr>
          </a:p>
        </p:txBody>
      </p:sp>
    </p:spTree>
    <p:extLst>
      <p:ext uri="{BB962C8B-B14F-4D97-AF65-F5344CB8AC3E}">
        <p14:creationId xmlns:p14="http://schemas.microsoft.com/office/powerpoint/2010/main" val="2887063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8BF661-6528-4CA1-8730-7503621F667D}"/>
              </a:ext>
            </a:extLst>
          </p:cNvPr>
          <p:cNvSpPr txBox="1"/>
          <p:nvPr/>
        </p:nvSpPr>
        <p:spPr>
          <a:xfrm>
            <a:off x="430002" y="188894"/>
            <a:ext cx="2870731" cy="76944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লেখক</a:t>
            </a:r>
            <a:r>
              <a:rPr lang="bn-IN" sz="44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63D59D8-38C4-4A09-B0E0-3B79E67ED608}"/>
              </a:ext>
            </a:extLst>
          </p:cNvPr>
          <p:cNvSpPr txBox="1"/>
          <p:nvPr/>
        </p:nvSpPr>
        <p:spPr>
          <a:xfrm>
            <a:off x="590014" y="665947"/>
            <a:ext cx="2550705" cy="584775"/>
          </a:xfrm>
          <a:prstGeom prst="rect">
            <a:avLst/>
          </a:prstGeom>
          <a:noFill/>
        </p:spPr>
        <p:txBody>
          <a:bodyPr wrap="square">
            <a:spAutoFit/>
          </a:bodyPr>
          <a:lstStyle/>
          <a:p>
            <a:r>
              <a:rPr lang="bn-IN" sz="3200" dirty="0">
                <a:latin typeface="NikoshBAN" panose="02000000000000000000" pitchFamily="2" charset="0"/>
                <a:cs typeface="NikoshBAN" panose="02000000000000000000" pitchFamily="2" charset="0"/>
              </a:rPr>
              <a:t>হায়াৎ মামুদ</a:t>
            </a:r>
            <a:endParaRPr lang="en-US" sz="3200" dirty="0">
              <a:latin typeface="NikoshBAN" panose="02000000000000000000" pitchFamily="2" charset="0"/>
              <a:cs typeface="NikoshBAN" panose="02000000000000000000" pitchFamily="2" charset="0"/>
            </a:endParaRPr>
          </a:p>
        </p:txBody>
      </p:sp>
      <p:graphicFrame>
        <p:nvGraphicFramePr>
          <p:cNvPr id="5" name="Diagram 4">
            <a:extLst>
              <a:ext uri="{FF2B5EF4-FFF2-40B4-BE49-F238E27FC236}">
                <a16:creationId xmlns:a16="http://schemas.microsoft.com/office/drawing/2014/main" id="{DC16627C-51E0-4975-B36E-9427C5ACABCF}"/>
              </a:ext>
            </a:extLst>
          </p:cNvPr>
          <p:cNvGraphicFramePr/>
          <p:nvPr>
            <p:extLst>
              <p:ext uri="{D42A27DB-BD31-4B8C-83A1-F6EECF244321}">
                <p14:modId xmlns:p14="http://schemas.microsoft.com/office/powerpoint/2010/main" val="2574796901"/>
              </p:ext>
            </p:extLst>
          </p:nvPr>
        </p:nvGraphicFramePr>
        <p:xfrm>
          <a:off x="806915" y="945253"/>
          <a:ext cx="7530170" cy="5723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804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7631B7D-D7C1-40A6-8A5A-15D0D33FAA88}"/>
              </a:ext>
            </a:extLst>
          </p:cNvPr>
          <p:cNvSpPr txBox="1"/>
          <p:nvPr/>
        </p:nvSpPr>
        <p:spPr>
          <a:xfrm>
            <a:off x="1855526" y="351497"/>
            <a:ext cx="6082554"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নিচের শব্দার্থ গুলো জেনে নিই</a:t>
            </a:r>
            <a:endParaRPr lang="en-US" sz="4400" dirty="0">
              <a:latin typeface="NikoshBAN" panose="02000000000000000000" pitchFamily="2" charset="0"/>
              <a:cs typeface="NikoshBAN" panose="02000000000000000000" pitchFamily="2" charset="0"/>
            </a:endParaRPr>
          </a:p>
        </p:txBody>
      </p:sp>
      <p:sp>
        <p:nvSpPr>
          <p:cNvPr id="13" name="Oval 12">
            <a:extLst>
              <a:ext uri="{FF2B5EF4-FFF2-40B4-BE49-F238E27FC236}">
                <a16:creationId xmlns:a16="http://schemas.microsoft.com/office/drawing/2014/main" id="{81CA0EA9-F0F0-48CF-89AE-499140FEB00A}"/>
              </a:ext>
            </a:extLst>
          </p:cNvPr>
          <p:cNvSpPr/>
          <p:nvPr/>
        </p:nvSpPr>
        <p:spPr>
          <a:xfrm>
            <a:off x="572951" y="1500753"/>
            <a:ext cx="2286000" cy="160737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সমরেশ বসু</a:t>
            </a:r>
            <a:endParaRPr lang="en-US" sz="3600" dirty="0">
              <a:solidFill>
                <a:schemeClr val="tx1"/>
              </a:solidFill>
              <a:latin typeface="NikoshBAN" panose="02000000000000000000" pitchFamily="2" charset="0"/>
              <a:cs typeface="NikoshBAN" panose="02000000000000000000" pitchFamily="2" charset="0"/>
            </a:endParaRPr>
          </a:p>
        </p:txBody>
      </p:sp>
      <p:sp>
        <p:nvSpPr>
          <p:cNvPr id="18" name="Oval 17">
            <a:extLst>
              <a:ext uri="{FF2B5EF4-FFF2-40B4-BE49-F238E27FC236}">
                <a16:creationId xmlns:a16="http://schemas.microsoft.com/office/drawing/2014/main" id="{D6924BB5-2374-4A72-8302-916A12D8806C}"/>
              </a:ext>
            </a:extLst>
          </p:cNvPr>
          <p:cNvSpPr/>
          <p:nvPr/>
        </p:nvSpPr>
        <p:spPr>
          <a:xfrm>
            <a:off x="6270421" y="1647761"/>
            <a:ext cx="2616115" cy="133274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anose="02000000000000000000" pitchFamily="2" charset="0"/>
                <a:cs typeface="NikoshBAN" panose="02000000000000000000" pitchFamily="2" charset="0"/>
              </a:rPr>
              <a:t>আধুনিক বাংলা ঔপন্যাসিক।</a:t>
            </a:r>
            <a:endParaRPr lang="en-US" sz="2400" dirty="0">
              <a:solidFill>
                <a:schemeClr val="tx1"/>
              </a:solidFill>
              <a:latin typeface="NikoshBAN" panose="02000000000000000000" pitchFamily="2" charset="0"/>
              <a:cs typeface="NikoshBAN" panose="02000000000000000000" pitchFamily="2" charset="0"/>
            </a:endParaRPr>
          </a:p>
        </p:txBody>
      </p:sp>
      <p:pic>
        <p:nvPicPr>
          <p:cNvPr id="23" name="Picture 22">
            <a:extLst>
              <a:ext uri="{FF2B5EF4-FFF2-40B4-BE49-F238E27FC236}">
                <a16:creationId xmlns:a16="http://schemas.microsoft.com/office/drawing/2014/main" id="{279E1852-B740-4A13-92A2-234DCA463B1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723163" y="1468834"/>
            <a:ext cx="2084149" cy="1358146"/>
          </a:xfrm>
          <a:prstGeom prst="ellipse">
            <a:avLst/>
          </a:prstGeom>
          <a:ln/>
        </p:spPr>
        <p:style>
          <a:lnRef idx="1">
            <a:schemeClr val="accent2"/>
          </a:lnRef>
          <a:fillRef idx="2">
            <a:schemeClr val="accent2"/>
          </a:fillRef>
          <a:effectRef idx="1">
            <a:schemeClr val="accent2"/>
          </a:effectRef>
          <a:fontRef idx="minor">
            <a:schemeClr val="dk1"/>
          </a:fontRef>
        </p:style>
      </p:pic>
      <p:sp>
        <p:nvSpPr>
          <p:cNvPr id="24" name="Oval 23">
            <a:extLst>
              <a:ext uri="{FF2B5EF4-FFF2-40B4-BE49-F238E27FC236}">
                <a16:creationId xmlns:a16="http://schemas.microsoft.com/office/drawing/2014/main" id="{8CD7B5B8-0593-4DD8-A817-AC5455076839}"/>
              </a:ext>
            </a:extLst>
          </p:cNvPr>
          <p:cNvSpPr/>
          <p:nvPr/>
        </p:nvSpPr>
        <p:spPr>
          <a:xfrm>
            <a:off x="463726" y="3969037"/>
            <a:ext cx="2504449" cy="127985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এইচ জি ওয়েলস</a:t>
            </a:r>
            <a:endParaRPr lang="en-US" sz="3600" dirty="0">
              <a:solidFill>
                <a:schemeClr val="tx1"/>
              </a:solidFill>
              <a:latin typeface="NikoshBAN" panose="02000000000000000000" pitchFamily="2" charset="0"/>
              <a:cs typeface="NikoshBAN" panose="02000000000000000000" pitchFamily="2" charset="0"/>
            </a:endParaRPr>
          </a:p>
        </p:txBody>
      </p:sp>
      <p:sp>
        <p:nvSpPr>
          <p:cNvPr id="25" name="Oval 24">
            <a:extLst>
              <a:ext uri="{FF2B5EF4-FFF2-40B4-BE49-F238E27FC236}">
                <a16:creationId xmlns:a16="http://schemas.microsoft.com/office/drawing/2014/main" id="{E9BF6FDC-F4F8-47C9-BF94-4D6976DF7135}"/>
              </a:ext>
            </a:extLst>
          </p:cNvPr>
          <p:cNvSpPr/>
          <p:nvPr/>
        </p:nvSpPr>
        <p:spPr>
          <a:xfrm>
            <a:off x="6403586" y="4172715"/>
            <a:ext cx="2349784" cy="133274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anose="02000000000000000000" pitchFamily="2" charset="0"/>
                <a:cs typeface="NikoshBAN" panose="02000000000000000000" pitchFamily="2" charset="0"/>
              </a:rPr>
              <a:t>ইংরেজ ঔপন্যাসিক ও সাংবাদিক। </a:t>
            </a:r>
            <a:endParaRPr lang="en-US" sz="2400" dirty="0">
              <a:solidFill>
                <a:schemeClr val="tx1"/>
              </a:solidFill>
              <a:latin typeface="NikoshBAN" panose="02000000000000000000" pitchFamily="2" charset="0"/>
              <a:cs typeface="NikoshBAN" panose="02000000000000000000" pitchFamily="2" charset="0"/>
            </a:endParaRPr>
          </a:p>
        </p:txBody>
      </p:sp>
      <p:pic>
        <p:nvPicPr>
          <p:cNvPr id="26" name="Picture 25">
            <a:extLst>
              <a:ext uri="{FF2B5EF4-FFF2-40B4-BE49-F238E27FC236}">
                <a16:creationId xmlns:a16="http://schemas.microsoft.com/office/drawing/2014/main" id="{33A9EF2D-1E62-4D64-85AD-BF62653063C7}"/>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043447" y="4039986"/>
            <a:ext cx="1966095" cy="1465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82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4" grpId="0" animBg="1"/>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503</Words>
  <Application>Microsoft Office PowerPoint</Application>
  <PresentationFormat>On-screen Show (4:3)</PresentationFormat>
  <Paragraphs>67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Corbel</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14</cp:revision>
  <dcterms:created xsi:type="dcterms:W3CDTF">2020-08-13T13:49:45Z</dcterms:created>
  <dcterms:modified xsi:type="dcterms:W3CDTF">2020-08-15T03:48:51Z</dcterms:modified>
</cp:coreProperties>
</file>