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70" r:id="rId3"/>
    <p:sldId id="257" r:id="rId4"/>
    <p:sldId id="266" r:id="rId5"/>
    <p:sldId id="271" r:id="rId6"/>
    <p:sldId id="258" r:id="rId7"/>
    <p:sldId id="260" r:id="rId8"/>
    <p:sldId id="273" r:id="rId9"/>
    <p:sldId id="267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520-B334-4D2E-B05F-CEA529288AA2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6AC-9976-4FE7-8E02-2E3506AE5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520-B334-4D2E-B05F-CEA529288AA2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6AC-9976-4FE7-8E02-2E3506AE5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520-B334-4D2E-B05F-CEA529288AA2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6AC-9976-4FE7-8E02-2E3506AE5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520-B334-4D2E-B05F-CEA529288AA2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6AC-9976-4FE7-8E02-2E3506AE5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520-B334-4D2E-B05F-CEA529288AA2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6AC-9976-4FE7-8E02-2E3506AE5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520-B334-4D2E-B05F-CEA529288AA2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6AC-9976-4FE7-8E02-2E3506AE5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520-B334-4D2E-B05F-CEA529288AA2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6AC-9976-4FE7-8E02-2E3506AE5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520-B334-4D2E-B05F-CEA529288AA2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6AC-9976-4FE7-8E02-2E3506AE5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520-B334-4D2E-B05F-CEA529288AA2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6AC-9976-4FE7-8E02-2E3506AE5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520-B334-4D2E-B05F-CEA529288AA2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6AC-9976-4FE7-8E02-2E3506AE5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8520-B334-4D2E-B05F-CEA529288AA2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6AC-9976-4FE7-8E02-2E3506AE5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78520-B334-4D2E-B05F-CEA529288AA2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6B6AC-9976-4FE7-8E02-2E3506AE5A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524000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bn-BD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flower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2438400"/>
            <a:ext cx="5105400" cy="3829050"/>
          </a:xfrm>
          <a:blipFill>
            <a:blip r:embed="rId3"/>
            <a:stretch>
              <a:fillRect/>
            </a:stretch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115290" y="4419600"/>
            <a:ext cx="2362200" cy="1219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arallelogram 43"/>
          <p:cNvSpPr/>
          <p:nvPr/>
        </p:nvSpPr>
        <p:spPr>
          <a:xfrm rot="9075350">
            <a:off x="-147488" y="4739478"/>
            <a:ext cx="1603238" cy="1065047"/>
          </a:xfrm>
          <a:prstGeom prst="parallelogram">
            <a:avLst>
              <a:gd name="adj" fmla="val 4977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arallelogram 50"/>
          <p:cNvSpPr/>
          <p:nvPr/>
        </p:nvSpPr>
        <p:spPr>
          <a:xfrm>
            <a:off x="228600" y="5638800"/>
            <a:ext cx="3276600" cy="533400"/>
          </a:xfrm>
          <a:prstGeom prst="parallelogram">
            <a:avLst>
              <a:gd name="adj" fmla="val 16928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4953000"/>
            <a:ext cx="2438400" cy="1219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arallelogram 39"/>
          <p:cNvSpPr/>
          <p:nvPr/>
        </p:nvSpPr>
        <p:spPr>
          <a:xfrm>
            <a:off x="117765" y="4419600"/>
            <a:ext cx="3276600" cy="533400"/>
          </a:xfrm>
          <a:prstGeom prst="parallelogram">
            <a:avLst>
              <a:gd name="adj" fmla="val 16928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arallelogram 42"/>
          <p:cNvSpPr/>
          <p:nvPr/>
        </p:nvSpPr>
        <p:spPr>
          <a:xfrm rot="9075350">
            <a:off x="2223131" y="4737320"/>
            <a:ext cx="1607620" cy="1117158"/>
          </a:xfrm>
          <a:prstGeom prst="parallelogram">
            <a:avLst>
              <a:gd name="adj" fmla="val 4977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C:\Documents and Settings\AGNI\My Documents\My Pictures\bricks picture 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533400"/>
            <a:ext cx="2857500" cy="2200275"/>
          </a:xfrm>
          <a:prstGeom prst="rect">
            <a:avLst/>
          </a:prstGeom>
          <a:noFill/>
        </p:spPr>
      </p:pic>
      <p:pic>
        <p:nvPicPr>
          <p:cNvPr id="1028" name="Picture 4" descr="C:\Documents and Settings\AGNI\My Documents\My Pictures\bricks picture 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04800"/>
            <a:ext cx="1828800" cy="1828800"/>
          </a:xfrm>
          <a:prstGeom prst="rect">
            <a:avLst/>
          </a:prstGeom>
          <a:noFill/>
        </p:spPr>
      </p:pic>
      <p:pic>
        <p:nvPicPr>
          <p:cNvPr id="1026" name="Picture 2" descr="C:\Documents and Settings\AGNI\My Documents\My Pictures\bricks picture 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762000"/>
            <a:ext cx="2857500" cy="2152650"/>
          </a:xfrm>
          <a:prstGeom prst="rect">
            <a:avLst/>
          </a:prstGeom>
          <a:noFill/>
        </p:spPr>
      </p:pic>
      <p:pic>
        <p:nvPicPr>
          <p:cNvPr id="1027" name="Picture 3" descr="C:\Documents and Settings\AGNI\My Documents\My Pictures\bricks pictu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5075" y="-304800"/>
            <a:ext cx="2828925" cy="22574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914400"/>
          </a:xfrm>
        </p:spPr>
        <p:txBody>
          <a:bodyPr/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ছবি লক্ষ্য কর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669 L 0.64167 0.0555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57743 -0.31111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0417 -0.23889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1.38778E-17 -0.16759 C 1.38778E-17 -0.24583 0.17847 -0.33519 0.32431 -0.33519 L 0.65 -0.33519 " pathEditMode="relative" rAng="0" ptsTypes="FfFF">
                                      <p:cBhvr>
                                        <p:cTn id="1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3 -3.33333E-6 L 0.09583 -0.03889 C 0.09583 -0.05671 0.19045 -0.07777 0.26805 -0.07777 L 0.44045 -0.07777 " pathEditMode="relative" rAng="0" ptsTypes="FfFF">
                                      <p:cBhvr>
                                        <p:cTn id="2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4" grpId="0" animBg="1"/>
      <p:bldP spid="12" grpId="0" animBg="1"/>
      <p:bldP spid="40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6400800" y="4343400"/>
            <a:ext cx="45719" cy="4571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514600" y="4343400"/>
            <a:ext cx="38862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তল হতে রেখা এবং বিন্দুর বৈশিষ্ট্য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00800" y="43434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2362200" y="43434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066800" y="1676400"/>
            <a:ext cx="2362200" cy="1219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/>
          <p:cNvSpPr/>
          <p:nvPr/>
        </p:nvSpPr>
        <p:spPr>
          <a:xfrm rot="9075350">
            <a:off x="-92581" y="1975861"/>
            <a:ext cx="1534601" cy="1132220"/>
          </a:xfrm>
          <a:prstGeom prst="parallelogram">
            <a:avLst>
              <a:gd name="adj" fmla="val 4977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>
            <a:off x="152400" y="1676400"/>
            <a:ext cx="3276600" cy="533400"/>
          </a:xfrm>
          <a:prstGeom prst="parallelogram">
            <a:avLst>
              <a:gd name="adj" fmla="val 16928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>
            <a:off x="228600" y="2895600"/>
            <a:ext cx="3276600" cy="533400"/>
          </a:xfrm>
          <a:prstGeom prst="parallelogram">
            <a:avLst>
              <a:gd name="adj" fmla="val 16928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10800000">
            <a:off x="304800" y="2209800"/>
            <a:ext cx="2209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8600" y="2209800"/>
            <a:ext cx="2362200" cy="1219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/>
          <p:cNvSpPr/>
          <p:nvPr/>
        </p:nvSpPr>
        <p:spPr>
          <a:xfrm rot="9075350">
            <a:off x="2250256" y="2025196"/>
            <a:ext cx="1534601" cy="1088400"/>
          </a:xfrm>
          <a:prstGeom prst="parallelogram">
            <a:avLst>
              <a:gd name="adj" fmla="val 4977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5375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75000"/>
              </a:lnSpc>
            </a:pPr>
            <a:endParaRPr lang="bn-BD" sz="14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75000"/>
              </a:lnSpc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জ্যামিতি শব্দের অর্থ কী?</a:t>
            </a:r>
          </a:p>
          <a:p>
            <a:pPr>
              <a:lnSpc>
                <a:spcPct val="75000"/>
              </a:lnSpc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# জ্যা শব্দের অর্থ ভূমি এবং মিতি শব্দের অর্থ পরিমাপ। তাই জ্যামিতি শব্দের অর্থ ভূমির পরিমাপ।</a:t>
            </a:r>
          </a:p>
          <a:p>
            <a:pPr>
              <a:lnSpc>
                <a:spcPct val="75000"/>
              </a:lnSpc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ইউক্লিডের জ্যামিতি বিষয়ক বই এর নাম কি?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75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# Elements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75000"/>
              </a:lnSpc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 smtClean="0">
                <a:latin typeface="NikoshBAN" pitchFamily="2" charset="0"/>
                <a:cs typeface="NikoshBAN" pitchFamily="2" charset="0"/>
              </a:rPr>
              <a:t>ইট কী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ধরণের ঘনবস্তু ?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75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আয়তাকার ঘনবস্তু।</a:t>
            </a:r>
          </a:p>
          <a:p>
            <a:pPr>
              <a:lnSpc>
                <a:spcPct val="75000"/>
              </a:lnSpc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৪। আয়তাকার ঘনবস্তুর তল কয়টি?</a:t>
            </a:r>
          </a:p>
          <a:p>
            <a:pPr>
              <a:lnSpc>
                <a:spcPct val="75000"/>
              </a:lnSpc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# ৬টি।</a:t>
            </a:r>
          </a:p>
          <a:p>
            <a:pPr>
              <a:lnSpc>
                <a:spcPct val="75000"/>
              </a:lnSpc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>
            <a:noAutofit/>
          </a:bodyPr>
          <a:lstStyle/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জ্যামিতি বলতে কি বুঝ?</a:t>
            </a:r>
          </a:p>
          <a:p>
            <a:pPr>
              <a:buNone/>
            </a:pP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আয়তাকার ঘনবস্তু কাকে বলে?</a:t>
            </a:r>
          </a:p>
          <a:p>
            <a:pPr>
              <a:buNone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একটি আয়তাকার ঘনবস্তু ও একটি তল এর চিত্র অঙ্কন কর।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bn-BD" sz="8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39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 পরিচিতি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133600"/>
            <a:ext cx="990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সাহেনা আক্তার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সহকারি শিক্ষক(গনিত)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জমিলা খাতুন চৌধুরী উচ্চ বিদ্যালয়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ছাগলনাইয়া,ফেনি।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ষষ্ঠ শ্রেণী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নিম্ন মাধ্যমিক গণিত</a:t>
            </a:r>
          </a:p>
          <a:p>
            <a:pPr algn="ctr">
              <a:buNone/>
            </a:pP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জ্যামিতি</a:t>
            </a:r>
          </a:p>
          <a:p>
            <a:pPr algn="ctr">
              <a:buNone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 অধ্যায়</a:t>
            </a:r>
          </a:p>
          <a:p>
            <a:pPr algn="ctr">
              <a:buNone/>
            </a:pP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– ০১</a:t>
            </a:r>
            <a:endParaRPr lang="en-US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ভিডিওটি দেখ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36576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নীল নদ ( মিশর )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257800" y="2971800"/>
          <a:ext cx="914400" cy="714375"/>
        </p:xfrm>
        <a:graphic>
          <a:graphicData uri="http://schemas.openxmlformats.org/presentationml/2006/ole">
            <p:oleObj spid="_x0000_s1027" name="Packager Shell Object" showAsIcon="1" r:id="rId3" imgW="914400" imgH="714240" progId="Packag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43840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জ্যামিতির প্রাথমিক ধারণা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শিখনফল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" y="1371600"/>
            <a:ext cx="9143999" cy="5486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জ্যামিতির  প্রাথমিক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উৎপত্তির স্থান সম্পর্কে</a:t>
            </a: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	বলতে পারবে।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জ্যামিতির সংজ্ঞা লিখতে পারবে।</a:t>
            </a:r>
            <a:endParaRPr kumimoji="0" lang="bn-BD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জ্যামিতিক ত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বৈশিষ্ট্য</a:t>
            </a:r>
            <a:r>
              <a:rPr kumimoji="0" lang="bn-BD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বর্ণনা</a:t>
            </a:r>
            <a:r>
              <a:rPr kumimoji="0" lang="bn-BD" sz="4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কর</a:t>
            </a:r>
            <a:r>
              <a:rPr kumimoji="0" lang="bn-BD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তে </a:t>
            </a: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পারবে।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৪। তল ব্যবহার করে রেখা এবং বিন্দুর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 	বিশ্লেষণ কর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তে পারবে।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0"/>
            <a:ext cx="2819400" cy="3581400"/>
          </a:xfrm>
          <a:prstGeom prst="rect">
            <a:avLst/>
          </a:prstGeom>
        </p:spPr>
      </p:pic>
      <p:pic>
        <p:nvPicPr>
          <p:cNvPr id="6" name="Picture 2" descr="C:\Documents and Settings\My Pc\Desktop\Tapan (Picture)\small_concrete_house_with_unique_geometrical_shape_by_torafu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0"/>
            <a:ext cx="2743200" cy="28956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3886200" y="5105400"/>
            <a:ext cx="1295400" cy="1143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বৃত্ত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943600" y="4953000"/>
            <a:ext cx="1524000" cy="1575375"/>
            <a:chOff x="7162800" y="3048000"/>
            <a:chExt cx="1524000" cy="1575375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7162800" y="3886200"/>
              <a:ext cx="15240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7504906" y="3467100"/>
              <a:ext cx="83899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620000" y="4038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লম্ব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010400" y="3657600"/>
            <a:ext cx="1524000" cy="992188"/>
            <a:chOff x="6629400" y="4876800"/>
            <a:chExt cx="1524000" cy="992188"/>
          </a:xfrm>
        </p:grpSpPr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6629400" y="4876800"/>
              <a:ext cx="9144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629400" y="5791200"/>
              <a:ext cx="1295400" cy="777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315200" y="525780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কোণ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62400" y="457200"/>
            <a:ext cx="1181281" cy="1139396"/>
            <a:chOff x="4036772" y="396969"/>
            <a:chExt cx="1181281" cy="1139396"/>
          </a:xfrm>
        </p:grpSpPr>
        <p:sp>
          <p:nvSpPr>
            <p:cNvPr id="16" name="Rectangle 15"/>
            <p:cNvSpPr/>
            <p:nvPr/>
          </p:nvSpPr>
          <p:spPr>
            <a:xfrm rot="3065916">
              <a:off x="4057715" y="376026"/>
              <a:ext cx="1139396" cy="1181281"/>
            </a:xfrm>
            <a:prstGeom prst="rect">
              <a:avLst/>
            </a:prstGeom>
            <a:solidFill>
              <a:srgbClr val="92D05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91000" y="685800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রম্বস</a:t>
              </a:r>
              <a:endPara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81795" y="533400"/>
            <a:ext cx="1524001" cy="2133599"/>
            <a:chOff x="6858000" y="1143000"/>
            <a:chExt cx="914401" cy="1447800"/>
          </a:xfrm>
        </p:grpSpPr>
        <p:sp>
          <p:nvSpPr>
            <p:cNvPr id="18" name="Rectangle 17"/>
            <p:cNvSpPr/>
            <p:nvPr/>
          </p:nvSpPr>
          <p:spPr>
            <a:xfrm>
              <a:off x="6858000" y="1143000"/>
              <a:ext cx="914400" cy="1447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03722" y="1711779"/>
              <a:ext cx="868679" cy="355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আয়তক্ষেত্র</a:t>
              </a:r>
              <a:endPara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81400" y="2286000"/>
            <a:ext cx="2819400" cy="2133600"/>
            <a:chOff x="5943600" y="4953000"/>
            <a:chExt cx="2819400" cy="1447800"/>
          </a:xfrm>
        </p:grpSpPr>
        <p:cxnSp>
          <p:nvCxnSpPr>
            <p:cNvPr id="29" name="Straight Arrow Connector 28"/>
            <p:cNvCxnSpPr/>
            <p:nvPr/>
          </p:nvCxnSpPr>
          <p:spPr>
            <a:xfrm rot="5400000">
              <a:off x="5220494" y="5676106"/>
              <a:ext cx="14478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>
              <a:off x="5601494" y="5676106"/>
              <a:ext cx="14478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400800" y="5211536"/>
              <a:ext cx="2362200" cy="647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সমান্তরাল সরলরেখা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nd.jpg"/>
          <p:cNvPicPr>
            <a:picLocks noChangeAspect="1"/>
          </p:cNvPicPr>
          <p:nvPr/>
        </p:nvPicPr>
        <p:blipFill>
          <a:blip r:embed="rId2"/>
          <a:srcRect t="28667"/>
          <a:stretch>
            <a:fillRect/>
          </a:stretch>
        </p:blipFill>
        <p:spPr>
          <a:xfrm>
            <a:off x="762000" y="838200"/>
            <a:ext cx="7620000" cy="4076700"/>
          </a:xfrm>
          <a:prstGeom prst="rect">
            <a:avLst/>
          </a:prstGeom>
        </p:spPr>
      </p:pic>
      <p:pic>
        <p:nvPicPr>
          <p:cNvPr id="5" name="Picture 4" descr="One-Side-Printed-British-System-Measuring-Tape-FT-.jpg"/>
          <p:cNvPicPr>
            <a:picLocks noChangeAspect="1"/>
          </p:cNvPicPr>
          <p:nvPr/>
        </p:nvPicPr>
        <p:blipFill>
          <a:blip r:embed="rId3"/>
          <a:srcRect l="10890" t="36014" b="58392"/>
          <a:stretch>
            <a:fillRect/>
          </a:stretch>
        </p:blipFill>
        <p:spPr>
          <a:xfrm>
            <a:off x="1295400" y="2057400"/>
            <a:ext cx="7118350" cy="304800"/>
          </a:xfrm>
          <a:prstGeom prst="rect">
            <a:avLst/>
          </a:prstGeom>
        </p:spPr>
      </p:pic>
      <p:pic>
        <p:nvPicPr>
          <p:cNvPr id="6" name="Picture 5" descr="One-Side-Printed-British-System-Measuring-Tape-FT-.jpg"/>
          <p:cNvPicPr>
            <a:picLocks noChangeAspect="1"/>
          </p:cNvPicPr>
          <p:nvPr/>
        </p:nvPicPr>
        <p:blipFill>
          <a:blip r:embed="rId3"/>
          <a:srcRect l="10890" t="36014" b="58392"/>
          <a:stretch>
            <a:fillRect/>
          </a:stretch>
        </p:blipFill>
        <p:spPr>
          <a:xfrm rot="419715">
            <a:off x="1287467" y="2642128"/>
            <a:ext cx="711835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228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জ্যামিতি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52578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জ্যা শব্দের অর্থ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ভূমি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এবং মিতি শব্দের অর্থ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তাই জ্যামিতি শব্দের অর্থ ভূমির পরিমাপ।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জ্যামিতি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81000"/>
            <a:ext cx="9144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7" name="Oval 6"/>
          <p:cNvSpPr/>
          <p:nvPr/>
        </p:nvSpPr>
        <p:spPr>
          <a:xfrm>
            <a:off x="1905000" y="381000"/>
            <a:ext cx="106680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8" name="Isosceles Triangle 7"/>
          <p:cNvSpPr/>
          <p:nvPr/>
        </p:nvSpPr>
        <p:spPr>
          <a:xfrm>
            <a:off x="6019800" y="381000"/>
            <a:ext cx="1060704" cy="9144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9" name="Diamond 8"/>
          <p:cNvSpPr/>
          <p:nvPr/>
        </p:nvSpPr>
        <p:spPr>
          <a:xfrm>
            <a:off x="7315200" y="304800"/>
            <a:ext cx="1143000" cy="10668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10" name="Rectangle 9"/>
          <p:cNvSpPr/>
          <p:nvPr/>
        </p:nvSpPr>
        <p:spPr>
          <a:xfrm>
            <a:off x="457200" y="17526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জ্যামিতি গণিত শাস্ত্রের একটি প্রাচীন শাখা। </a:t>
            </a:r>
          </a:p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ইহা স্থানভিত্তিক বিজ্ঞান। </a:t>
            </a: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মিশরের আলেকজান্দ্রিয়া বিশ্ববিদ্যালয়ের অধ্যাপক ইউক্লিড এর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১৩ খন্ডে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রচিত </a:t>
            </a:r>
            <a:r>
              <a:rPr lang="en-US" sz="40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Elements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গ্রন্থটিকে আধুনিক জ্যামিতির ভিত্তি হিসেবে ধরা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3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</TotalTime>
  <Words>207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</vt:lpstr>
      <vt:lpstr>স্বাগতম</vt:lpstr>
      <vt:lpstr>নিজ পরিচিতি</vt:lpstr>
      <vt:lpstr>ষষ্ঠ শ্রেণী</vt:lpstr>
      <vt:lpstr>নিচের ভিডিওটি দেখ</vt:lpstr>
      <vt:lpstr>পাঠ ঘোষণা</vt:lpstr>
      <vt:lpstr>Slide 6</vt:lpstr>
      <vt:lpstr>Slide 7</vt:lpstr>
      <vt:lpstr>Slide 8</vt:lpstr>
      <vt:lpstr>জ্যামিতি    </vt:lpstr>
      <vt:lpstr>নিচের ছবি লক্ষ্য কর</vt:lpstr>
      <vt:lpstr>তল হতে রেখা এবং বিন্দুর বৈশিষ্ট্য</vt:lpstr>
      <vt:lpstr>মূল্যায়ন</vt:lpstr>
      <vt:lpstr>বাড়ির কাজ</vt:lpstr>
      <vt:lpstr>Slide 14</vt:lpstr>
    </vt:vector>
  </TitlesOfParts>
  <Company>National Telecom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National Telecom </dc:creator>
  <cp:lastModifiedBy>Jakir</cp:lastModifiedBy>
  <cp:revision>110</cp:revision>
  <dcterms:created xsi:type="dcterms:W3CDTF">2011-03-02T13:11:13Z</dcterms:created>
  <dcterms:modified xsi:type="dcterms:W3CDTF">2016-02-01T06:43:35Z</dcterms:modified>
</cp:coreProperties>
</file>