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6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00"/>
    <a:srgbClr val="FF0066"/>
    <a:srgbClr val="6600CC"/>
    <a:srgbClr val="FF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0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5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8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9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0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0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26D6-935A-4E64-B311-42C0536F3584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AD96-FE60-4631-A0BF-B46E5625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tionary.org/wiki/pound_sign#English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en.wiktionary.org/wiki/hash#Englis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tionary.org/wiki/number_sign#English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hyperlink" Target="https://en.wiktionary.org/wiki/octothorpe#Englis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iteraryterms.net/plot/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literaryterms.net/stor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iteraryterms.net/action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20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2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:\Users\ANWARUL\Pictures\82a3b31085069e750cb847b430c11a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12" y="825973"/>
            <a:ext cx="76200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1257300" y="1600200"/>
            <a:ext cx="1143000" cy="914400"/>
          </a:xfrm>
          <a:prstGeom prst="ellips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24200" y="2563743"/>
            <a:ext cx="1143000" cy="914400"/>
          </a:xfrm>
          <a:prstGeom prst="ellips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648695" y="3655027"/>
            <a:ext cx="1143000" cy="914400"/>
          </a:xfrm>
          <a:prstGeom prst="ellips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58000" y="4975847"/>
            <a:ext cx="1143000" cy="914400"/>
          </a:xfrm>
          <a:prstGeom prst="ellips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67000"/>
            <a:ext cx="990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গ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695" y="39624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5257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661458" y="2438400"/>
            <a:ext cx="4572000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 (</a:t>
            </a:r>
            <a:r>
              <a:rPr lang="en-US" sz="4000" i="1" dirty="0"/>
              <a:t>English symbol name</a:t>
            </a:r>
            <a:r>
              <a:rPr lang="en-US" sz="4000" dirty="0"/>
              <a:t> </a:t>
            </a:r>
            <a:r>
              <a:rPr lang="en-US" sz="4000" b="1" dirty="0" smtClean="0">
                <a:hlinkClick r:id="rId6" tooltip="number sign"/>
              </a:rPr>
              <a:t>numbersign</a:t>
            </a:r>
            <a:endParaRPr lang="en-US" sz="4000" b="1" dirty="0" smtClean="0"/>
          </a:p>
          <a:p>
            <a:r>
              <a:rPr lang="en-US" sz="4000" i="1" dirty="0" smtClean="0"/>
              <a:t>or</a:t>
            </a:r>
            <a:r>
              <a:rPr lang="en-US" sz="4000" dirty="0" smtClean="0"/>
              <a:t> </a:t>
            </a:r>
            <a:r>
              <a:rPr lang="en-US" sz="4000" b="1" dirty="0" smtClean="0">
                <a:hlinkClick r:id="rId7" tooltip="hash"/>
              </a:rPr>
              <a:t>hash</a:t>
            </a:r>
            <a:r>
              <a:rPr lang="en-US" sz="4000" dirty="0" smtClean="0"/>
              <a:t> </a:t>
            </a:r>
          </a:p>
          <a:p>
            <a:r>
              <a:rPr lang="en-US" sz="4000" i="1" dirty="0" smtClean="0"/>
              <a:t>or</a:t>
            </a:r>
            <a:r>
              <a:rPr lang="en-US" sz="4000" dirty="0" smtClean="0"/>
              <a:t> </a:t>
            </a:r>
            <a:r>
              <a:rPr lang="en-US" sz="4000" b="1" u="sng" dirty="0" smtClean="0">
                <a:hlinkClick r:id="rId8" tooltip="pound sign"/>
              </a:rPr>
              <a:t>pound sign</a:t>
            </a:r>
            <a:r>
              <a:rPr lang="en-US" sz="4000" dirty="0" smtClean="0"/>
              <a:t> </a:t>
            </a:r>
          </a:p>
          <a:p>
            <a:r>
              <a:rPr lang="en-US" sz="4000" i="1" dirty="0" smtClean="0"/>
              <a:t>or</a:t>
            </a:r>
            <a:r>
              <a:rPr lang="en-US" sz="4000" dirty="0" smtClean="0"/>
              <a:t> </a:t>
            </a:r>
            <a:r>
              <a:rPr lang="en-US" sz="4000" b="1" dirty="0" smtClean="0">
                <a:hlinkClick r:id="rId9" tooltip="octothorpe"/>
              </a:rPr>
              <a:t>octothorpe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8851" y="2930005"/>
            <a:ext cx="2286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#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736922" y="1034534"/>
            <a:ext cx="749460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9900CC"/>
                </a:solidFill>
              </a:rPr>
              <a:t>পাঠ </a:t>
            </a:r>
            <a:r>
              <a:rPr lang="en-US" sz="4000" b="1" dirty="0" smtClean="0">
                <a:solidFill>
                  <a:srgbClr val="9900CC"/>
                </a:solidFill>
              </a:rPr>
              <a:t>বর্ননা(3)</a:t>
            </a:r>
            <a:endParaRPr lang="en-US" sz="40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914400" y="3835568"/>
            <a:ext cx="20574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b="1" dirty="0"/>
              <a:t>+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67000"/>
            <a:ext cx="53340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5347" y="936585"/>
            <a:ext cx="749074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900CC"/>
                </a:solidFill>
              </a:rPr>
              <a:t>পাঠ </a:t>
            </a:r>
            <a:r>
              <a:rPr lang="en-US" b="1" dirty="0" smtClean="0">
                <a:solidFill>
                  <a:srgbClr val="9900CC"/>
                </a:solidFill>
              </a:rPr>
              <a:t>বর্ননা(4)</a:t>
            </a:r>
            <a:endParaRPr lang="en-US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0" y="962529"/>
            <a:ext cx="749074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r>
              <a:rPr lang="en-US" sz="4000" dirty="0" smtClean="0"/>
              <a:t>পাঠ উপস্থাপন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962628" y="1916668"/>
            <a:ext cx="23901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b="1" dirty="0" smtClean="0"/>
              <a:t>Character</a:t>
            </a:r>
            <a:r>
              <a:rPr lang="bn-IN" b="1" dirty="0" smtClean="0"/>
              <a:t>এর</a:t>
            </a:r>
            <a:r>
              <a:rPr lang="en-US" b="1" dirty="0" smtClean="0"/>
              <a:t> অর্থ  </a:t>
            </a:r>
            <a:r>
              <a:rPr lang="bn-IN" b="1" dirty="0" smtClean="0"/>
              <a:t>কি? 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124200" y="2514600"/>
            <a:ext cx="4953000" cy="383271"/>
            <a:chOff x="3124200" y="2514600"/>
            <a:chExt cx="4953000" cy="383271"/>
          </a:xfrm>
        </p:grpSpPr>
        <p:sp>
          <p:nvSpPr>
            <p:cNvPr id="10" name="TextBox 9"/>
            <p:cNvSpPr txBox="1"/>
            <p:nvPr/>
          </p:nvSpPr>
          <p:spPr>
            <a:xfrm>
              <a:off x="3124200" y="2514600"/>
              <a:ext cx="10668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s-IN" dirty="0"/>
                <a:t>অক্ষর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19600" y="2514600"/>
              <a:ext cx="10668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s-IN" dirty="0"/>
                <a:t>চরিত্র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0" y="2514600"/>
              <a:ext cx="10668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t"/>
              <a:r>
                <a:rPr lang="as-IN" dirty="0"/>
                <a:t>চিহ্ন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2528539"/>
              <a:ext cx="10668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t"/>
              <a:r>
                <a:rPr lang="as-IN" dirty="0"/>
                <a:t>প্রকৃতি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38200" y="3361963"/>
            <a:ext cx="7391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character is a person, animal, being, creature, or thing in a story. Writers use characters to perform the </a:t>
            </a:r>
            <a:r>
              <a:rPr lang="en-US" dirty="0">
                <a:hlinkClick r:id="rId6" tooltip="Action"/>
              </a:rPr>
              <a:t>actions</a:t>
            </a:r>
            <a:r>
              <a:rPr lang="en-US" dirty="0"/>
              <a:t> and speak dialogue, moving the </a:t>
            </a:r>
            <a:r>
              <a:rPr lang="en-US" dirty="0">
                <a:hlinkClick r:id="rId7" tooltip="Story"/>
              </a:rPr>
              <a:t>story </a:t>
            </a:r>
            <a:r>
              <a:rPr lang="en-US" dirty="0"/>
              <a:t>along a </a:t>
            </a:r>
            <a:r>
              <a:rPr lang="en-US" dirty="0">
                <a:hlinkClick r:id="rId8" tooltip="Plot"/>
              </a:rPr>
              <a:t>plot </a:t>
            </a:r>
            <a:r>
              <a:rPr lang="en-US" dirty="0"/>
              <a:t>line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85800" y="4898999"/>
            <a:ext cx="7672087" cy="1015664"/>
            <a:chOff x="685800" y="4898999"/>
            <a:chExt cx="7672087" cy="1015664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4899000"/>
              <a:ext cx="5276850" cy="1015663"/>
              <a:chOff x="685800" y="4899000"/>
              <a:chExt cx="5276850" cy="1015663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685800" y="4899000"/>
                <a:ext cx="2514600" cy="101566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6000" dirty="0" smtClean="0"/>
                  <a:t>&lt;&gt;</a:t>
                </a:r>
                <a:endParaRPr lang="en-US" sz="6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200400" y="4899000"/>
                <a:ext cx="2762250" cy="101566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dirty="0" smtClean="0"/>
                  <a:t>@</a:t>
                </a:r>
                <a:endParaRPr lang="en-US" sz="6000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962650" y="4898999"/>
              <a:ext cx="2395237" cy="101566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/>
                <a:t>&amp;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AutoShape 2" descr="What is Entity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What is Entity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What is Entity?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057401"/>
            <a:ext cx="7520651" cy="3744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38851" y="936585"/>
            <a:ext cx="752065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s-IN" sz="4000" dirty="0" smtClean="0"/>
              <a:t>[</a:t>
            </a:r>
            <a:r>
              <a:rPr lang="en-US" sz="4000" dirty="0" smtClean="0"/>
              <a:t>Entity-</a:t>
            </a:r>
            <a:r>
              <a:rPr lang="as-IN" sz="4000" dirty="0" smtClean="0"/>
              <a:t>এনটাটি]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6" name="Picture 8" descr="Graduate Student Images, Stock Photos &amp; Vectors | Shutterstock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02810"/>
            <a:ext cx="876300" cy="914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8851" y="1002268"/>
            <a:ext cx="7620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900CC"/>
                </a:solidFill>
              </a:rPr>
              <a:t>Entity Number&amp; Name</a:t>
            </a:r>
            <a:endParaRPr 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99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127" y="2590800"/>
            <a:ext cx="7617106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46013" y="1771590"/>
            <a:ext cx="7712838" cy="1679496"/>
            <a:chOff x="646013" y="1771590"/>
            <a:chExt cx="7712838" cy="1679496"/>
          </a:xfrm>
        </p:grpSpPr>
        <p:sp>
          <p:nvSpPr>
            <p:cNvPr id="10" name="Rectangle 9"/>
            <p:cNvSpPr/>
            <p:nvPr/>
          </p:nvSpPr>
          <p:spPr>
            <a:xfrm>
              <a:off x="4454566" y="1771590"/>
              <a:ext cx="132386" cy="15460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46013" y="2221468"/>
              <a:ext cx="7712838" cy="1229618"/>
              <a:chOff x="646013" y="2221468"/>
              <a:chExt cx="7712838" cy="122961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524000" y="2222433"/>
                <a:ext cx="17390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rgbClr val="9900CC"/>
                    </a:solidFill>
                  </a:rPr>
                  <a:t>   Entity </a:t>
                </a:r>
                <a:r>
                  <a:rPr lang="en-US" b="1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rgbClr val="9900CC"/>
                    </a:solidFill>
                  </a:rPr>
                  <a:t>Number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65037" y="2221468"/>
                <a:ext cx="289964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solidFill>
                      <a:srgbClr val="9900CC"/>
                    </a:solidFill>
                  </a:rPr>
                  <a:t>                            Entity  Name</a:t>
                </a:r>
                <a:endParaRPr lang="en-US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solidFill>
                    <a:srgbClr val="9900CC"/>
                  </a:solidFill>
                </a:endParaRPr>
              </a:p>
              <a:p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46013" y="2717688"/>
                <a:ext cx="3808553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&amp;#38;</a:t>
                </a:r>
                <a:endParaRPr lang="en-US" sz="4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27126" y="2743200"/>
                <a:ext cx="3531725" cy="707886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/>
                  <a:t>&amp;amp;</a:t>
                </a:r>
                <a:endParaRPr lang="en-US" sz="4000" dirty="0"/>
              </a:p>
            </p:txBody>
          </p:sp>
        </p:grpSp>
      </p:grpSp>
      <p:pic>
        <p:nvPicPr>
          <p:cNvPr id="3076" name="Picture 4" descr="IMG-20140223-WA0032 | Beautiful nature, Beautiful landscapes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51" y="3451086"/>
            <a:ext cx="7620000" cy="246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1" y="762000"/>
            <a:ext cx="7620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33CC"/>
                </a:solidFill>
              </a:rPr>
              <a:t>পাঠ বিশ্লেষণ</a:t>
            </a:r>
            <a:endParaRPr lang="en-US" sz="4000" dirty="0">
              <a:solidFill>
                <a:srgbClr val="FF33CC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2849" y="2002796"/>
            <a:ext cx="7642185" cy="3448341"/>
            <a:chOff x="573430" y="1996734"/>
            <a:chExt cx="7642185" cy="3448341"/>
          </a:xfrm>
        </p:grpSpPr>
        <p:grpSp>
          <p:nvGrpSpPr>
            <p:cNvPr id="27" name="Group 26"/>
            <p:cNvGrpSpPr/>
            <p:nvPr/>
          </p:nvGrpSpPr>
          <p:grpSpPr>
            <a:xfrm>
              <a:off x="573430" y="1996734"/>
              <a:ext cx="7642185" cy="3448341"/>
              <a:chOff x="733063" y="2160557"/>
              <a:chExt cx="7642185" cy="274320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733063" y="2160557"/>
                <a:ext cx="7625788" cy="2743200"/>
                <a:chOff x="726311" y="2057400"/>
                <a:chExt cx="7625788" cy="27432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51390" y="2057400"/>
                  <a:ext cx="7600709" cy="152400"/>
                </a:xfrm>
                <a:prstGeom prst="rect">
                  <a:avLst/>
                </a:prstGeom>
                <a:blipFill dpi="0"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726312" y="4648200"/>
                  <a:ext cx="7600709" cy="152400"/>
                </a:xfrm>
                <a:prstGeom prst="rect">
                  <a:avLst/>
                </a:prstGeom>
                <a:blipFill dpi="0"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726311" y="2925502"/>
                  <a:ext cx="7600709" cy="152400"/>
                </a:xfrm>
                <a:prstGeom prst="rect">
                  <a:avLst/>
                </a:prstGeom>
                <a:blipFill dpi="0"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733064" y="2165380"/>
                <a:ext cx="128768" cy="2667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191000" y="2236757"/>
                <a:ext cx="128768" cy="2667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46480" y="2214040"/>
                <a:ext cx="128768" cy="2667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0" y="2193785"/>
                <a:ext cx="128768" cy="2667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286000" y="2205791"/>
                <a:ext cx="128768" cy="2667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06056" y="2542043"/>
              <a:ext cx="7411656" cy="1975702"/>
              <a:chOff x="706056" y="2542043"/>
              <a:chExt cx="7411656" cy="197570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06056" y="2542043"/>
                <a:ext cx="1418381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Character</a:t>
                </a:r>
                <a:endParaRPr lang="en-US" sz="1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362200" y="2542043"/>
                <a:ext cx="1371600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Entity -Number</a:t>
                </a:r>
                <a:endParaRPr lang="en-US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267200" y="2590800"/>
                <a:ext cx="1418381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324600" y="2542043"/>
                <a:ext cx="1418381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Description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38851" y="3315796"/>
                <a:ext cx="1418381" cy="70788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®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172200" y="3361962"/>
                <a:ext cx="1945512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Registered  trademark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407775" y="3418819"/>
                <a:ext cx="1418381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&amp;#174;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295172" y="3439074"/>
                <a:ext cx="1418381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&amp;reg</a:t>
                </a:r>
                <a:r>
                  <a:rPr lang="en-US" dirty="0"/>
                  <a:t>; 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38851" y="4117635"/>
                <a:ext cx="1425133" cy="40011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&lt;</a:t>
                </a:r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91805" y="4122851"/>
                <a:ext cx="1418381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Left arrow</a:t>
                </a:r>
                <a:endParaRPr lang="en-US" sz="14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326270" y="4163802"/>
                <a:ext cx="1585009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&amp;#60;</a:t>
                </a:r>
                <a:endParaRPr lang="en-US" sz="14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304092" y="4122852"/>
                <a:ext cx="1418381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&amp;lt;</a:t>
                </a:r>
                <a:endParaRPr lang="en-US" sz="1400" dirty="0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4183284" y="2683386"/>
            <a:ext cx="15022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Entity-Name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2" y="961570"/>
            <a:ext cx="7620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99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একক কাজ</a:t>
            </a:r>
            <a:endParaRPr lang="en-US" sz="4000" b="1" dirty="0">
              <a:ln w="11430"/>
              <a:solidFill>
                <a:srgbClr val="99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Workplace white-collar workers work late at night photo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94161"/>
            <a:ext cx="1828800" cy="15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List of HTML entity names and numb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List of HTML entity names and numb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2057400"/>
            <a:ext cx="3200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Character </a:t>
            </a:r>
            <a:r>
              <a:rPr lang="bn-IN" dirty="0" smtClean="0"/>
              <a:t>এর নাম লিখ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852" y="3200401"/>
            <a:ext cx="7490748" cy="2514599"/>
            <a:chOff x="832559" y="3361963"/>
            <a:chExt cx="6580061" cy="2086858"/>
          </a:xfrm>
        </p:grpSpPr>
        <p:sp>
          <p:nvSpPr>
            <p:cNvPr id="13" name="TextBox 12"/>
            <p:cNvSpPr txBox="1"/>
            <p:nvPr/>
          </p:nvSpPr>
          <p:spPr>
            <a:xfrm>
              <a:off x="838200" y="4349667"/>
              <a:ext cx="17526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☂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63425" y="4692216"/>
              <a:ext cx="1753272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!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2559" y="5079489"/>
              <a:ext cx="1753272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©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76286" y="4044386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&amp;#x2602;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1365" y="4991100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&amp;#169;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63426" y="3744282"/>
              <a:ext cx="1727374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®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73121" y="3421225"/>
              <a:ext cx="1994031" cy="5672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&amp;#174;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18589" y="3361963"/>
              <a:ext cx="1994031" cy="5852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18881" y="4920686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1420" y="4036670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0400" y="4540167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&amp;excl;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18881" y="4495800"/>
              <a:ext cx="1981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Free Work People Cliparts, Download Free Clip Art, Free Clip Art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6950" y="936585"/>
            <a:ext cx="7620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3300"/>
                </a:solidFill>
              </a:rPr>
              <a:t>জোড়ায় কাজ </a:t>
            </a:r>
            <a:endParaRPr lang="en-US" sz="4000" b="1" dirty="0">
              <a:solidFill>
                <a:srgbClr val="FF33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16979" y="4267201"/>
            <a:ext cx="7541872" cy="1453470"/>
            <a:chOff x="914400" y="4341908"/>
            <a:chExt cx="6485681" cy="382492"/>
          </a:xfrm>
        </p:grpSpPr>
        <p:sp>
          <p:nvSpPr>
            <p:cNvPr id="3" name="TextBox 2"/>
            <p:cNvSpPr txBox="1"/>
            <p:nvPr/>
          </p:nvSpPr>
          <p:spPr>
            <a:xfrm>
              <a:off x="914400" y="4341908"/>
              <a:ext cx="1600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&amp;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4343400"/>
              <a:ext cx="1600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&amp; +amp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1000" y="4343400"/>
              <a:ext cx="1600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&amp;+#+38+;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9881" y="4343400"/>
              <a:ext cx="1600200" cy="381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ampersand</a:t>
              </a:r>
              <a:endParaRPr lang="en-US" dirty="0"/>
            </a:p>
          </p:txBody>
        </p:sp>
      </p:grpSp>
      <p:pic>
        <p:nvPicPr>
          <p:cNvPr id="16" name="Picture 15" descr="Red ros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1850886"/>
            <a:ext cx="2110451" cy="239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1" y="923218"/>
            <a:ext cx="7620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CC"/>
                </a:solidFill>
              </a:rPr>
              <a:t>পাঠ মূল্যায়ন</a:t>
            </a:r>
            <a:endParaRPr lang="en-US" sz="4000" b="1" dirty="0">
              <a:solidFill>
                <a:srgbClr val="6600CC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3886200" y="1828800"/>
            <a:ext cx="1524000" cy="5334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600CC"/>
                </a:solidFill>
              </a:rPr>
              <a:t>নির্বাচনি প্রশ্ন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500" y="292901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963832" y="2583832"/>
            <a:ext cx="7368736" cy="3131168"/>
            <a:chOff x="963832" y="2583832"/>
            <a:chExt cx="7368736" cy="2077950"/>
          </a:xfrm>
        </p:grpSpPr>
        <p:sp>
          <p:nvSpPr>
            <p:cNvPr id="20" name="TextBox 19"/>
            <p:cNvSpPr txBox="1"/>
            <p:nvPr/>
          </p:nvSpPr>
          <p:spPr>
            <a:xfrm>
              <a:off x="963832" y="3814700"/>
              <a:ext cx="2450164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Blip>
                  <a:blip r:embed="rId6"/>
                </a:buBlip>
              </a:pPr>
              <a:r>
                <a:rPr lang="en-US" dirty="0" smtClean="0"/>
                <a:t>3. </a:t>
              </a:r>
              <a:r>
                <a:rPr lang="en-US" sz="1600" dirty="0" smtClean="0"/>
                <a:t>Entity Name </a:t>
              </a:r>
              <a:r>
                <a:rPr lang="bn-IN" sz="1600" dirty="0" smtClean="0"/>
                <a:t>কি?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90944" y="3845477"/>
              <a:ext cx="1124552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1.Up arrow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3190" y="3845477"/>
              <a:ext cx="1208287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2.&amp;copy;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21605" y="3814700"/>
              <a:ext cx="1007466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3.#&amp;copy: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04888" y="3811459"/>
              <a:ext cx="1007466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4.&amp;copy&gt;</a:t>
              </a:r>
              <a:endParaRPr lang="en-US" sz="14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963832" y="2583832"/>
              <a:ext cx="7368736" cy="968985"/>
              <a:chOff x="737886" y="2362200"/>
              <a:chExt cx="7405878" cy="96898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738851" y="2362200"/>
                <a:ext cx="7298513" cy="400105"/>
                <a:chOff x="738851" y="2362200"/>
                <a:chExt cx="7298513" cy="400105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738851" y="2362200"/>
                  <a:ext cx="2766349" cy="338554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marL="285750" indent="-285750">
                    <a:buBlip>
                      <a:blip r:embed="rId7"/>
                    </a:buBlip>
                  </a:pPr>
                  <a:r>
                    <a:rPr lang="en-US" sz="1600" dirty="0" smtClean="0"/>
                    <a:t>1.Character এর চিহ্ন কি?</a:t>
                  </a:r>
                  <a:endParaRPr lang="en-US" sz="1600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731389" y="2368952"/>
                  <a:ext cx="1145411" cy="30777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1.&amp;&amp;#</a:t>
                  </a:r>
                  <a:endParaRPr lang="en-US" sz="14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972050" y="2362200"/>
                  <a:ext cx="876300" cy="36933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2.!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019799" y="2392973"/>
                  <a:ext cx="1029905" cy="36933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3. ৥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047238" y="2416870"/>
                  <a:ext cx="990126" cy="30777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4</a:t>
                  </a:r>
                  <a:r>
                    <a:rPr lang="en-US" sz="1400" dirty="0" smtClean="0"/>
                    <a:t>.p</a:t>
                  </a:r>
                  <a:endParaRPr lang="en-US" sz="1400" dirty="0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737886" y="2992631"/>
                <a:ext cx="2767314" cy="33855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Blip>
                    <a:blip r:embed="rId7"/>
                  </a:buBlip>
                </a:pPr>
                <a:r>
                  <a:rPr lang="en-US" sz="1600" dirty="0" smtClean="0"/>
                  <a:t>2. Entity- Number বলা হয়।</a:t>
                </a:r>
                <a:endParaRPr lang="en-US" sz="16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1389" y="3008019"/>
                <a:ext cx="916811" cy="3077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1.&amp;#00:</a:t>
                </a:r>
                <a:endParaRPr lang="en-US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38627" y="3008018"/>
                <a:ext cx="1028700" cy="3077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2.&amp;@11</a:t>
                </a:r>
                <a:endParaRPr lang="en-US" sz="1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868605" y="3023408"/>
                <a:ext cx="1181100" cy="3077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3.&amp;#38;</a:t>
                </a:r>
                <a:endParaRPr lang="en-US" sz="1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153638" y="3023408"/>
                <a:ext cx="990126" cy="3077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4.&amp;#38:</a:t>
                </a:r>
                <a:endParaRPr lang="en-US" sz="14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63832" y="4305300"/>
              <a:ext cx="2236568" cy="3385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600" dirty="0" smtClean="0"/>
                <a:t>4.`@’ চিহ্নটির নাম কি?</a:t>
              </a:r>
              <a:endParaRPr lang="en-US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39972" y="4354005"/>
              <a:ext cx="1143000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1.At the Rate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2409" y="4354005"/>
              <a:ext cx="1143000" cy="2616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2.Entity number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44756" y="4354005"/>
              <a:ext cx="1143000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3.at sign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53468" y="4352994"/>
              <a:ext cx="981437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4.foolstop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4383" y="936585"/>
            <a:ext cx="7620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CC"/>
                </a:solidFill>
              </a:rPr>
              <a:t>বাড়ির কাজ</a:t>
            </a:r>
            <a:endParaRPr lang="en-US" sz="4000" b="1" dirty="0">
              <a:solidFill>
                <a:srgbClr val="6600CC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1644471"/>
            <a:ext cx="2743200" cy="1860729"/>
            <a:chOff x="2057401" y="3422825"/>
            <a:chExt cx="2667000" cy="2100855"/>
          </a:xfrm>
        </p:grpSpPr>
        <p:pic>
          <p:nvPicPr>
            <p:cNvPr id="1028" name="Picture 4" descr="বাড়ি তৈরির জন্য ভূমিকম্পের প্রস্তুতি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1" y="3422825"/>
              <a:ext cx="2667000" cy="2100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মহামারি কাটিয়ে আমরা এগিয়ে যাবো ...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4038600"/>
              <a:ext cx="1600200" cy="116402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  <p:sp>
        <p:nvSpPr>
          <p:cNvPr id="6" name="Rectangle 5"/>
          <p:cNvSpPr/>
          <p:nvPr/>
        </p:nvSpPr>
        <p:spPr>
          <a:xfrm>
            <a:off x="3657599" y="1752600"/>
            <a:ext cx="4686783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/>
              <a:t>&lt;!DOCTYPE html&gt;</a:t>
            </a:r>
          </a:p>
          <a:p>
            <a:pPr algn="ctr"/>
            <a:r>
              <a:rPr lang="en-US" dirty="0"/>
              <a:t>&lt;html&gt;</a:t>
            </a:r>
          </a:p>
          <a:p>
            <a:pPr algn="ctr"/>
            <a:r>
              <a:rPr lang="en-US" dirty="0"/>
              <a:t>&lt;head&gt;</a:t>
            </a:r>
          </a:p>
          <a:p>
            <a:pPr algn="ctr"/>
            <a:r>
              <a:rPr lang="en-US" dirty="0"/>
              <a:t>&lt;meta charset="UTF-8"&gt;</a:t>
            </a:r>
          </a:p>
          <a:p>
            <a:pPr algn="ctr"/>
            <a:r>
              <a:rPr lang="en-US" dirty="0"/>
              <a:t>&lt;/head&gt;</a:t>
            </a:r>
          </a:p>
          <a:p>
            <a:pPr algn="ctr"/>
            <a:r>
              <a:rPr lang="en-US" dirty="0"/>
              <a:t>&lt;body&gt;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&lt;p&gt;&amp;#8304;&amp;#185;&amp;#178;&amp;#179;&amp;#8308;&amp;#8309;&amp;#8310;&amp;#8311;&amp;#8312;&amp;#8313; &lt;/p&gt;</a:t>
            </a:r>
          </a:p>
          <a:p>
            <a:pPr algn="ctr"/>
            <a:r>
              <a:rPr lang="en-US" dirty="0"/>
              <a:t>&lt;p&gt;I will display &amp;#65; &amp;#66; &amp;#67; -----&amp;#90;  </a:t>
            </a:r>
            <a:r>
              <a:rPr lang="as-IN" dirty="0"/>
              <a:t>পর্যন্ত লিখ&lt;/</a:t>
            </a:r>
            <a:r>
              <a:rPr lang="en-US" dirty="0"/>
              <a:t>p&gt;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&lt;/body&gt;</a:t>
            </a:r>
          </a:p>
          <a:p>
            <a:pPr algn="ctr"/>
            <a:r>
              <a:rPr lang="en-US" dirty="0"/>
              <a:t>&lt;/html&gt;</a:t>
            </a:r>
          </a:p>
        </p:txBody>
      </p:sp>
      <p:sp>
        <p:nvSpPr>
          <p:cNvPr id="11" name="Right Arrow Callout 10"/>
          <p:cNvSpPr/>
          <p:nvPr/>
        </p:nvSpPr>
        <p:spPr>
          <a:xfrm>
            <a:off x="738852" y="3732885"/>
            <a:ext cx="2682914" cy="1901041"/>
          </a:xfrm>
          <a:prstGeom prst="rightArrowCallout">
            <a:avLst>
              <a:gd name="adj1" fmla="val 12823"/>
              <a:gd name="adj2" fmla="val 25000"/>
              <a:gd name="adj3" fmla="val 25000"/>
              <a:gd name="adj4" fmla="val 671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 put বের কর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0" y="936585"/>
            <a:ext cx="7620001" cy="707886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66"/>
                </a:solidFill>
              </a:rPr>
              <a:t>শিক্ষক পরিচিতি </a:t>
            </a:r>
            <a:endParaRPr 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8851" y="1644472"/>
            <a:ext cx="2994949" cy="4270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4" y="1644471"/>
            <a:ext cx="3697146" cy="4270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35" y="3035461"/>
            <a:ext cx="2286000" cy="2133600"/>
          </a:xfrm>
          <a:prstGeom prst="ellipse">
            <a:avLst/>
          </a:prstGeom>
          <a:ln w="762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398379" y="2030828"/>
            <a:ext cx="3939251" cy="341632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>
                <a:solidFill>
                  <a:srgbClr val="9900CC"/>
                </a:solidFill>
              </a:rPr>
              <a:t>‍Md.Anwarul Islam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Assistant Professor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Baliadanga Darus Sunnat Fazil Madrasah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Post Office – Palsha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Upozila-Chapai Nawabgonj Sadar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District-ChapaiNawabgonj  </a:t>
            </a:r>
          </a:p>
          <a:p>
            <a:r>
              <a:rPr lang="en-US" sz="2400" dirty="0" smtClean="0">
                <a:solidFill>
                  <a:srgbClr val="9900CC"/>
                </a:solidFill>
              </a:rPr>
              <a:t>Mobile Number-01726434634</a:t>
            </a:r>
            <a:endParaRPr lang="en-US" sz="24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3" name="Rectangle 2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1" y="939800"/>
            <a:ext cx="7620000" cy="497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1447800"/>
            <a:ext cx="1143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2514600"/>
            <a:ext cx="1143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ন্য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3477135"/>
            <a:ext cx="1143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বা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4800600"/>
            <a:ext cx="1143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দ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5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2454" y="941457"/>
            <a:ext cx="7636397" cy="707886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পাঠ পরিচিতি</a:t>
            </a:r>
            <a:endParaRPr lang="en-US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4100" y="2274838"/>
            <a:ext cx="4572000" cy="36625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2400" dirty="0"/>
              <a:t>বিষয়: তথ্য ও যোগাযোগ প্রযুক্তি(&amp;#73;&amp;#67; &amp;#84;)</a:t>
            </a:r>
          </a:p>
          <a:p>
            <a:pPr algn="ctr"/>
            <a:r>
              <a:rPr lang="en-US" sz="2800" b="1" dirty="0" smtClean="0">
                <a:solidFill>
                  <a:srgbClr val="9900CC"/>
                </a:solidFill>
              </a:rPr>
              <a:t>HTML এ বিশেষ </a:t>
            </a:r>
            <a:r>
              <a:rPr lang="en-US" sz="2800" b="1" dirty="0">
                <a:solidFill>
                  <a:srgbClr val="9900CC"/>
                </a:solidFill>
              </a:rPr>
              <a:t>Characters</a:t>
            </a:r>
          </a:p>
          <a:p>
            <a:pPr algn="ctr"/>
            <a:r>
              <a:rPr lang="en-US" sz="2800" b="1" dirty="0" smtClean="0">
                <a:solidFill>
                  <a:srgbClr val="9900CC"/>
                </a:solidFill>
              </a:rPr>
              <a:t>(ক্যারেক্টার) ব্যবহার</a:t>
            </a:r>
            <a:endParaRPr lang="en-US" sz="2800" b="1" dirty="0">
              <a:solidFill>
                <a:srgbClr val="9900CC"/>
              </a:solidFill>
            </a:endParaRPr>
          </a:p>
          <a:p>
            <a:pPr algn="ctr"/>
            <a:r>
              <a:rPr lang="en-US" sz="2400" dirty="0"/>
              <a:t>অধ্যয়: চতুর্থ </a:t>
            </a:r>
            <a:r>
              <a:rPr lang="en-US" sz="2400" dirty="0" smtClean="0"/>
              <a:t>, পৃষ্ঠা নং-৩৫০</a:t>
            </a:r>
            <a:endParaRPr lang="en-US" sz="2400" dirty="0"/>
          </a:p>
          <a:p>
            <a:pPr algn="ctr"/>
            <a:r>
              <a:rPr lang="en-US" sz="2400" dirty="0"/>
              <a:t>শ্রেণি: দ্বাদশ  (আলিম ২য় বর্ষ)</a:t>
            </a:r>
          </a:p>
          <a:p>
            <a:pPr algn="ctr"/>
            <a:r>
              <a:rPr lang="en-US" sz="2400" dirty="0"/>
              <a:t>সময়:৪৫মিনিট </a:t>
            </a:r>
          </a:p>
          <a:p>
            <a:pPr algn="ctr"/>
            <a:r>
              <a:rPr lang="en-US" sz="2400" dirty="0"/>
              <a:t>পিরিয়ড: </a:t>
            </a:r>
            <a:r>
              <a:rPr lang="en-US" sz="2400" dirty="0" smtClean="0"/>
              <a:t>৫ম</a:t>
            </a:r>
          </a:p>
          <a:p>
            <a:pPr algn="ctr"/>
            <a:r>
              <a:rPr lang="en-US" sz="2400" dirty="0" smtClean="0"/>
              <a:t>তারিখ-১৬/৮/২০২০খ্রি</a:t>
            </a:r>
            <a:r>
              <a:rPr lang="en-US" sz="2400" dirty="0" smtClean="0"/>
              <a:t>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ight Arrow Callout 5"/>
          <p:cNvSpPr/>
          <p:nvPr/>
        </p:nvSpPr>
        <p:spPr>
          <a:xfrm>
            <a:off x="914400" y="2514599"/>
            <a:ext cx="6400800" cy="2438401"/>
          </a:xfrm>
          <a:prstGeom prst="rightArrowCallou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849" y="944301"/>
            <a:ext cx="7620001" cy="707886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পূর্ব জ্ঞান যাচাই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317729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25324" y="376760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23010" y="1876865"/>
            <a:ext cx="7526194" cy="3480709"/>
            <a:chOff x="823010" y="1876865"/>
            <a:chExt cx="7526194" cy="3480709"/>
          </a:xfrm>
        </p:grpSpPr>
        <p:sp>
          <p:nvSpPr>
            <p:cNvPr id="15" name="TextBox 14"/>
            <p:cNvSpPr txBox="1"/>
            <p:nvPr/>
          </p:nvSpPr>
          <p:spPr>
            <a:xfrm>
              <a:off x="823010" y="4573438"/>
              <a:ext cx="2242352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®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30407" y="3338378"/>
              <a:ext cx="2220409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28795" y="1876865"/>
              <a:ext cx="2220409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2442" y="3258897"/>
              <a:ext cx="2220409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&gt;</a:t>
              </a:r>
              <a:endParaRPr lang="en-US" sz="4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1832" y="1922100"/>
              <a:ext cx="2220409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&lt;</a:t>
              </a:r>
              <a:endParaRPr lang="en-US" sz="4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76746" y="3379856"/>
              <a:ext cx="2220409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&amp;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19041" y="1876865"/>
              <a:ext cx="2711366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@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92491" y="4649688"/>
              <a:ext cx="2220409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→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5999" y="4649688"/>
              <a:ext cx="2220409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/>
                <a:t>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66823" y="4806812"/>
            <a:ext cx="7453129" cy="391700"/>
            <a:chOff x="766823" y="4806812"/>
            <a:chExt cx="7592027" cy="391700"/>
          </a:xfrm>
        </p:grpSpPr>
        <p:sp>
          <p:nvSpPr>
            <p:cNvPr id="18" name="TextBox 17"/>
            <p:cNvSpPr txBox="1"/>
            <p:nvPr/>
          </p:nvSpPr>
          <p:spPr>
            <a:xfrm>
              <a:off x="4597561" y="4806812"/>
              <a:ext cx="1828800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&amp;amp;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90800" y="4828302"/>
              <a:ext cx="1524000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ampersand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6823" y="4828302"/>
              <a:ext cx="1411147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1035" y="4806812"/>
              <a:ext cx="1697815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&amp;#38;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6823" y="3361963"/>
            <a:ext cx="7453130" cy="560761"/>
            <a:chOff x="766824" y="4018667"/>
            <a:chExt cx="7453130" cy="391918"/>
          </a:xfrm>
        </p:grpSpPr>
        <p:sp>
          <p:nvSpPr>
            <p:cNvPr id="16" name="TextBox 15"/>
            <p:cNvSpPr txBox="1"/>
            <p:nvPr/>
          </p:nvSpPr>
          <p:spPr>
            <a:xfrm>
              <a:off x="4530525" y="4030035"/>
              <a:ext cx="1530752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 &amp;lt;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4040375"/>
              <a:ext cx="1514354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&amp;#60;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6824" y="4030035"/>
              <a:ext cx="1290878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&lt;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4018667"/>
              <a:ext cx="1323011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less than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4480" y="1958144"/>
            <a:ext cx="7270216" cy="1142999"/>
            <a:chOff x="659154" y="2654911"/>
            <a:chExt cx="7060897" cy="875278"/>
          </a:xfrm>
        </p:grpSpPr>
        <p:sp>
          <p:nvSpPr>
            <p:cNvPr id="3" name="Left Arrow 2"/>
            <p:cNvSpPr/>
            <p:nvPr/>
          </p:nvSpPr>
          <p:spPr>
            <a:xfrm>
              <a:off x="659154" y="2654911"/>
              <a:ext cx="1931645" cy="875278"/>
            </a:xfrm>
            <a:prstGeom prst="leftArrow">
              <a:avLst>
                <a:gd name="adj1" fmla="val 50462"/>
                <a:gd name="adj2" fmla="val 51756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86950" y="2873685"/>
              <a:ext cx="1281414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&amp;Larr;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41699" y="2873685"/>
              <a:ext cx="1378352" cy="37021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&amp;#8592;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9400" y="2907445"/>
              <a:ext cx="1295400" cy="28282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Left </a:t>
              </a:r>
              <a:r>
                <a:rPr lang="en-US" dirty="0"/>
                <a:t>Arrow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0251" y="953898"/>
            <a:ext cx="77849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99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নিচের সংকেত গুলি দেখ ও  নাম বল:</a:t>
            </a:r>
            <a:endParaRPr lang="en-US" sz="4000" b="1" dirty="0">
              <a:ln w="11430"/>
              <a:solidFill>
                <a:srgbClr val="99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04127" y="936585"/>
            <a:ext cx="758402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900CC"/>
                </a:solidFill>
              </a:rPr>
              <a:t>শিখন ফল</a:t>
            </a:r>
            <a:endParaRPr lang="en-US" sz="4000" dirty="0">
              <a:solidFill>
                <a:srgbClr val="9900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717" y="1644471"/>
            <a:ext cx="7505701" cy="2308324"/>
          </a:xfrm>
          <a:prstGeom prst="rect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এ পাঠ শেষে শিক্ষার্থীরা  </a:t>
            </a:r>
            <a:r>
              <a:rPr lang="en-US" sz="2400" dirty="0"/>
              <a:t>……..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1. </a:t>
            </a:r>
            <a:r>
              <a:rPr lang="en-US" sz="2400" b="1" dirty="0" smtClean="0"/>
              <a:t>Charcter</a:t>
            </a:r>
            <a:r>
              <a:rPr lang="en-US" sz="2400" dirty="0" smtClean="0"/>
              <a:t> কি</a:t>
            </a:r>
            <a:r>
              <a:rPr lang="en-US" sz="2400" dirty="0"/>
              <a:t>? তা বলতে পারেব;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2. </a:t>
            </a:r>
            <a:r>
              <a:rPr lang="en-US" sz="2400" b="1" dirty="0" smtClean="0"/>
              <a:t>Entity Number </a:t>
            </a:r>
            <a:r>
              <a:rPr lang="en-US" sz="2400" dirty="0" smtClean="0"/>
              <a:t>কি </a:t>
            </a:r>
            <a:r>
              <a:rPr lang="en-US" sz="2400" dirty="0"/>
              <a:t>?তা বলতে পারবে;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3.Entity Name</a:t>
            </a:r>
            <a:r>
              <a:rPr lang="bn-IN" sz="2400" dirty="0" smtClean="0"/>
              <a:t>এর বিভিন্ন অংশ </a:t>
            </a:r>
            <a:r>
              <a:rPr lang="en-US" sz="2400" dirty="0" smtClean="0"/>
              <a:t>সম্পর্কে </a:t>
            </a:r>
            <a:r>
              <a:rPr lang="en-US" sz="2400" dirty="0"/>
              <a:t>বলতে পারবে;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4.</a:t>
            </a:r>
            <a:r>
              <a:rPr lang="en-US" sz="2400" b="1" dirty="0" smtClean="0"/>
              <a:t>Entity</a:t>
            </a:r>
            <a:r>
              <a:rPr lang="en-US" sz="2400" dirty="0" smtClean="0"/>
              <a:t> কি</a:t>
            </a:r>
            <a:r>
              <a:rPr lang="en-US" sz="2400" dirty="0"/>
              <a:t>? তা ব্যাখ্যা করতে পারবে</a:t>
            </a:r>
            <a:r>
              <a:rPr lang="en-US" sz="2400" b="1" dirty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5.Entity</a:t>
            </a:r>
            <a:r>
              <a:rPr lang="bn-IN" sz="2400" b="1" dirty="0" smtClean="0"/>
              <a:t> </a:t>
            </a:r>
            <a:r>
              <a:rPr lang="bn-IN" sz="2400" dirty="0" smtClean="0"/>
              <a:t>এর</a:t>
            </a:r>
            <a:r>
              <a:rPr lang="en-US" sz="2400" dirty="0" smtClean="0"/>
              <a:t> </a:t>
            </a:r>
            <a:r>
              <a:rPr lang="en-US" sz="2400" dirty="0"/>
              <a:t>সুবিধা ও অসুভিধা  বিশ্লেষন করতে পারবে ।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16" y="3721338"/>
            <a:ext cx="7455460" cy="195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8851" y="936585"/>
            <a:ext cx="771934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 ঘোষনা 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315200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Blip>
                <a:blip r:embed="rId6"/>
              </a:buBlip>
            </a:pPr>
            <a:r>
              <a:rPr lang="en-US" sz="4000" dirty="0" smtClean="0"/>
              <a:t> 1.  Html এ Character  বলতে কি বুঝায়?</a:t>
            </a:r>
          </a:p>
          <a:p>
            <a:pPr marL="285750" indent="-285750">
              <a:buBlip>
                <a:blip r:embed="rId6"/>
              </a:buBlip>
            </a:pPr>
            <a:r>
              <a:rPr lang="en-US" sz="4000" dirty="0" smtClean="0"/>
              <a:t>2. Entity Number কি ভাবে ব্যবহার করতে হয়?</a:t>
            </a:r>
          </a:p>
          <a:p>
            <a:pPr marL="285750" indent="-285750">
              <a:buBlip>
                <a:blip r:embed="rId6"/>
              </a:buBlip>
            </a:pPr>
            <a:r>
              <a:rPr lang="en-US" sz="4000" dirty="0"/>
              <a:t> Entity </a:t>
            </a:r>
            <a:r>
              <a:rPr lang="en-US" sz="4000" dirty="0" smtClean="0"/>
              <a:t>Nameকি ভাবে লিখতে হয়?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184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72610" y="3125231"/>
            <a:ext cx="1447801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&amp;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38399"/>
            <a:ext cx="2133600" cy="34762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Left Arrow 4"/>
          <p:cNvSpPr/>
          <p:nvPr/>
        </p:nvSpPr>
        <p:spPr>
          <a:xfrm>
            <a:off x="2288411" y="3089541"/>
            <a:ext cx="2895600" cy="1323439"/>
          </a:xfrm>
          <a:prstGeom prst="leftArrow">
            <a:avLst>
              <a:gd name="adj1" fmla="val 50000"/>
              <a:gd name="adj2" fmla="val 460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Ampersand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0" y="4572000"/>
            <a:ext cx="3223549" cy="11911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8851" y="936585"/>
            <a:ext cx="7620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900CC"/>
                </a:solidFill>
              </a:rPr>
              <a:t>পাঠ বর্ননা(1)</a:t>
            </a:r>
            <a:endParaRPr lang="en-US" sz="40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51" y="250785"/>
            <a:ext cx="8610600" cy="6197278"/>
            <a:chOff x="304800" y="279722"/>
            <a:chExt cx="8610600" cy="6197278"/>
          </a:xfrm>
        </p:grpSpPr>
        <p:sp>
          <p:nvSpPr>
            <p:cNvPr id="9" name="Rectangle 8"/>
            <p:cNvSpPr/>
            <p:nvPr/>
          </p:nvSpPr>
          <p:spPr>
            <a:xfrm>
              <a:off x="304800" y="279722"/>
              <a:ext cx="8610599" cy="685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1" y="304800"/>
              <a:ext cx="457199" cy="61722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0" y="304800"/>
              <a:ext cx="533400" cy="6172200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1" y="5943600"/>
              <a:ext cx="8610599" cy="533400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800" y="2133600"/>
            <a:ext cx="7177922" cy="3781063"/>
            <a:chOff x="1066800" y="2133600"/>
            <a:chExt cx="7177922" cy="378106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9000" y="3962400"/>
              <a:ext cx="3101051" cy="195226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800" y="2133600"/>
              <a:ext cx="2362200" cy="207750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6019799" y="3007896"/>
              <a:ext cx="222492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dirty="0">
                  <a:solidFill>
                    <a:srgbClr val="FF3300"/>
                  </a:solidFill>
                </a:rPr>
                <a:t>At sign</a:t>
              </a:r>
            </a:p>
          </p:txBody>
        </p:sp>
        <p:sp>
          <p:nvSpPr>
            <p:cNvPr id="14" name="Equal 13"/>
            <p:cNvSpPr/>
            <p:nvPr/>
          </p:nvSpPr>
          <p:spPr>
            <a:xfrm>
              <a:off x="3552463" y="2746636"/>
              <a:ext cx="2068976" cy="129196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18595" y="941457"/>
            <a:ext cx="7620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9900CC"/>
                </a:solidFill>
              </a:rPr>
              <a:t>পাঠ </a:t>
            </a:r>
            <a:r>
              <a:rPr lang="en-US" sz="4000" b="1" dirty="0" smtClean="0">
                <a:solidFill>
                  <a:srgbClr val="9900CC"/>
                </a:solidFill>
              </a:rPr>
              <a:t>বর্ননা(2)</a:t>
            </a:r>
            <a:endParaRPr lang="en-US" sz="40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485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</dc:creator>
  <cp:lastModifiedBy>ANWARUL</cp:lastModifiedBy>
  <cp:revision>116</cp:revision>
  <dcterms:created xsi:type="dcterms:W3CDTF">2020-07-28T13:31:10Z</dcterms:created>
  <dcterms:modified xsi:type="dcterms:W3CDTF">2020-08-16T05:33:07Z</dcterms:modified>
</cp:coreProperties>
</file>