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2"/>
  </p:handoutMasterIdLst>
  <p:sldIdLst>
    <p:sldId id="256" r:id="rId2"/>
    <p:sldId id="312" r:id="rId3"/>
    <p:sldId id="277" r:id="rId4"/>
    <p:sldId id="260" r:id="rId5"/>
    <p:sldId id="257" r:id="rId6"/>
    <p:sldId id="313" r:id="rId7"/>
    <p:sldId id="315" r:id="rId8"/>
    <p:sldId id="322" r:id="rId9"/>
    <p:sldId id="317" r:id="rId10"/>
    <p:sldId id="295" r:id="rId11"/>
    <p:sldId id="318" r:id="rId12"/>
    <p:sldId id="301" r:id="rId13"/>
    <p:sldId id="323" r:id="rId14"/>
    <p:sldId id="324" r:id="rId15"/>
    <p:sldId id="319" r:id="rId16"/>
    <p:sldId id="320" r:id="rId17"/>
    <p:sldId id="306" r:id="rId18"/>
    <p:sldId id="307" r:id="rId19"/>
    <p:sldId id="309" r:id="rId20"/>
    <p:sldId id="311" r:id="rId21"/>
  </p:sldIdLst>
  <p:sldSz cx="12801600" cy="7315200"/>
  <p:notesSz cx="9144000" cy="6858000"/>
  <p:defaultTextStyle>
    <a:defPPr>
      <a:defRPr lang="en-US"/>
    </a:defPPr>
    <a:lvl1pPr marL="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9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58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87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168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460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75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04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33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62" y="-67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68" y="-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72E98-5C2E-4333-A46E-1C83089667B4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D5EA-71D1-403C-A2CF-640DABDF1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9"/>
            <a:ext cx="28803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9"/>
            <a:ext cx="84277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5"/>
            <a:ext cx="10881360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2"/>
            <a:ext cx="5654040" cy="482769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1637454"/>
            <a:ext cx="565626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2319867"/>
            <a:ext cx="565626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1637454"/>
            <a:ext cx="5658485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2319867"/>
            <a:ext cx="5658485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291253"/>
            <a:ext cx="4211638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69" y="291255"/>
            <a:ext cx="7156451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530775"/>
            <a:ext cx="4211638" cy="5003801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2920" indent="0">
              <a:buNone/>
              <a:defRPr sz="3100"/>
            </a:lvl2pPr>
            <a:lvl3pPr marL="1005840" indent="0">
              <a:buNone/>
              <a:defRPr sz="260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00584" tIns="50292" rIns="100584" bIns="5029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2"/>
            <a:ext cx="11521440" cy="4827694"/>
          </a:xfrm>
          <a:prstGeom prst="rect">
            <a:avLst/>
          </a:prstGeom>
        </p:spPr>
        <p:txBody>
          <a:bodyPr vert="horz" lIns="100584" tIns="50292" rIns="100584" bIns="502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08"/>
            <a:ext cx="40538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08"/>
            <a:ext cx="2987040" cy="389467"/>
          </a:xfrm>
          <a:prstGeom prst="rect">
            <a:avLst/>
          </a:prstGeom>
        </p:spPr>
        <p:txBody>
          <a:bodyPr vert="horz" lIns="100584" tIns="50292" rIns="100584" bIns="502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100584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00584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100584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32" y="690880"/>
            <a:ext cx="12289536" cy="58521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560320" y="1788160"/>
            <a:ext cx="8449056" cy="2132892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আসসালামু</a:t>
            </a: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আলাইকুম</a:t>
            </a:r>
            <a:endParaRPr lang="en-US" sz="6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bn-IN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ক্লা</a:t>
            </a:r>
            <a:r>
              <a:rPr lang="en-US" sz="6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সে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67200" y="4211320"/>
            <a:ext cx="4800600" cy="19608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bn-IN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 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925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0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الحديث القدسى 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ও</a:t>
            </a:r>
            <a:r>
              <a:rPr lang="ar-SA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الحديث النبوى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পার্থক্যগুলো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নিন্মরুপঃ</a:t>
            </a:r>
            <a:endParaRPr lang="en-US" sz="4000" b="1" u="sng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7680"/>
            <a:ext cx="12801600" cy="6026265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marL="514350" indent="-514350"/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১.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তা’আলার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যে সকল বাণী 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وحى غير متلو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রাসূল সাল্লাল্লাহু আলাইহি ওয়াসাল্লাম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পবিত্র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মুখে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নিজস্ব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ভাষায়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মর্মে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প্রকাশিত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কুদসী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পক্ষান্তরে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বাণী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وحى غير متلو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মাধ্যমে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রাসূল সাল্লাল্লাহু আলাইহি ওয়াসাল্লাম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নিজস্ব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ভাষায়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প্রকাশিত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হয়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হাদীছে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নববী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502920" indent="-502920"/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.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হাদীছের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ভাব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ভাষা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রাসুল সাল্লাল্লাহু আলাইহি ওয়াসাল্লাম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হাদীছে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কুদসী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পক্ষন্তরে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হাদীছের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ভাব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ভাষা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উভয়ই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রাসূল সাল্লাল্লাহু আলাইহি ওয়াসাল্লাম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নববী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500" b="1" dirty="0" smtClean="0">
              <a:latin typeface="Nikosh" pitchFamily="2" charset="0"/>
              <a:cs typeface="Nikosh" pitchFamily="2" charset="0"/>
            </a:endParaRPr>
          </a:p>
          <a:p>
            <a:pPr marL="502920" indent="-502920"/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৩.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কুদসী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শুরু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قال الله تعالى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এ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বাক্য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পক্ষান্তরে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নববীর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সূচনা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ar-SA" sz="3500" b="1" smtClean="0">
                <a:latin typeface="Nikosh" pitchFamily="2" charset="0"/>
                <a:cs typeface="Nikosh" pitchFamily="2" charset="0"/>
              </a:rPr>
              <a:t>قال رسول الله صلى الله عليه وسلم</a:t>
            </a:r>
            <a:r>
              <a:rPr lang="en-US" sz="3500" b="1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এ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বাক্য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502920" indent="-502920"/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৪.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কুদসীর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সংখ্যা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একশ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চেয়ে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বেশি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পক্ষান্তরে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নববীর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সংখ্যা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অসংখ্য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500" b="1" dirty="0" err="1" smtClean="0">
                <a:latin typeface="Nikosh" pitchFamily="2" charset="0"/>
                <a:cs typeface="Nikosh" pitchFamily="2" charset="0"/>
              </a:rPr>
              <a:t>অগণিত</a:t>
            </a:r>
            <a:r>
              <a:rPr lang="en-US" sz="35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500" b="1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0"/>
            <a:ext cx="10155936" cy="717119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وحى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পরিচয়ঃ</a:t>
            </a:r>
            <a:endParaRPr lang="en-US" sz="4000" b="1" u="sng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7680"/>
            <a:ext cx="12801600" cy="6257098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r>
              <a:rPr lang="ar-SA" sz="4000" b="1" u="sng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وحى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আভিধানিক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االاشارة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ইঙ্গিত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الاعلام فى الخفاء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গোপনে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জানিয়ে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দেয়া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الكتابة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লেখা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الالهام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অন্তঃকরণে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ভাব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সৃষ্টি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الارسال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ان هو الا وحى يوحى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الرسالة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চিঠি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هذا الرسالة من ابيك المحترم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الالقاء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ঢেলে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দেয়া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পরিভাষায়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আল্লামা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আহমদ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আলী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সাহারানপুরী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.)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هو كلام الله المنزل على نبى من انبيائه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অর্থা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ৎ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নবীদের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ওপর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অবতারিত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বাণীই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ওহী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ইবনে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হাজার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আসকালানী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রহ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.)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الوحى هو الاعلام بالشرع</a:t>
            </a:r>
            <a:endParaRPr lang="en-US" sz="4000" b="1" dirty="0" smtClean="0">
              <a:latin typeface="Nikosh" pitchFamily="2" charset="0"/>
              <a:cs typeface="Nikosh" pitchFamily="2" charset="0"/>
            </a:endParaRPr>
          </a:p>
          <a:p>
            <a:pPr marL="502920" indent="-502920"/>
            <a:r>
              <a:rPr lang="ar-SA" sz="4000" b="1" dirty="0" smtClean="0">
                <a:latin typeface="Nikosh" pitchFamily="2" charset="0"/>
                <a:cs typeface="Nikosh" pitchFamily="2" charset="0"/>
              </a:rPr>
              <a:t>   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কথায়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হযরত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জিব্রাঈল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আলাইহিস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সালামের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যুগে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যুগে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নবী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ar-SA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রাসূলগণের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নিকট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হেদায়াতের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উপদেশ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সংবলিত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আল্লাহর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ভাষণকে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ওহী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000" b="1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384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مذكر غائب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ماضى 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العزة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ضرب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ع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ز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_ز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مضاعف ثلاثى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পুং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মহিলা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সম্মানিত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عز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384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مذكر غائب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ماضى 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الايحاء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افعال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و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_ح_ى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لفيف مفروق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পুং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মহিলা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প্রত্যাদেশ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পাঠিয়েছে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اوحى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3840"/>
            <a:ext cx="12801600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2064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12064" y="154432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</a:t>
            </a:r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مذكر غائب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4" y="2357120"/>
            <a:ext cx="9302496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ماضى 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9217152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السلوك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9217152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نصر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913180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ن_ص_ر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302496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08" y="6177280"/>
            <a:ext cx="913180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পুং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মহিলা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পথে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চলেছে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سلك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88" y="243840"/>
            <a:ext cx="12460224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1376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7408" y="154432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متكلم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063" y="2357120"/>
            <a:ext cx="9061807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ماضى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408" y="3169920"/>
            <a:ext cx="8961120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التفعيل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408" y="398272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التسهيل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7408" y="4714240"/>
            <a:ext cx="896112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س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_ه_ل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064" y="5445760"/>
            <a:ext cx="916249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064" y="6177280"/>
            <a:ext cx="916249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আমি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পুরুষ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মহিলা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) 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সহজ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করলাম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5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344" y="731520"/>
            <a:ext cx="12545568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سهلت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0160" y="243840"/>
            <a:ext cx="10155936" cy="578620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ar-SA" sz="3100" dirty="0" smtClean="0">
                <a:latin typeface="Nikosh" pitchFamily="2" charset="0"/>
                <a:cs typeface="Nikosh" pitchFamily="2" charset="0"/>
              </a:rPr>
              <a:t>تحقيق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1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100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US" sz="31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376" y="1056640"/>
            <a:ext cx="9985248" cy="486287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6033" y="731520"/>
          <a:ext cx="12289536" cy="61748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319959"/>
                <a:gridCol w="2969577"/>
              </a:tblGrid>
              <a:tr h="703583">
                <a:tc gridSpan="2">
                  <a:txBody>
                    <a:bodyPr/>
                    <a:lstStyle/>
                    <a:p>
                      <a:pPr algn="ctr"/>
                      <a:endParaRPr lang="en-US" sz="38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صيغة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4174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بحث</a:t>
                      </a:r>
                      <a:endParaRPr lang="en-US" sz="43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مصدر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rgbClr val="00B050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باب</a:t>
                      </a:r>
                      <a:endParaRPr lang="en-US" sz="4300" dirty="0">
                        <a:solidFill>
                          <a:srgbClr val="00B050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مادة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solidFill>
                            <a:schemeClr val="accent1"/>
                          </a:solidFill>
                          <a:latin typeface="Al Qalam Quran Majeed Web" pitchFamily="2" charset="-78"/>
                          <a:cs typeface="Al Qalam Quran Majeed Web" pitchFamily="2" charset="-78"/>
                        </a:rPr>
                        <a:t>جنس</a:t>
                      </a:r>
                      <a:endParaRPr lang="en-US" sz="4300" dirty="0">
                        <a:solidFill>
                          <a:schemeClr val="accent1"/>
                        </a:solidFill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  <a:tr h="747776">
                <a:tc>
                  <a:txBody>
                    <a:bodyPr/>
                    <a:lstStyle/>
                    <a:p>
                      <a:pPr algn="ctr"/>
                      <a:endParaRPr lang="en-US" sz="4300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102413" marR="102413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300" dirty="0" smtClean="0">
                          <a:latin typeface="Al Qalam Quran Majeed Web" pitchFamily="2" charset="-78"/>
                          <a:cs typeface="Al Qalam Quran Majeed Web" pitchFamily="2" charset="-78"/>
                        </a:rPr>
                        <a:t>معنى</a:t>
                      </a:r>
                      <a:endParaRPr lang="en-US" sz="4300" dirty="0">
                        <a:latin typeface="Al Qalam Quran Majeed Web" pitchFamily="2" charset="-78"/>
                        <a:cs typeface="Al Qalam Quran Majeed Web" pitchFamily="2" charset="-78"/>
                      </a:endParaRPr>
                    </a:p>
                  </a:txBody>
                  <a:tcPr marL="102413" marR="102413" marT="48768" marB="48768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1377" y="154432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واحد متكلم</a:t>
            </a:r>
            <a:endParaRPr lang="en-US" sz="5900" dirty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6033" y="2357120"/>
            <a:ext cx="9294607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اثبات فعل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مضارع  </a:t>
            </a:r>
            <a:r>
              <a:rPr lang="ar-SA" sz="5900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معروف</a:t>
            </a:r>
            <a:endParaRPr lang="en-US" sz="5900" dirty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377" y="3169920"/>
            <a:ext cx="919133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latin typeface="Al Qalam Quran Majeed Web" pitchFamily="2" charset="-78"/>
                <a:cs typeface="Al Qalam Quran Majeed Web" pitchFamily="2" charset="-78"/>
              </a:rPr>
              <a:t>الاثبات</a:t>
            </a:r>
            <a:endParaRPr lang="en-US" sz="5900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377" y="398272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>
                <a:solidFill>
                  <a:srgbClr val="00B050"/>
                </a:solidFill>
                <a:latin typeface="Al Qalam Quran Majeed Web" pitchFamily="2" charset="-78"/>
                <a:cs typeface="Al Qalam Quran Majeed Web" pitchFamily="2" charset="-78"/>
              </a:rPr>
              <a:t>الافعال</a:t>
            </a:r>
            <a:endParaRPr lang="en-US" sz="5900" dirty="0" smtClean="0">
              <a:solidFill>
                <a:srgbClr val="00B050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1377" y="4714240"/>
            <a:ext cx="9191334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ث</a:t>
            </a:r>
            <a:r>
              <a:rPr lang="ar-SA" sz="4800" b="1" dirty="0" smtClean="0">
                <a:latin typeface="Al Qalam Quran Majeed Web" pitchFamily="2" charset="-78"/>
                <a:cs typeface="Al Qalam Quran Majeed Web" pitchFamily="2" charset="-78"/>
              </a:rPr>
              <a:t>_ب_ت</a:t>
            </a:r>
            <a:endParaRPr lang="en-US" sz="4800" b="1" dirty="0" smtClean="0"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6032" y="5445760"/>
            <a:ext cx="9397881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>
                <a:solidFill>
                  <a:schemeClr val="accent1"/>
                </a:solidFill>
                <a:latin typeface="Al Qalam Quran Majeed Web" pitchFamily="2" charset="-78"/>
                <a:cs typeface="Al Qalam Quran Majeed Web" pitchFamily="2" charset="-78"/>
              </a:rPr>
              <a:t>صحيح</a:t>
            </a:r>
            <a:endParaRPr lang="en-US" sz="5300" b="1" dirty="0" smtClean="0">
              <a:solidFill>
                <a:schemeClr val="accent1"/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6032" y="6177280"/>
            <a:ext cx="9397881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আমি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পুরুষ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মহিলা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) 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প্রতিদান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500" dirty="0" err="1" smtClean="0">
                <a:latin typeface="Nikosh" pitchFamily="2" charset="0"/>
                <a:cs typeface="Nikosh" pitchFamily="2" charset="0"/>
              </a:rPr>
              <a:t>দেব</a:t>
            </a:r>
            <a:r>
              <a:rPr lang="en-US" sz="35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5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1520"/>
            <a:ext cx="12801600" cy="65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latin typeface="Al Qalam Quran Majeed Web" pitchFamily="2" charset="-78"/>
                <a:cs typeface="Al Qalam Quran Majeed Web" pitchFamily="2" charset="-78"/>
              </a:rPr>
              <a:t>اثبت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l Qalam Quran Majeed Web" pitchFamily="2" charset="-78"/>
              <a:cs typeface="Al Qalam Quran Majeed Web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4237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48256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44320"/>
            <a:ext cx="12801600" cy="2357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900" dirty="0" smtClean="0"/>
              <a:t>ما معنى </a:t>
            </a:r>
            <a:r>
              <a:rPr lang="ar-SA" sz="5900" dirty="0" smtClean="0"/>
              <a:t>الوحى </a:t>
            </a:r>
            <a:r>
              <a:rPr lang="ar-SA" sz="5900" dirty="0" smtClean="0"/>
              <a:t>لغة وشرعا</a:t>
            </a:r>
            <a:r>
              <a:rPr lang="ar-SA" sz="5900" dirty="0" smtClean="0"/>
              <a:t>؟ بين.</a:t>
            </a:r>
            <a:endParaRPr lang="en-US" sz="5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81760"/>
            <a:ext cx="12801600" cy="25196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7900" dirty="0" smtClean="0"/>
              <a:t>ما </a:t>
            </a:r>
            <a:r>
              <a:rPr lang="ar-SA" sz="7900" dirty="0" smtClean="0"/>
              <a:t>الفرق بين الحديث القدسى والحديث النبوى؟</a:t>
            </a:r>
            <a:endParaRPr lang="en-US" sz="7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95661" y="406401"/>
            <a:ext cx="8757683" cy="793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19400"/>
            <a:ext cx="12801600" cy="449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سمعت - </a:t>
            </a:r>
            <a:r>
              <a:rPr lang="ar-SA" sz="8000" b="1" dirty="0" smtClean="0">
                <a:solidFill>
                  <a:srgbClr val="FF0000"/>
                </a:solidFill>
              </a:rPr>
              <a:t>صلى </a:t>
            </a:r>
            <a:r>
              <a:rPr lang="ar-SA" sz="8000" b="1" dirty="0" smtClean="0">
                <a:solidFill>
                  <a:srgbClr val="FF0000"/>
                </a:solidFill>
              </a:rPr>
              <a:t>- سلم - يقول - جلَّ </a:t>
            </a:r>
            <a:r>
              <a:rPr lang="ar-SA" sz="8000" b="1" dirty="0" smtClean="0">
                <a:solidFill>
                  <a:srgbClr val="FF0000"/>
                </a:solidFill>
              </a:rPr>
              <a:t>- أوحى </a:t>
            </a:r>
            <a:r>
              <a:rPr lang="ar-SA" sz="8000" b="1" dirty="0" smtClean="0">
                <a:solidFill>
                  <a:srgbClr val="FF0000"/>
                </a:solidFill>
              </a:rPr>
              <a:t>- </a:t>
            </a:r>
            <a:r>
              <a:rPr lang="ar-SA" sz="8000" b="1" dirty="0" smtClean="0">
                <a:solidFill>
                  <a:srgbClr val="FF0000"/>
                </a:solidFill>
              </a:rPr>
              <a:t>مَسلَكًا </a:t>
            </a:r>
            <a:r>
              <a:rPr lang="ar-SA" sz="8000" b="1" dirty="0" smtClean="0">
                <a:solidFill>
                  <a:srgbClr val="FF0000"/>
                </a:solidFill>
              </a:rPr>
              <a:t>- سلَبتُ - </a:t>
            </a:r>
            <a:r>
              <a:rPr lang="ar-SA" sz="8000" b="1" dirty="0" smtClean="0">
                <a:solidFill>
                  <a:srgbClr val="FF0000"/>
                </a:solidFill>
              </a:rPr>
              <a:t>أثَبتُهُ </a:t>
            </a:r>
            <a:r>
              <a:rPr lang="ar-SA" sz="8000" b="1" dirty="0" smtClean="0">
                <a:solidFill>
                  <a:srgbClr val="FF0000"/>
                </a:solidFill>
              </a:rPr>
              <a:t>– خيرٌ.</a:t>
            </a:r>
            <a:endParaRPr lang="ar-SA" sz="8000" b="1" dirty="0" smtClean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0" y="1371600"/>
            <a:ext cx="12801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FFFF00"/>
                </a:solidFill>
              </a:rPr>
              <a:t>حقق الالفاظ التالية: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9104" y="0"/>
            <a:ext cx="4437888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DSC_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621536" y="1381760"/>
            <a:ext cx="7361197" cy="39434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9" name="TextBox 8"/>
          <p:cNvSpPr txBox="1"/>
          <p:nvPr/>
        </p:nvSpPr>
        <p:spPr>
          <a:xfrm>
            <a:off x="4693920" y="1219200"/>
            <a:ext cx="8107680" cy="4205767"/>
          </a:xfrm>
          <a:prstGeom prst="rect">
            <a:avLst/>
          </a:prstGeom>
          <a:noFill/>
        </p:spPr>
        <p:txBody>
          <a:bodyPr wrap="square" lIns="100584" tIns="0" rIns="100584" bIns="50292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মুহাম্মদ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জমির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হোসাইন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ক্বাদেরী</a:t>
            </a:r>
            <a:endParaRPr lang="bn-IN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):</a:t>
            </a:r>
            <a:endParaRPr lang="bn-IN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বুড়িশ্চর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জিয়াউল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উলূম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(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)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মাদরাসা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হাটহাজারী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চট্টগ্রাম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r>
              <a:rPr lang="bn-IN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bn-IN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মোবাইল </a:t>
            </a:r>
            <a:r>
              <a:rPr lang="bn-IN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নং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-</a:t>
            </a:r>
            <a:r>
              <a:rPr lang="bn-IN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০১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৮১২৩৭৪৩৪৯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স্বাস্থ্য করোনা সতর্কতা ১ আজাদী ২০২০-০৪-১১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2400" y="1852026"/>
            <a:ext cx="12886944" cy="5075168"/>
          </a:xfrm>
        </p:spPr>
      </p:pic>
      <p:sp>
        <p:nvSpPr>
          <p:cNvPr id="4" name="Oval 3"/>
          <p:cNvSpPr/>
          <p:nvPr/>
        </p:nvSpPr>
        <p:spPr>
          <a:xfrm>
            <a:off x="2304288" y="81280"/>
            <a:ext cx="8107680" cy="9753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6600" b="1" dirty="0" err="1" smtClean="0">
                <a:solidFill>
                  <a:schemeClr val="accent6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সমাপ্তি</a:t>
            </a:r>
            <a:endParaRPr lang="en-US" sz="6600" b="1" dirty="0" smtClean="0">
              <a:solidFill>
                <a:schemeClr val="accent6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9632" y="1219200"/>
            <a:ext cx="8193024" cy="568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48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হাফেজ</a:t>
            </a:r>
            <a:endParaRPr lang="en-US" sz="4800" b="1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81856" y="0"/>
            <a:ext cx="4437888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r>
              <a:rPr lang="bn-IN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2704" y="2012188"/>
            <a:ext cx="7168896" cy="5475542"/>
          </a:xfrm>
          <a:prstGeom prst="roundRect">
            <a:avLst/>
          </a:prstGeom>
          <a:solidFill>
            <a:srgbClr val="FFFF00"/>
          </a:solidFill>
        </p:spPr>
        <p:txBody>
          <a:bodyPr wrap="square" lIns="100584" tIns="50292" rIns="100584" bIns="50292" rtlCol="0">
            <a:spAutoFit/>
          </a:bodyPr>
          <a:lstStyle/>
          <a:p>
            <a:pPr lvl="1" algn="ctr"/>
            <a:r>
              <a:rPr lang="bn-IN" sz="7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7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endParaRPr lang="ar-SA" sz="7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হাদীছ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শরীফ</a:t>
            </a:r>
            <a:endParaRPr lang="bn-IN" sz="7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কিতাবুল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ইলম</a:t>
            </a:r>
            <a:endParaRPr lang="bn-IN" sz="5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সময়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৩০</a:t>
            </a:r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মিনিট </a:t>
            </a:r>
            <a:endParaRPr lang="bn-IN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lvl="1" algn="ctr"/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তারিখ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১৬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আগস্ট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২০২০খ্রি: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1376" y="1219200"/>
            <a:ext cx="5205984" cy="38201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lvl="1" algn="ctr"/>
            <a:r>
              <a:rPr lang="bn-IN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</a:t>
            </a:r>
          </a:p>
          <a:p>
            <a:pPr lvl="1" algn="ctr"/>
            <a:r>
              <a:rPr lang="en-US" sz="73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আলিম</a:t>
            </a:r>
            <a:r>
              <a:rPr lang="en-US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3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73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দ্বিতীয়</a:t>
            </a:r>
            <a:r>
              <a:rPr lang="en-US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3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বর্ষ</a:t>
            </a:r>
            <a:endParaRPr lang="bn-IN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64350" y="81280"/>
            <a:ext cx="6063916" cy="1009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pPr algn="ctr"/>
            <a:r>
              <a:rPr lang="bn-IN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 </a:t>
            </a:r>
            <a:endParaRPr lang="en-US" sz="5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32000"/>
            <a:ext cx="12801600" cy="43950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pPr marL="502920" indent="-50292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কুদসী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হাদীছে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নববীর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পার্থক্য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  <a:endParaRPr lang="bn-IN" sz="5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502920" indent="-50292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ওহীর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পরিচয়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কি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  <a:r>
              <a:rPr lang="bn-IN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6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marL="502920" indent="-502920">
              <a:lnSpc>
                <a:spcPct val="150000"/>
              </a:lnSpc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আরবী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শব্দার্থ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1597" y="1137921"/>
            <a:ext cx="8451060" cy="8402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00584" tIns="50292" rIns="100584" bIns="50292">
            <a:spAutoFit/>
          </a:bodyPr>
          <a:lstStyle/>
          <a:p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 পাঠ শেষে শিক্ষার্থীরা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...</a:t>
            </a:r>
            <a:endParaRPr lang="bn-I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1153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268" y="762000"/>
            <a:ext cx="10431064" cy="58657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2384" y="0"/>
            <a:ext cx="5462016" cy="71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চিত্রে কী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আছে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24600"/>
            <a:ext cx="12801600" cy="111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হেরা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পর্বতের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গুহা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,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যেখানে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ওহী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নাযিল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হয়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959" y="894080"/>
            <a:ext cx="9631681" cy="64211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bn-IN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চিত্রে কী দে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খা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যাচ্ছে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?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105638"/>
            <a:ext cx="12801600" cy="1209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জ্ঞানার্জনের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উৎস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কিতাব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বই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হাদীছের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নস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75360"/>
            <a:ext cx="12801600" cy="63398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ar-SA" sz="5300" b="1" dirty="0" smtClean="0"/>
              <a:t>عن عائشة رضي الله عنها قالت سمعت رسول الله صلى الله عليه وسلم يقول </a:t>
            </a:r>
            <a:r>
              <a:rPr lang="ar-SA" sz="5400" b="1" dirty="0" smtClean="0"/>
              <a:t>إنَّ اللَّهَ - عزَّ وجلَّ - أوحى إليَّ أنَّهُ من سلَكَ مَسلَكًا في طلبِ العلمِ سَهَّلتُ لهُ طريقَ الجنَّةِ ؛ ومن سلَبتُ كريمتيهِ أثَبتُهُ عَليهما الجنَّةَ. وفضلٌ في عِلمٍ خيرٌ مِن فضلٍ في عبادةٍ . ومِلاكُ الدِّينِ الورَعُ</a:t>
            </a:r>
            <a:r>
              <a:rPr lang="ar-SA" sz="5300" b="1" dirty="0" smtClean="0"/>
              <a:t>-رواه البيهقى فى شعب الايمان.</a:t>
            </a:r>
            <a:endParaRPr lang="ar-SA" sz="5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69792" y="0"/>
            <a:ext cx="5462016" cy="917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00584" tIns="50292" rIns="100584" bIns="50292" rtlCol="0">
            <a:spAutoFit/>
          </a:bodyPr>
          <a:lstStyle/>
          <a:p>
            <a:pPr algn="ctr"/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হাদীছের</a:t>
            </a:r>
            <a:r>
              <a:rPr lang="en-US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অনুবাদ</a:t>
            </a:r>
            <a:endParaRPr lang="en-US" sz="5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75360"/>
            <a:ext cx="12801600" cy="6339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00584" tIns="50292" rIns="100584" bIns="50292"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উম্মুল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মু’মিনীন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হযরত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আয়েশা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রাদ্বিআল্লাহু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আনহা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বর্ণিত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বলেন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রাসূলুল্লাহ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সাল্লাল্লাহু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আলাইহি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ওয়াসাল্লাম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)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শুনেছি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বলেছেন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আল্লাহ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তা’আলা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আমার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নিকট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মর্মে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প্রত্যাদেশ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করেছেন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ব্যক্তি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জ্ঞানার্জনের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পথ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অবলম্বন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করবে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জান্নাতের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পথ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সহজ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দেব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ব্যক্তির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চক্ষু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দু’টি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ছিনিয়ে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নিয়েছি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বিনিময়ে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জান্নাত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দান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করব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বস্তুত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ইবাদত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বেশি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হওয়ার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চেয়ে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দ্বীনি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ইলম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বেশি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হওয়া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শ্রেয়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দ্বীনের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মূল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হচ্ছে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তাকওয়া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,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আল্লাহভীতি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পরহেযগারী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(</a:t>
            </a:r>
            <a:r>
              <a:rPr lang="en-US" sz="44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বায়হাক্বী</a:t>
            </a:r>
            <a:r>
              <a:rPr lang="en-US" sz="4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)</a:t>
            </a:r>
            <a:endParaRPr lang="ar-SA" sz="4400" b="1" dirty="0" smtClean="0">
              <a:solidFill>
                <a:schemeClr val="tx1"/>
              </a:solidFill>
              <a:latin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69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8570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3551" tIns="46776" rIns="93551" bIns="46776" rtlCol="0" anchor="ctr"/>
          <a:lstStyle/>
          <a:p>
            <a:pPr algn="ctr"/>
            <a:r>
              <a:rPr lang="ar-SA" sz="4500" b="1" dirty="0" smtClean="0"/>
              <a:t>معانى المفردات</a:t>
            </a:r>
            <a:r>
              <a:rPr lang="en-US" sz="4500" b="1" dirty="0" smtClean="0"/>
              <a:t>/</a:t>
            </a:r>
            <a:r>
              <a:rPr lang="en-US" sz="51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শব্দার্থ</a:t>
            </a:r>
            <a:endParaRPr lang="en-US" sz="5100" b="1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1280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7200" b="1" dirty="0" smtClean="0"/>
              <a:t>مَسلَك</a:t>
            </a:r>
            <a:endParaRPr lang="en-US" sz="6800" dirty="0"/>
          </a:p>
        </p:txBody>
      </p:sp>
      <p:sp>
        <p:nvSpPr>
          <p:cNvPr id="8" name="Rectangle 7"/>
          <p:cNvSpPr/>
          <p:nvPr/>
        </p:nvSpPr>
        <p:spPr>
          <a:xfrm>
            <a:off x="6187440" y="81280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চলার</a:t>
            </a:r>
            <a:r>
              <a:rPr lang="en-US" sz="7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পথ</a:t>
            </a:r>
            <a:endParaRPr lang="en-US" sz="6800" dirty="0"/>
          </a:p>
        </p:txBody>
      </p:sp>
      <p:sp>
        <p:nvSpPr>
          <p:cNvPr id="9" name="Rectangle 8"/>
          <p:cNvSpPr/>
          <p:nvPr/>
        </p:nvSpPr>
        <p:spPr>
          <a:xfrm>
            <a:off x="0" y="200490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طريق</a:t>
            </a:r>
            <a:endParaRPr lang="en-US" sz="6000" dirty="0"/>
          </a:p>
        </p:txBody>
      </p:sp>
      <p:sp>
        <p:nvSpPr>
          <p:cNvPr id="10" name="Rectangle 9"/>
          <p:cNvSpPr/>
          <p:nvPr/>
        </p:nvSpPr>
        <p:spPr>
          <a:xfrm>
            <a:off x="6187440" y="200490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রাস্তা</a:t>
            </a:r>
            <a:endParaRPr lang="en-US" sz="6800" dirty="0"/>
          </a:p>
        </p:txBody>
      </p:sp>
      <p:sp>
        <p:nvSpPr>
          <p:cNvPr id="11" name="Rectangle 10"/>
          <p:cNvSpPr/>
          <p:nvPr/>
        </p:nvSpPr>
        <p:spPr>
          <a:xfrm>
            <a:off x="0" y="3197014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الورَعُ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6187440" y="3197014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আল্লাহভীতি</a:t>
            </a:r>
            <a:endParaRPr lang="en-US" sz="6800" dirty="0"/>
          </a:p>
        </p:txBody>
      </p:sp>
      <p:sp>
        <p:nvSpPr>
          <p:cNvPr id="13" name="Rectangle 12"/>
          <p:cNvSpPr/>
          <p:nvPr/>
        </p:nvSpPr>
        <p:spPr>
          <a:xfrm>
            <a:off x="6187440" y="4389121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7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দু’টি</a:t>
            </a:r>
            <a:r>
              <a:rPr lang="en-US" sz="76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চোখ</a:t>
            </a:r>
            <a:endParaRPr lang="en-US" sz="6800" dirty="0"/>
          </a:p>
        </p:txBody>
      </p:sp>
      <p:sp>
        <p:nvSpPr>
          <p:cNvPr id="14" name="Rectangle 13"/>
          <p:cNvSpPr/>
          <p:nvPr/>
        </p:nvSpPr>
        <p:spPr>
          <a:xfrm>
            <a:off x="0" y="4389121"/>
            <a:ext cx="6144768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كريمتيهِ</a:t>
            </a:r>
            <a:endParaRPr lang="en-US" sz="6000" dirty="0"/>
          </a:p>
        </p:txBody>
      </p:sp>
      <p:sp>
        <p:nvSpPr>
          <p:cNvPr id="15" name="Rectangle 14"/>
          <p:cNvSpPr/>
          <p:nvPr/>
        </p:nvSpPr>
        <p:spPr>
          <a:xfrm>
            <a:off x="0" y="558122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ar-SA" sz="6000" b="1" dirty="0" smtClean="0"/>
              <a:t>مِلاكُ</a:t>
            </a:r>
            <a:endParaRPr lang="en-US" sz="6000" dirty="0"/>
          </a:p>
        </p:txBody>
      </p:sp>
      <p:sp>
        <p:nvSpPr>
          <p:cNvPr id="16" name="Rectangle 15"/>
          <p:cNvSpPr/>
          <p:nvPr/>
        </p:nvSpPr>
        <p:spPr>
          <a:xfrm>
            <a:off x="6187440" y="5581226"/>
            <a:ext cx="6614160" cy="15714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28735" tIns="64368" rIns="128735" bIns="64368" rtlCol="0" anchor="ctr"/>
          <a:lstStyle/>
          <a:p>
            <a:pPr algn="ctr"/>
            <a:r>
              <a:rPr lang="en-US" sz="7600" b="1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মূল</a:t>
            </a:r>
            <a:endParaRPr lang="en-US" sz="6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789</Words>
  <Application>Microsoft Office PowerPoint</Application>
  <PresentationFormat>Custom</PresentationFormat>
  <Paragraphs>139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nazim sir</dc:creator>
  <cp:lastModifiedBy>User</cp:lastModifiedBy>
  <cp:revision>251</cp:revision>
  <dcterms:created xsi:type="dcterms:W3CDTF">2006-08-16T00:00:00Z</dcterms:created>
  <dcterms:modified xsi:type="dcterms:W3CDTF">2020-08-16T15:20:03Z</dcterms:modified>
</cp:coreProperties>
</file>