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E85D1-8F85-47C4-9546-E7E907B2696C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86A6A-EB64-4641-8427-188501CF1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23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7E935-F917-4245-BD96-64F98444499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30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7E935-F917-4245-BD96-64F98444499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07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9811-7DF7-4AD3-9FD1-C7912401CEE6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9A9F-12BA-4604-8F8C-C8ADFBE51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0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9811-7DF7-4AD3-9FD1-C7912401CEE6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9A9F-12BA-4604-8F8C-C8ADFBE51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67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9811-7DF7-4AD3-9FD1-C7912401CEE6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9A9F-12BA-4604-8F8C-C8ADFBE51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06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9811-7DF7-4AD3-9FD1-C7912401CEE6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9A9F-12BA-4604-8F8C-C8ADFBE51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20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9811-7DF7-4AD3-9FD1-C7912401CEE6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9A9F-12BA-4604-8F8C-C8ADFBE51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66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9811-7DF7-4AD3-9FD1-C7912401CEE6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9A9F-12BA-4604-8F8C-C8ADFBE51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84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9811-7DF7-4AD3-9FD1-C7912401CEE6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9A9F-12BA-4604-8F8C-C8ADFBE51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76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9811-7DF7-4AD3-9FD1-C7912401CEE6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9A9F-12BA-4604-8F8C-C8ADFBE51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91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9811-7DF7-4AD3-9FD1-C7912401CEE6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9A9F-12BA-4604-8F8C-C8ADFBE51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02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9811-7DF7-4AD3-9FD1-C7912401CEE6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9A9F-12BA-4604-8F8C-C8ADFBE51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18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9811-7DF7-4AD3-9FD1-C7912401CEE6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9A9F-12BA-4604-8F8C-C8ADFBE51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2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89811-7DF7-4AD3-9FD1-C7912401CEE6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19A9F-12BA-4604-8F8C-C8ADFBE51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40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ainul Hoque\Desktop\SHAHID\Rose-Pest-Control-Exterminator.jpg"/>
          <p:cNvPicPr>
            <a:picLocks noChangeAspect="1" noChangeArrowheads="1"/>
          </p:cNvPicPr>
          <p:nvPr/>
        </p:nvPicPr>
        <p:blipFill>
          <a:blip r:embed="rId2"/>
          <a:srcRect l="9434" t="5031" r="7547"/>
          <a:stretch>
            <a:fillRect/>
          </a:stretch>
        </p:blipFill>
        <p:spPr bwMode="auto">
          <a:xfrm>
            <a:off x="123701" y="0"/>
            <a:ext cx="1192727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914401"/>
            <a:ext cx="7924800" cy="1470025"/>
          </a:xfrm>
        </p:spPr>
        <p:txBody>
          <a:bodyPr>
            <a:norm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WELCOME </a:t>
            </a:r>
          </a:p>
        </p:txBody>
      </p:sp>
    </p:spTree>
    <p:extLst>
      <p:ext uri="{BB962C8B-B14F-4D97-AF65-F5344CB8AC3E}">
        <p14:creationId xmlns:p14="http://schemas.microsoft.com/office/powerpoint/2010/main" val="115519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:\A Salam Arif\Picture Arif\The\MW007192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9662" y="3344781"/>
            <a:ext cx="2895600" cy="1947291"/>
          </a:xfrm>
          <a:prstGeom prst="rect">
            <a:avLst/>
          </a:prstGeom>
          <a:noFill/>
        </p:spPr>
      </p:pic>
      <p:pic>
        <p:nvPicPr>
          <p:cNvPr id="4" name="Picture 8" descr="D:\A Salam Arif\Picture Arif\The\newspap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9662" y="3048000"/>
            <a:ext cx="3149600" cy="2362200"/>
          </a:xfrm>
          <a:prstGeom prst="rect">
            <a:avLst/>
          </a:prstGeom>
          <a:noFill/>
        </p:spPr>
      </p:pic>
      <p:pic>
        <p:nvPicPr>
          <p:cNvPr id="5" name="Picture 10" descr="D:\A Salam Arif\Picture Arif\The\Sahara Desert, Moroc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1062" y="533400"/>
            <a:ext cx="2667000" cy="2000250"/>
          </a:xfrm>
          <a:prstGeom prst="rect">
            <a:avLst/>
          </a:prstGeom>
          <a:noFill/>
        </p:spPr>
      </p:pic>
      <p:pic>
        <p:nvPicPr>
          <p:cNvPr id="6" name="Picture 11" descr="D:\A Salam Arif\Picture Arif\The\the-train-hoste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39162" y="685801"/>
            <a:ext cx="2400300" cy="179804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657598" y="2580926"/>
            <a:ext cx="1463844" cy="523220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Shahara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1218" y="2580926"/>
            <a:ext cx="778044" cy="523220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18154" y="2558716"/>
            <a:ext cx="2598820" cy="523220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Jamuna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Express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1774" y="2558716"/>
            <a:ext cx="778044" cy="523220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3380" y="5486400"/>
            <a:ext cx="2362200" cy="523220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Bay of Bengal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67000" y="5486400"/>
            <a:ext cx="778044" cy="523220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15462" y="5486400"/>
            <a:ext cx="2819400" cy="523220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Bangladesh Times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09082" y="5486400"/>
            <a:ext cx="778044" cy="523220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93002" y="6266544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Here ‘</a:t>
            </a:r>
            <a:r>
              <a:rPr lang="en-US" sz="2000" b="1" u="sng" dirty="0">
                <a:solidFill>
                  <a:srgbClr val="FF0000"/>
                </a:solidFill>
              </a:rPr>
              <a:t>The</a:t>
            </a:r>
            <a:r>
              <a:rPr lang="en-US" sz="2000" b="1" u="sng" dirty="0"/>
              <a:t>’  is definite article.</a:t>
            </a:r>
          </a:p>
        </p:txBody>
      </p:sp>
    </p:spTree>
    <p:extLst>
      <p:ext uri="{BB962C8B-B14F-4D97-AF65-F5344CB8AC3E}">
        <p14:creationId xmlns:p14="http://schemas.microsoft.com/office/powerpoint/2010/main" val="319304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852675"/>
              </p:ext>
            </p:extLst>
          </p:nvPr>
        </p:nvGraphicFramePr>
        <p:xfrm>
          <a:off x="5638800" y="3028950"/>
          <a:ext cx="914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Packager Shell Object" showAsIcon="1" r:id="rId3" imgW="914400" imgH="800280" progId="Package">
                  <p:embed/>
                </p:oleObj>
              </mc:Choice>
              <mc:Fallback>
                <p:oleObj name="Packager Shell Object" showAsIcon="1" r:id="rId3" imgW="914400" imgH="8002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028950"/>
                        <a:ext cx="9144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128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nip Diagonal Corner Rectangle 12"/>
          <p:cNvSpPr/>
          <p:nvPr/>
        </p:nvSpPr>
        <p:spPr>
          <a:xfrm>
            <a:off x="2209800" y="3733800"/>
            <a:ext cx="7467600" cy="2057400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0" y="3657600"/>
            <a:ext cx="8001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</a:rPr>
              <a:t>Group: B</a:t>
            </a:r>
            <a:endParaRPr lang="bn-BD" sz="2800" b="1" u="sng" dirty="0">
              <a:solidFill>
                <a:srgbClr val="FF0000"/>
              </a:solidFill>
              <a:latin typeface="Times New Roman" pitchFamily="18" charset="0"/>
              <a:cs typeface="NikoshBAN" pitchFamily="2" charset="0"/>
            </a:endParaRPr>
          </a:p>
          <a:p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Fill in the blanks with Definite and Indefinite Articles.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209800" y="4495800"/>
            <a:ext cx="74676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nip Diagonal Corner Rectangle 9"/>
          <p:cNvSpPr/>
          <p:nvPr/>
        </p:nvSpPr>
        <p:spPr>
          <a:xfrm>
            <a:off x="2209800" y="990600"/>
            <a:ext cx="7467600" cy="2057400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0" y="381001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Group Work:</a:t>
            </a: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914400"/>
            <a:ext cx="8001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</a:rPr>
              <a:t>Group: A</a:t>
            </a:r>
            <a:endParaRPr lang="bn-BD" sz="2800" b="1" u="sng" dirty="0">
              <a:solidFill>
                <a:srgbClr val="FF0000"/>
              </a:solidFill>
              <a:latin typeface="Times New Roman" pitchFamily="18" charset="0"/>
              <a:cs typeface="NikoshBAN" pitchFamily="2" charset="0"/>
            </a:endParaRPr>
          </a:p>
          <a:p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Fill in the blanks with Definite and Indefinite Articles.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1720" y="1691641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…...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/>
              <a:t>owl lived in </a:t>
            </a:r>
            <a:r>
              <a:rPr lang="en-US" sz="2400" b="1" dirty="0">
                <a:solidFill>
                  <a:srgbClr val="FF0000"/>
                </a:solidFill>
              </a:rPr>
              <a:t>…..</a:t>
            </a:r>
            <a:r>
              <a:rPr lang="en-US" sz="2400" b="1" dirty="0"/>
              <a:t> tree. As the owl looked up at </a:t>
            </a:r>
            <a:r>
              <a:rPr lang="en-US" sz="2400" b="1" dirty="0">
                <a:solidFill>
                  <a:srgbClr val="FF0000"/>
                </a:solidFill>
              </a:rPr>
              <a:t>……</a:t>
            </a:r>
            <a:r>
              <a:rPr lang="en-US" sz="2400" b="1" dirty="0"/>
              <a:t> sky she saw</a:t>
            </a:r>
            <a:r>
              <a:rPr lang="en-US" sz="2400" b="1" dirty="0">
                <a:solidFill>
                  <a:srgbClr val="FF0000"/>
                </a:solidFill>
              </a:rPr>
              <a:t>……</a:t>
            </a:r>
            <a:r>
              <a:rPr lang="en-US" sz="2400" b="1" dirty="0"/>
              <a:t>moon shining brightly.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4562476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….. </a:t>
            </a:r>
            <a:r>
              <a:rPr lang="en-US" sz="2400" b="1" dirty="0"/>
              <a:t>grass hopper is</a:t>
            </a:r>
            <a:r>
              <a:rPr lang="en-US" sz="2400" b="1" dirty="0">
                <a:solidFill>
                  <a:srgbClr val="FF0000"/>
                </a:solidFill>
              </a:rPr>
              <a:t> ….</a:t>
            </a:r>
            <a:r>
              <a:rPr lang="en-US" sz="2400" b="1" dirty="0"/>
              <a:t> small animal. It is</a:t>
            </a:r>
            <a:r>
              <a:rPr lang="en-US" sz="2400" b="1" dirty="0">
                <a:solidFill>
                  <a:srgbClr val="FF0000"/>
                </a:solidFill>
              </a:rPr>
              <a:t> ….</a:t>
            </a:r>
            <a:r>
              <a:rPr lang="en-US" sz="2400" b="1" dirty="0"/>
              <a:t>  insect. It </a:t>
            </a:r>
            <a:r>
              <a:rPr lang="en-US" sz="2400" b="1"/>
              <a:t>looks like</a:t>
            </a:r>
            <a:r>
              <a:rPr lang="en-US" sz="2400" b="1">
                <a:solidFill>
                  <a:srgbClr val="FF0000"/>
                </a:solidFill>
              </a:rPr>
              <a:t> …..</a:t>
            </a:r>
            <a:r>
              <a:rPr lang="en-US" sz="2400" b="1"/>
              <a:t> </a:t>
            </a:r>
            <a:r>
              <a:rPr lang="en-US" sz="2400" b="1" dirty="0"/>
              <a:t>grass it lives in.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209800" y="1752600"/>
            <a:ext cx="74676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438400" y="17907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393432" y="182624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502568" y="1851828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327769" y="2384094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625117" y="4686926"/>
            <a:ext cx="48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971333" y="470819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619852" y="471771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an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717304" y="5255242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35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027536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Evaluation: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2819402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>
                <a:solidFill>
                  <a:srgbClr val="00B050"/>
                </a:solidFill>
              </a:rPr>
              <a:t>What is the kind of article?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>
                <a:solidFill>
                  <a:srgbClr val="00B050"/>
                </a:solidFill>
              </a:rPr>
              <a:t>What are they? </a:t>
            </a:r>
          </a:p>
        </p:txBody>
      </p:sp>
    </p:spTree>
    <p:extLst>
      <p:ext uri="{BB962C8B-B14F-4D97-AF65-F5344CB8AC3E}">
        <p14:creationId xmlns:p14="http://schemas.microsoft.com/office/powerpoint/2010/main" val="83687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2057401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Home work</a:t>
            </a:r>
            <a:r>
              <a:rPr lang="en-US" sz="3200" dirty="0"/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3200" y="2971800"/>
            <a:ext cx="708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</a:t>
            </a:r>
            <a:r>
              <a:rPr lang="en-US" sz="2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ohan</a:t>
            </a: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…….. boat. It is ……. blue boat. He rows it with …… oar for …….. hour every day. Do you like …….. </a:t>
            </a:r>
            <a:r>
              <a:rPr lang="en-US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colour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……. boat?</a:t>
            </a:r>
          </a:p>
        </p:txBody>
      </p:sp>
    </p:spTree>
    <p:extLst>
      <p:ext uri="{BB962C8B-B14F-4D97-AF65-F5344CB8AC3E}">
        <p14:creationId xmlns:p14="http://schemas.microsoft.com/office/powerpoint/2010/main" val="125130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752601"/>
            <a:ext cx="9144000" cy="2215991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13800" b="1" spc="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81800" y="4038601"/>
            <a:ext cx="3733800" cy="646331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600" b="1" spc="16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Bless to you all.</a:t>
            </a:r>
            <a:endParaRPr lang="en-US" sz="3600" b="1" spc="16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93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Diagonal Corner Rectangle 6"/>
          <p:cNvSpPr/>
          <p:nvPr/>
        </p:nvSpPr>
        <p:spPr>
          <a:xfrm>
            <a:off x="2438400" y="2057400"/>
            <a:ext cx="6858000" cy="2590800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19400" y="118247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NikoshBAN" pitchFamily="2" charset="0"/>
              </a:rPr>
              <a:t>Introduce:</a:t>
            </a:r>
            <a:r>
              <a:rPr lang="bn-BD" sz="3600" b="1" dirty="0">
                <a:solidFill>
                  <a:srgbClr val="00B050"/>
                </a:solidFill>
                <a:latin typeface="Times New Roman" pitchFamily="18" charset="0"/>
                <a:cs typeface="NikoshBAN" pitchFamily="2" charset="0"/>
              </a:rPr>
              <a:t>পরিচিতি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2159001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Class: Six</a:t>
            </a:r>
          </a:p>
          <a:p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Sub: English 2</a:t>
            </a:r>
            <a:r>
              <a:rPr lang="en-US" sz="3600" b="1" baseline="30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Paper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9400" y="3225801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Lesson:5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800" dirty="0">
                <a:solidFill>
                  <a:srgbClr val="FF0000"/>
                </a:solidFill>
              </a:rPr>
              <a:t>–</a:t>
            </a:r>
            <a:r>
              <a:rPr lang="en-US" sz="4800" dirty="0">
                <a:solidFill>
                  <a:srgbClr val="FF0000"/>
                </a:solidFill>
              </a:rPr>
              <a:t>Article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Time: 50 Minutes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32061" y="4800600"/>
            <a:ext cx="589583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SHAH MOHAMMAD LUTFUL HAIDER     </a:t>
            </a:r>
          </a:p>
          <a:p>
            <a:pPr algn="ctr"/>
            <a:r>
              <a:rPr lang="en-US" sz="2400" b="1" i="1" dirty="0" smtClean="0"/>
              <a:t>Asst</a:t>
            </a:r>
            <a:r>
              <a:rPr lang="en-US" sz="2400" b="1" i="1" dirty="0"/>
              <a:t>. </a:t>
            </a:r>
            <a:r>
              <a:rPr lang="en-US" sz="2400" b="1" i="1" dirty="0" smtClean="0"/>
              <a:t>Teacher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LUTFUNNESSA GIRL’S HIGH SCHOOL 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10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2286000" y="2057400"/>
            <a:ext cx="7086600" cy="2286000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90800" y="1143001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NikoshBAN" pitchFamily="2" charset="0"/>
              </a:rPr>
              <a:t>Objectives: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2209800"/>
            <a:ext cx="647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/>
              <a:buChar char="r"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To learn the kinds of Articles</a:t>
            </a:r>
            <a:endParaRPr lang="bn-BD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NikoshBAN" pitchFamily="2" charset="0"/>
              <a:sym typeface="Wingdings"/>
            </a:endParaRPr>
          </a:p>
          <a:p>
            <a:pPr>
              <a:lnSpc>
                <a:spcPct val="150000"/>
              </a:lnSpc>
              <a:buFont typeface="Wingdings"/>
              <a:buChar char="r"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To learn the use of Articles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46392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/>
          <p:cNvSpPr/>
          <p:nvPr/>
        </p:nvSpPr>
        <p:spPr>
          <a:xfrm>
            <a:off x="3505200" y="2743200"/>
            <a:ext cx="4343400" cy="1752600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810000" y="2895600"/>
            <a:ext cx="411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Articles</a:t>
            </a:r>
            <a:endParaRPr lang="bn-BD" sz="8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NikoshBAN" pitchFamily="2" charset="0"/>
              <a:sym typeface="Wingding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5200" y="8382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Lesson Title:</a:t>
            </a:r>
            <a:endParaRPr lang="bn-BD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NikoshBAN" pitchFamily="2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99309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7450" y="2324100"/>
            <a:ext cx="1219200" cy="523220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ook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14950" y="2286000"/>
            <a:ext cx="990600" cy="523220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86800" y="2209800"/>
            <a:ext cx="1295400" cy="523220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tudent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43150" y="4953000"/>
            <a:ext cx="1219200" cy="523220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ango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67750" y="4838700"/>
            <a:ext cx="838200" cy="523220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5900" y="4933950"/>
            <a:ext cx="1371600" cy="523220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oman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04329" y="5867400"/>
            <a:ext cx="424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They are consonant Sound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Book-cover-for-blog-1wn17k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390" y="304800"/>
            <a:ext cx="2047411" cy="1952428"/>
          </a:xfrm>
          <a:prstGeom prst="rect">
            <a:avLst/>
          </a:prstGeom>
        </p:spPr>
      </p:pic>
      <p:pic>
        <p:nvPicPr>
          <p:cNvPr id="10" name="Picture 9" descr="african-lion-male_436_600x4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81001"/>
            <a:ext cx="2349500" cy="1762125"/>
          </a:xfrm>
          <a:prstGeom prst="rect">
            <a:avLst/>
          </a:prstGeom>
        </p:spPr>
      </p:pic>
      <p:pic>
        <p:nvPicPr>
          <p:cNvPr id="11" name="Picture 10" descr="Young_student,_India.jpg"/>
          <p:cNvPicPr>
            <a:picLocks noChangeAspect="1"/>
          </p:cNvPicPr>
          <p:nvPr/>
        </p:nvPicPr>
        <p:blipFill>
          <a:blip r:embed="rId4" cstate="print"/>
          <a:srcRect t="4149"/>
          <a:stretch>
            <a:fillRect/>
          </a:stretch>
        </p:blipFill>
        <p:spPr>
          <a:xfrm>
            <a:off x="8077201" y="304801"/>
            <a:ext cx="1822715" cy="1828800"/>
          </a:xfrm>
          <a:prstGeom prst="rect">
            <a:avLst/>
          </a:prstGeom>
        </p:spPr>
      </p:pic>
      <p:pic>
        <p:nvPicPr>
          <p:cNvPr id="12" name="Picture 11" descr="mango_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2895601"/>
            <a:ext cx="2462212" cy="2000289"/>
          </a:xfrm>
          <a:prstGeom prst="rect">
            <a:avLst/>
          </a:prstGeom>
        </p:spPr>
      </p:pic>
      <p:pic>
        <p:nvPicPr>
          <p:cNvPr id="1026" name="Picture 2" descr="D:\A Salam Arif\Picture Arif\bangladeshi-people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1" y="2971801"/>
            <a:ext cx="1209675" cy="1814513"/>
          </a:xfrm>
          <a:prstGeom prst="rect">
            <a:avLst/>
          </a:prstGeom>
          <a:noFill/>
        </p:spPr>
      </p:pic>
      <p:pic>
        <p:nvPicPr>
          <p:cNvPr id="1027" name="Picture 3" descr="D:\A Salam Arif\Picture Arif\bird_f.19272.jpg"/>
          <p:cNvPicPr>
            <a:picLocks noChangeAspect="1" noChangeArrowheads="1"/>
          </p:cNvPicPr>
          <p:nvPr/>
        </p:nvPicPr>
        <p:blipFill>
          <a:blip r:embed="rId7"/>
          <a:srcRect l="10472" t="11294" r="8214" b="6571"/>
          <a:stretch>
            <a:fillRect/>
          </a:stretch>
        </p:blipFill>
        <p:spPr bwMode="auto">
          <a:xfrm>
            <a:off x="7715250" y="2912341"/>
            <a:ext cx="2190750" cy="1659659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743450" y="2286000"/>
            <a:ext cx="457200" cy="523220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34350" y="2209800"/>
            <a:ext cx="457200" cy="523220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8800" y="2324100"/>
            <a:ext cx="457200" cy="523220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96250" y="4838700"/>
            <a:ext cx="457200" cy="523220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81550" y="4933950"/>
            <a:ext cx="457200" cy="523220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28800" y="4953000"/>
            <a:ext cx="457200" cy="523220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95701" y="58674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Here,‘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 an article.</a:t>
            </a: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31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 Salam Arif\Picture Arif\AsianWildA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82600" y="1447800"/>
            <a:ext cx="2227774" cy="1676400"/>
          </a:xfrm>
          <a:prstGeom prst="rect">
            <a:avLst/>
          </a:prstGeom>
          <a:noFill/>
        </p:spPr>
      </p:pic>
      <p:pic>
        <p:nvPicPr>
          <p:cNvPr id="1027" name="Picture 3" descr="D:\A Salam Arif\Picture Arif\Ewe_lamb,_Columbia_breed.jpg"/>
          <p:cNvPicPr>
            <a:picLocks noChangeAspect="1" noChangeArrowheads="1"/>
          </p:cNvPicPr>
          <p:nvPr/>
        </p:nvPicPr>
        <p:blipFill>
          <a:blip r:embed="rId3"/>
          <a:srcRect l="7494" t="13148" r="6323" b="5771"/>
          <a:stretch>
            <a:fillRect/>
          </a:stretch>
        </p:blipFill>
        <p:spPr bwMode="auto">
          <a:xfrm>
            <a:off x="1981200" y="838200"/>
            <a:ext cx="2286000" cy="1838740"/>
          </a:xfrm>
          <a:prstGeom prst="rect">
            <a:avLst/>
          </a:prstGeom>
          <a:noFill/>
        </p:spPr>
      </p:pic>
      <p:pic>
        <p:nvPicPr>
          <p:cNvPr id="1028" name="Picture 4" descr="D:\A Salam Arif\Picture Arif\stock-photo-fashion-shot-of-a-young-man-a-trendy-european-man-dressed-in-contemporary-cloth-this-is-a-series-1991443.jpg"/>
          <p:cNvPicPr>
            <a:picLocks noChangeAspect="1" noChangeArrowheads="1"/>
          </p:cNvPicPr>
          <p:nvPr/>
        </p:nvPicPr>
        <p:blipFill>
          <a:blip r:embed="rId4"/>
          <a:srcRect b="4681"/>
          <a:stretch>
            <a:fillRect/>
          </a:stretch>
        </p:blipFill>
        <p:spPr bwMode="auto">
          <a:xfrm>
            <a:off x="5638801" y="3505200"/>
            <a:ext cx="1632857" cy="2438400"/>
          </a:xfrm>
          <a:prstGeom prst="rect">
            <a:avLst/>
          </a:prstGeom>
          <a:noFill/>
        </p:spPr>
      </p:pic>
      <p:pic>
        <p:nvPicPr>
          <p:cNvPr id="1029" name="Picture 5" descr="D:\A Salam Arif\Picture Arif\300x300_b1g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533400"/>
            <a:ext cx="2057400" cy="2057400"/>
          </a:xfrm>
          <a:prstGeom prst="rect">
            <a:avLst/>
          </a:prstGeom>
          <a:noFill/>
        </p:spPr>
      </p:pic>
      <p:pic>
        <p:nvPicPr>
          <p:cNvPr id="1030" name="Picture 6" descr="D:\A Salam Arif\Picture Arif\4411897972_ce5ce3ddb0.jpg"/>
          <p:cNvPicPr>
            <a:picLocks noChangeAspect="1" noChangeArrowheads="1"/>
          </p:cNvPicPr>
          <p:nvPr/>
        </p:nvPicPr>
        <p:blipFill>
          <a:blip r:embed="rId6"/>
          <a:srcRect b="16279"/>
          <a:stretch>
            <a:fillRect/>
          </a:stretch>
        </p:blipFill>
        <p:spPr bwMode="auto">
          <a:xfrm>
            <a:off x="5334000" y="685800"/>
            <a:ext cx="1524000" cy="1921546"/>
          </a:xfrm>
          <a:prstGeom prst="rect">
            <a:avLst/>
          </a:prstGeom>
          <a:noFill/>
        </p:spPr>
      </p:pic>
      <p:pic>
        <p:nvPicPr>
          <p:cNvPr id="1031" name="Picture 7" descr="D:\A Salam Arif\Picture Arif\4003445848_6ed8aaa2b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90725" y="3505200"/>
            <a:ext cx="2838450" cy="1674686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905000" y="1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Special  uses of ‘a’.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19400" y="2762905"/>
            <a:ext cx="1219200" cy="523220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90750" y="2762905"/>
            <a:ext cx="457200" cy="523220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91150" y="2743200"/>
            <a:ext cx="2457450" cy="523220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ne eyed man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62500" y="2743200"/>
            <a:ext cx="457200" cy="523220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34425" y="2762250"/>
            <a:ext cx="1619250" cy="523220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niform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05775" y="2762250"/>
            <a:ext cx="457200" cy="523220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57476" y="5410200"/>
            <a:ext cx="2219325" cy="533400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ne taka note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28825" y="5410200"/>
            <a:ext cx="457200" cy="523220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24800" y="5314950"/>
            <a:ext cx="1600200" cy="523220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uropean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96150" y="5314950"/>
            <a:ext cx="457200" cy="523220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33676" y="6181725"/>
            <a:ext cx="7096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words shall be pronounced as ‘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’ or ‘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’.</a:t>
            </a: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52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 Salam Arif\Picture Arif\Solenopsis_invicta1.JPG"/>
          <p:cNvPicPr>
            <a:picLocks noChangeAspect="1" noChangeArrowheads="1"/>
          </p:cNvPicPr>
          <p:nvPr/>
        </p:nvPicPr>
        <p:blipFill>
          <a:blip r:embed="rId2"/>
          <a:srcRect b="5556"/>
          <a:stretch>
            <a:fillRect/>
          </a:stretch>
        </p:blipFill>
        <p:spPr bwMode="auto">
          <a:xfrm>
            <a:off x="1828800" y="228601"/>
            <a:ext cx="3048000" cy="1915563"/>
          </a:xfrm>
          <a:prstGeom prst="rect">
            <a:avLst/>
          </a:prstGeom>
          <a:noFill/>
        </p:spPr>
      </p:pic>
      <p:pic>
        <p:nvPicPr>
          <p:cNvPr id="1027" name="Picture 3" descr="D:\A Salam Arif\Picture Arif\eggs2.jpg"/>
          <p:cNvPicPr>
            <a:picLocks noChangeAspect="1" noChangeArrowheads="1"/>
          </p:cNvPicPr>
          <p:nvPr/>
        </p:nvPicPr>
        <p:blipFill>
          <a:blip r:embed="rId3"/>
          <a:srcRect l="9923" b="7183"/>
          <a:stretch>
            <a:fillRect/>
          </a:stretch>
        </p:blipFill>
        <p:spPr bwMode="auto">
          <a:xfrm>
            <a:off x="5029200" y="267290"/>
            <a:ext cx="2743200" cy="1933442"/>
          </a:xfrm>
          <a:prstGeom prst="rect">
            <a:avLst/>
          </a:prstGeom>
          <a:noFill/>
        </p:spPr>
      </p:pic>
      <p:pic>
        <p:nvPicPr>
          <p:cNvPr id="1028" name="Picture 4" descr="D:\A Salam Arif\Picture Arif\soft-serve.jpg"/>
          <p:cNvPicPr>
            <a:picLocks noChangeAspect="1" noChangeArrowheads="1"/>
          </p:cNvPicPr>
          <p:nvPr/>
        </p:nvPicPr>
        <p:blipFill>
          <a:blip r:embed="rId4"/>
          <a:srcRect l="18421" t="10445" r="17105"/>
          <a:stretch>
            <a:fillRect/>
          </a:stretch>
        </p:blipFill>
        <p:spPr bwMode="auto">
          <a:xfrm>
            <a:off x="2438400" y="3197475"/>
            <a:ext cx="1034038" cy="1911124"/>
          </a:xfrm>
          <a:prstGeom prst="rect">
            <a:avLst/>
          </a:prstGeom>
          <a:noFill/>
        </p:spPr>
      </p:pic>
      <p:pic>
        <p:nvPicPr>
          <p:cNvPr id="1029" name="Picture 5" descr="D:\A Salam Arif\Picture Arif\16 Ox.jpg"/>
          <p:cNvPicPr>
            <a:picLocks noChangeAspect="1" noChangeArrowheads="1"/>
          </p:cNvPicPr>
          <p:nvPr/>
        </p:nvPicPr>
        <p:blipFill>
          <a:blip r:embed="rId5"/>
          <a:srcRect l="15610" r="21951" b="9268"/>
          <a:stretch>
            <a:fillRect/>
          </a:stretch>
        </p:blipFill>
        <p:spPr bwMode="auto">
          <a:xfrm>
            <a:off x="5562600" y="3307673"/>
            <a:ext cx="1219200" cy="2362200"/>
          </a:xfrm>
          <a:prstGeom prst="rect">
            <a:avLst/>
          </a:prstGeom>
          <a:noFill/>
        </p:spPr>
      </p:pic>
      <p:pic>
        <p:nvPicPr>
          <p:cNvPr id="1030" name="Picture 6" descr="D:\A Salam Arif\Picture Arif\umbrell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0" y="228600"/>
            <a:ext cx="1828800" cy="1828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28950" y="2349964"/>
            <a:ext cx="1219200" cy="523220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9800" y="2335892"/>
            <a:ext cx="647700" cy="523220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2391513"/>
            <a:ext cx="1219200" cy="523220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53050" y="2405573"/>
            <a:ext cx="647700" cy="523220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63000" y="2349305"/>
            <a:ext cx="1676400" cy="523220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mbrella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01000" y="2363371"/>
            <a:ext cx="647700" cy="523220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5600" y="5212667"/>
            <a:ext cx="1676400" cy="523220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ce-cream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5184534"/>
            <a:ext cx="647700" cy="523220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0" y="5070236"/>
            <a:ext cx="685800" cy="523220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0" y="5070235"/>
            <a:ext cx="647700" cy="523220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5994013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They are vowel Sound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7400" y="6022148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Here,‘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 an article.</a:t>
            </a: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32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 Salam Arif\Picture Arif\clo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0" y="1143000"/>
            <a:ext cx="2755900" cy="2362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81400" y="3733800"/>
            <a:ext cx="1143000" cy="523220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our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9400" y="3733800"/>
            <a:ext cx="647700" cy="523220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1400" y="3657600"/>
            <a:ext cx="1981200" cy="523220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onest man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29400" y="3657600"/>
            <a:ext cx="647700" cy="523220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5050" y="49911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Here,‘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 silent.</a:t>
            </a: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49911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is vowel Sound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46739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Special  uses of ‘</a:t>
            </a:r>
            <a:r>
              <a:rPr lang="en-US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3800" y="5961751"/>
            <a:ext cx="5279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Here ‘</a:t>
            </a:r>
            <a:r>
              <a:rPr lang="en-US" sz="2400" b="1" u="sng" dirty="0">
                <a:solidFill>
                  <a:srgbClr val="FF0000"/>
                </a:solidFill>
              </a:rPr>
              <a:t>A </a:t>
            </a:r>
            <a:r>
              <a:rPr lang="en-US" sz="2000" b="1" u="sng" dirty="0"/>
              <a:t>&amp;</a:t>
            </a:r>
            <a:r>
              <a:rPr lang="en-US" sz="2400" b="1" u="sng" dirty="0">
                <a:solidFill>
                  <a:srgbClr val="FF0000"/>
                </a:solidFill>
              </a:rPr>
              <a:t> An</a:t>
            </a:r>
            <a:r>
              <a:rPr lang="en-US" sz="2400" b="1" u="sng" dirty="0"/>
              <a:t>’  are indefinite article.</a:t>
            </a:r>
          </a:p>
        </p:txBody>
      </p:sp>
      <p:sp>
        <p:nvSpPr>
          <p:cNvPr id="2" name="Oval 1"/>
          <p:cNvSpPr/>
          <p:nvPr/>
        </p:nvSpPr>
        <p:spPr>
          <a:xfrm>
            <a:off x="6728346" y="1143000"/>
            <a:ext cx="2286000" cy="2286000"/>
          </a:xfrm>
          <a:prstGeom prst="ellipse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88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2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A Salam Arif\Picture Arif\The\250px-IslamicGalleryBritishMuseum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7556" y="685800"/>
            <a:ext cx="2381250" cy="1790700"/>
          </a:xfrm>
          <a:prstGeom prst="rect">
            <a:avLst/>
          </a:prstGeom>
          <a:noFill/>
        </p:spPr>
      </p:pic>
      <p:pic>
        <p:nvPicPr>
          <p:cNvPr id="3075" name="Picture 3" descr="D:\A Salam Arif\Picture Arif\The\412158_f520.jpg"/>
          <p:cNvPicPr>
            <a:picLocks noChangeAspect="1" noChangeArrowheads="1"/>
          </p:cNvPicPr>
          <p:nvPr/>
        </p:nvPicPr>
        <p:blipFill>
          <a:blip r:embed="rId3"/>
          <a:srcRect l="12834" r="14439"/>
          <a:stretch>
            <a:fillRect/>
          </a:stretch>
        </p:blipFill>
        <p:spPr bwMode="auto">
          <a:xfrm>
            <a:off x="5105400" y="685801"/>
            <a:ext cx="2209800" cy="1811399"/>
          </a:xfrm>
          <a:prstGeom prst="rect">
            <a:avLst/>
          </a:prstGeom>
          <a:noFill/>
        </p:spPr>
      </p:pic>
      <p:pic>
        <p:nvPicPr>
          <p:cNvPr id="3076" name="Picture 4" descr="D:\A Salam Arif\Picture Arif\The\brosen_windrose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665748"/>
            <a:ext cx="1828800" cy="1828800"/>
          </a:xfrm>
          <a:prstGeom prst="rect">
            <a:avLst/>
          </a:prstGeom>
          <a:noFill/>
        </p:spPr>
      </p:pic>
      <p:pic>
        <p:nvPicPr>
          <p:cNvPr id="3077" name="Picture 5" descr="D:\A Salam Arif\Picture Arif\The\Hardinge_Bridge_Bangladesh_on_Padma_Riv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276600"/>
            <a:ext cx="2133600" cy="1600200"/>
          </a:xfrm>
          <a:prstGeom prst="rect">
            <a:avLst/>
          </a:prstGeom>
          <a:noFill/>
        </p:spPr>
      </p:pic>
      <p:pic>
        <p:nvPicPr>
          <p:cNvPr id="3081" name="Picture 9" descr="D:\A Salam Arif\Picture Arif\The\palace_of_westminste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3352800"/>
            <a:ext cx="2245304" cy="15240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184356" y="2600980"/>
            <a:ext cx="1143000" cy="523220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Quran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17556" y="2600980"/>
            <a:ext cx="952500" cy="523220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51622" y="2590800"/>
            <a:ext cx="1219200" cy="523220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Titanic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9200" y="2590800"/>
            <a:ext cx="762000" cy="523220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839200" y="2590800"/>
            <a:ext cx="1219200" cy="523220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North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916778" y="2590800"/>
            <a:ext cx="762000" cy="523220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00400" y="5105400"/>
            <a:ext cx="3124200" cy="523220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Westminster palace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33600" y="5105400"/>
            <a:ext cx="952500" cy="523220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43800" y="5086350"/>
            <a:ext cx="1371600" cy="523220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Padma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77000" y="5086350"/>
            <a:ext cx="952500" cy="523220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10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330</Words>
  <Application>Microsoft Office PowerPoint</Application>
  <PresentationFormat>Widescreen</PresentationFormat>
  <Paragraphs>103</Paragraphs>
  <Slides>15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Algerian</vt:lpstr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Packager Shell Object</vt:lpstr>
      <vt:lpstr>WELCOME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</dc:title>
  <dc:creator>PERSONAL</dc:creator>
  <cp:lastModifiedBy>PERSONAL</cp:lastModifiedBy>
  <cp:revision>15</cp:revision>
  <dcterms:created xsi:type="dcterms:W3CDTF">2020-08-13T01:31:37Z</dcterms:created>
  <dcterms:modified xsi:type="dcterms:W3CDTF">2020-08-16T02:30:10Z</dcterms:modified>
</cp:coreProperties>
</file>