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89" r:id="rId2"/>
    <p:sldId id="291" r:id="rId3"/>
    <p:sldId id="292" r:id="rId4"/>
    <p:sldId id="293" r:id="rId5"/>
    <p:sldId id="299" r:id="rId6"/>
    <p:sldId id="296" r:id="rId7"/>
    <p:sldId id="294" r:id="rId8"/>
    <p:sldId id="295" r:id="rId9"/>
    <p:sldId id="297" r:id="rId10"/>
    <p:sldId id="298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32.77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8:40.38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1 118,'368'327,"-368"-327,91 71,-51-42,-1 2,27 28,-9-5,2-2,3-3,2-2,1-4,43 21,-36-22,-35-19,1-1,1-2,33 12,-26-15,-15-5,0-1,2-2,23 4,17 4,-1 3,0 3,-2 3,31 18,90 32,-81-41,10-3,-62-17,86 27,-75-20,1-3,1-3,1-3,17-1,1-10,4-3,7-1,-91 1,0 0,-1 0,1-1,-1 0,1-1,-1 0,0 0,0-1,0 0,-1-1,1 0,21-14,-1-2,11-10,23-17,-17 16,-3-2,-1-3,-1-1,-2-1,-2-3,21-30,-43 52,1 1,1 1,0 0,2 2,0 0,0 1,8-4,33-24,-2-3,20-23,-19 18,-34 27,0-1,-1-1,-2-1,0-1,-2-1,10-20,-29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6:58.11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334 76,'-4'-4,"-5"-6,-6-5,-8 1,-4 1,-2 4,0 3,1 3,-3 2,0 0,1 2,1-1,2 1,6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01.91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105 1,'0'4,"0"5,0 6,-4 4,-1 2,0 3,1 1,-4 4,-3 1,-5 0,1-1,3-2,-1 3,2-3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05.59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25 0,'-2'4,"-1"0,0 0,1 0,0 0,0 0,0 1,0-1,1 0,0 1,0 0,0-1,0 1,0 4,0 69,2-54,0 385,-1-388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09.739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941 52,'-2'-3,"-1"-1,1 1,-1-1,0 1,0 0,-1 0,1 0,0 0,-1 1,0 0,0-1,0 1,0 0,0 1,0-1,0 1,0 0,-1 0,1 0,0 1,-2-1,-17-1,-1 1,0 0,-13 3,10-1,-72-1,47-1,0 1,1 3,-1 3,-27 6,54-4,1 0,0 1,-3 3,-54 20,70-29,-1 1,1 0,1 0,-1 2,1-1,-1 1,2 0,-1 1,1 0,0 1,-2 2,7-5,1-1,-1 1,1 0,0 0,0 1,1-1,-1 0,1 1,0 0,1-1,-1 1,1 0,0 0,1 0,0 0,0 0,0 0,0 0,1-1,0 1,0 0,1 0,0 0,16 54,-11-40,-1 1,0 0,-2 0,-1 1,0-1,-1 7,-4 114,2-122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8:35.16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312 164,'72'-3,"-45"0,-1-2,1 0,6-4,-4 1,0 2,20-2,20 3,2 2,-1 4,7 4,-61-3,1 1,-2 1,1 0,0 2,-1 0,0 0,9 6,24 15,25 19,-67-43,0 1,-1 0,1 1,-1-1,0 1,0 0,-1 0,1 0,-1 1,0 0,-1 0,1 0,-1 0,2 5,-3-3,-1 1,1-1,-1 1,-1 0,0-1,0 1,-1 0,0-1,0 1,-1 0,0 1,-12 74,10-53,-2-1,0 0,-6 12,1-4,2 0,0 5,4-14,-1-1,-2 1,-1-1,-6 12,14-38,0 0,0 0,0 0,-1 0,1 0,0 0,-1-1,0 1,1-1,-1 1,0-1,0 1,0-1,0 0,0 0,0 0,0 0,0 0,0-1,0 1,-1-1,1 1,0-1,0 0,-1 0,1 0,0 0,-1 0,1 0,-2-1,-9-2,0 0,1-1,-1 0,1-1,-3-2,-21-7,-146-38,146 45,0 1,0 2,-1 2,0 1,0 2,-8 2,-54 0,79-2,1 1,-1 1,0 0,1 2,0 0,-6 3,5-2,16-4,1-1,-1 0,1 0,-1 0,1-1,-1 1,0-1,1 0,-1 0,0 0,1-1,-1 1,0-1,1 0,-1 0,1 0,-1 0,1-1,0 1,-2-2,2 0,1 1,-1-1,1 0,-1 0,1 0,0-1,0 1,0 0,1-1,-1 1,1-1,0 0,0 1,0-1,1 0,-1 0,1 0,0 1,0-3,0-11,1 0,1 1,1 0,0-1,1 1,0 1,0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30.584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7:32.77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9:05.052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360 1,'-18'0,"1"2,0 0,-1 1,1 1,0 0,1 1,-1 1,1 1,0 0,1 1,-1 1,-8 7,12-9,2 2,-1-1,1 1,0 1,1 0,0 0,1 1,0 0,1 1,0-1,0 1,1 1,1-1,0 1,1 0,-1 8,4-12,0 0,1 0,0 1,0-1,1 0,1 0,-1 1,1-1,1 0,0-1,1 3,10 24,2 0,5 4,3 9,-11-19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9:08.050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438 1,'-4'0,"-6"0,-9 0,-9 4,-4 1,-5 4,-5 5,2-1,-5-1,-4-4,0 1,3-1,9-1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0:10.8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26,'4'-3,"0"1,0-1,0 1,0-1,0 1,1 0,-1 1,1-1,-1 1,1 0,0 0,-1 0,5 1,69-2,-53 3,446 0,-446-1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9:12.456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121 0,'-4'5,"-1"0,1 1,1-1,-1 1,1 0,0 0,0 0,1 0,0 1,0-1,0 2,-9 76,10-66,-1 0,0-1,-1 1,-3 6,-8 16,2 0,2 1,1 1,3-1,-2 32,8-52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21:28.6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1 201,'3'-4,"0"0,0 1,1 0,0 0,-1 0,1 0,0 0,1 1,-1-1,0 1,1 0,-1 1,1-1,2 0,2-1,67-22,0 3,1 3,1 4,0 3,8 3,31 4,81 7,-43 2,1178-4,-1282 2,-1 3,0 1,47 14,-26-10,0-3,0-3,0-3,34-5,37 1,-124 3,-4 1,0-1,0 0,0 0,0-2,-1 0,1 0,-1-1,1-1,-1 0,0-1,0 0,11-7,62-41,-60 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21:54.0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10,'4'-4,"9"-1,20 4,23 6,24 7,9 1,15 2,6 4,-8 1,-17-2,-19-4,-17-4,-12-5,-13-2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21:57.9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3,'163'-2,"173"4,-312 1,0 1,0 2,0 0,-1 1,3 2,0 1,1-2,0-1,19 2,30-4,-1-3,37-4,3-1,-81 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23:09.72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26,'4'-3,"-1"0,1 1,0 0,0 0,0 0,0 0,0 0,0 1,1 0,-1 0,0 0,1 0,2 1,66-2,-50 2,-3 1,0 1,0 0,-1 2,0 0,1 1,13 6,31 15,17 10,-53-23,10 5,78 35,79 23,-169-69,-1-2,1-1,1-1,-1-2,0 0,1-2,-1 0,14-4,-28 2,0 1,0-2,0 0,-1 0,1-1,-1 0,6-5,54-21,-47 24,72-22,67-9,-145 34,0-1,-1-1,10-4,25-9,-34 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23:16.53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693 0,'205'3,"51"13,-171-11,56-5,-1037 2,433-4,442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4T15:27:11.05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10 10,'0'0,"0"0,3 2,-1 1,1 0,-1-1,1 1,1 1,-1-1,1 1,3 2,-1 1,-1-2,-2-2,0 0,-2-2,0-1,-1 0,0 0,-3-2,0-1,-2-2,2 2,0 0,0 0,-2-2,1 1,0 0,2 1,0 2,1 0,-1-2,-3-1,0-1,0 0,4 4,-1-1,1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0:15.31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71,'17'0,"68"0,18-6,-76 3,0-1,0-1,0-1,0-2,18-8,-35 12,-1 0,1 1,0 0,0 1,0 0,0 0,0 1,1 0,-1 1,0 0,5 1,10 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0:27.16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531 72,'0'-1,"1"0,-1 0,1 0,-1 0,1 1,-1-1,0 0,1 0,-1 0,0 0,0-1,0 1,0 0,0 0,0 0,0 0,0 0,0 0,0 0,-1 0,1 0,0 0,-1 0,1 0,0 0,-1 0,0 1,1-1,-1 0,1 0,-1 0,0 1,0-1,1 0,-1 1,0-1,0 0,0 1,0-1,-36-22,31 20,0 1,0 0,0 1,-1-1,1 1,0 0,0 1,-1-1,1 2,0-1,-1 0,1 1,0 0,-1 1,1-1,-5 3,3 0,0 0,0 1,0 0,1 0,0 0,0 1,0 0,1 1,-1 0,-4 7,-4 8,0 1,2 1,0 0,2 1,1 0,1 1,-2 10,-38 119,22-75,3 1,-9 62,8 4,7 1,2 125,15-99,5 198,-1-346,0-1,2 0,1-1,1 1,1-1,3 5,24 53,10 8,-16-32,21 53,-34-71,1-1,2-1,1-1,2-1,2 0,1-2,7 4,15 13,13 15,2-3,3-3,3-2,49 31,33 5,99 42,-156-92,3-4,1-4,49 10,221 34,-172-42,-147-27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0:39.47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0,'1'12,"1"-1,0 0,0 0,1 0,0 0,1 0,0-1,1 1,0-1,6 7,3 5,0-1,2 0,1-1,4 3,167 152,-167-154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0:31.06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772 894,'3'46,"1"0,3-1,2 1,1-2,3 1,1-1,2-1,5 4,5 7,2-2,2-1,3-1,17 19,-37-52,2 0,-1 0,2-2,0 0,1-1,0 0,1-2,0 0,1-1,2 0,76 44,59 47,-27-18,-87-55,-1 1,-2 2,-1 2,-1 1,-2 2,9 14,20 24,3-3,3-4,55 41,-124-107,1 0,0 0,0-1,1 1,-1-1,0 0,0 0,1 0,-1 0,0 0,1 0,-1 0,1-1,-1 1,1-1,0 0,-1 0,1 0,-1 0,1 0,0 0,-1-1,1 1,-1-1,1 0,-1 0,0 0,1 0,-1 0,0 0,0-1,0 1,1-1,-2 0,1 1,0-1,0 0,0 0,-1 0,1 0,-1 0,0-1,0 1,1-2,8-14,-1-1,-1 0,-1-1,-1 1,2-10,-3 9,33-105,-25 93</inkml:trace>
  <inkml:trace contextRef="#ctx0" brushRef="#br0" timeOffset="2906.047">2043 2523,'4'0,"5"0,6 0,4 0,3 0,1 0,2 0,-4 0</inkml:trace>
  <inkml:trace contextRef="#ctx0" brushRef="#br0" timeOffset="5281.018">2018 2811,'-4'0,"-5"0,-10 0,-5 0,-7 0,-2 0,-4 4,1 5,-3 6,3 0,2-3,-1-3,-6 1,-1 3,3 3,4 3,4 2,7-2</inkml:trace>
  <inkml:trace contextRef="#ctx0" brushRef="#br0" timeOffset="24220.18">174 223,'-2'-2,"1"-1,0 1,-1 0,1 0,0-1,1 1,-1 0,0-1,1 1,-1-1,1 1,0-1,0 1,0-1,0 1,0-1,0 1,1-1,-1 1,1-1,0 1,-1 0,1-1,1 1,26-57,-27 57,3-5,0 0,0 0,1 1,0-1,1 1,-1 0,1 0,0 1,1 0,-1 0,1 0,0 1,5-2,-2 2,1 0,0 1,-1 0,1 1,0 1,0 0,0 0,0 1,10 0,-5 0,-1 1,1 0,-1 1,1 1,-1 0,0 1,0 1,0 0,0 1,7 5,2 1,0 1,-2 1,0 1,0 2,-1 0,-2 1,1 1,-2 0,-1 2,13 19,20 34,-4 1,-3 3,-1 6,2 63,36 86,-74-207,-2-1,0 0,-2 1,-1 0,0-1,-2 1,-3 16,3-38,1-1,-1 1,1-1,-1 0,0 1,-1-1,1 0,0 1,-1-1,0 0,0 0,0 0,0 0,0-1,0 1,-1-1,1 1,-1-1,0 0,0 0,0 0,0 0,0 0,0-1,0 1,-1-1,1 0,-1 0,1 0,0-1,-1 1,1-1,-1 0,0 0,-1 0,-18-1,1 0,-1-2,1 0,-1-2,-7-2,-4-1,14 3,1-1,-1-1,1-1,-3-2,1 0,-1 2,0 0,-5-1,-49-13,45 12,-1 1,-21-2,-90-13,133 22,0 0,0-1,0 0,0-1,1 0,-1-1,1 0,0 0,1-1,-1 0,1-1,1 1,-1-2,-4-4,-10-14,2 0,0-1,-14-26,23 30,0 0,2 0,0-1,-5-22,-8-25,15 48,1 0,1 0,1-1,0 1,2-1,1-7,2-41,5-32,-5 98,0-1,0 1,0 0,1 0,0 0,0 1,1-1,1-2,12-18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1:00.31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822 818,'1'-101,"1"18,-6-46,1 95,-2-1,-1 1,-1 0,-2 0,-2 1,-1 0,-1 1,-2 1,-1 0,-10-12,17 31,0 2,-1-1,0 2,-1-1,0 1,-1 1,0 0,0 1,0 0,-1 0,0 2,-1-1,1 2,-7-2,8 3,-1 0,1 1,0 0,-1 1,1 0,-1 1,0 1,1 0,-1 0,1 2,0-1,0 1,0 1,0 0,0 1,-3 2,-12 9,1 0,0 2,2 0,0 2,2 1,0 0,-12 17,22-24,1 1,1 1,0 0,1 0,1 1,1 0,0 0,1 1,1 0,0 0,1 0,2 1,-1 2,2 2,1 0,1 0,1 0,1 0,1-1,2 6,-2-14,0-1,0 1,2-1,-1-1,2 1,-1-1,2 0,0 0,0-1,10 10,32 29,-27-25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4:08.33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3,'24'0,"34"0,0 2,-1 2,11 5,-32-3,-19-4,0 1,-1 1,1 1,-1 0,10 5,-7-1,1-1,0-1,1-1,0 0,0-2,0 0,0-2,1 0,-1-1,1-1,-1-1,0-1,1-1,-1-1,0-1,-1-1,1 0,-1-2,14-7,14-9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13T12:04:24.25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0 189,'16'2,"-1"-1,0 2,0 0,0 1,0 0,-1 1,0 1,0 0,0 1,1 1,65 28,-61-31,1-1,0 0,0-1,0-2,0 0,1-1,78 8,-64-3,0-1,1-2,-1-2,35-3,33-9,2-5,-59 9,16-1,-31 6,0-2,-1-2,15-4,-18 4,-1 1,1 2,1 0,-1 2,0 1,4 1,9 0,0-2,16-4,194-28,-157 27,-1 4,43 5,2 1,582-3,-677-2,0-2,4-2,68-5,-79 11,1-2,-1-1,0-2,0-1,0-1,-1-3,29-11,95-48,-122 51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3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94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83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11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8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4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0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9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3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5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8/16/2020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1" r:id="rId5"/>
    <p:sldLayoutId id="2147483745" r:id="rId6"/>
    <p:sldLayoutId id="2147483746" r:id="rId7"/>
    <p:sldLayoutId id="2147483747" r:id="rId8"/>
    <p:sldLayoutId id="2147483750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3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customXml" Target="../ink/ink21.xml"/><Relationship Id="rId21" Type="http://schemas.openxmlformats.org/officeDocument/2006/relationships/image" Target="../media/image18.png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47" Type="http://schemas.openxmlformats.org/officeDocument/2006/relationships/customXml" Target="../ink/ink25.xml"/><Relationship Id="rId7" Type="http://schemas.openxmlformats.org/officeDocument/2006/relationships/image" Target="../media/image11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9" Type="http://schemas.openxmlformats.org/officeDocument/2006/relationships/image" Target="../media/image22.png"/><Relationship Id="rId11" Type="http://schemas.openxmlformats.org/officeDocument/2006/relationships/image" Target="../media/image13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customXml" Target="../ink/ink20.xml"/><Relationship Id="rId40" Type="http://schemas.openxmlformats.org/officeDocument/2006/relationships/image" Target="../media/image27.png"/><Relationship Id="rId45" Type="http://schemas.openxmlformats.org/officeDocument/2006/relationships/customXml" Target="../ink/ink24.xml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5.xml"/><Relationship Id="rId36" Type="http://schemas.openxmlformats.org/officeDocument/2006/relationships/image" Target="../media/image25.png"/><Relationship Id="rId49" Type="http://schemas.openxmlformats.org/officeDocument/2006/relationships/image" Target="../media/image9.jfif"/><Relationship Id="rId10" Type="http://schemas.openxmlformats.org/officeDocument/2006/relationships/customXml" Target="../ink/ink6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4" Type="http://schemas.openxmlformats.org/officeDocument/2006/relationships/image" Target="../media/image29.png"/><Relationship Id="rId4" Type="http://schemas.openxmlformats.org/officeDocument/2006/relationships/customXml" Target="../ink/ink3.xml"/><Relationship Id="rId9" Type="http://schemas.openxmlformats.org/officeDocument/2006/relationships/image" Target="../media/image12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21.png"/><Relationship Id="rId30" Type="http://schemas.openxmlformats.org/officeDocument/2006/relationships/customXml" Target="../ink/ink16.xml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48" Type="http://schemas.openxmlformats.org/officeDocument/2006/relationships/image" Target="../media/image31.png"/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12" Type="http://schemas.openxmlformats.org/officeDocument/2006/relationships/customXml" Target="../ink/ink7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customXml" Target="../ink/ink18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20" Type="http://schemas.openxmlformats.org/officeDocument/2006/relationships/customXml" Target="../ink/ink11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AE58141-418D-4641-B94E-3B5BBF6145B9}"/>
              </a:ext>
            </a:extLst>
          </p:cNvPr>
          <p:cNvGrpSpPr/>
          <p:nvPr/>
        </p:nvGrpSpPr>
        <p:grpSpPr>
          <a:xfrm>
            <a:off x="1345601" y="2399635"/>
            <a:ext cx="9587870" cy="3795762"/>
            <a:chOff x="950975" y="530591"/>
            <a:chExt cx="10451593" cy="5659897"/>
          </a:xfrm>
        </p:grpSpPr>
        <p:sp>
          <p:nvSpPr>
            <p:cNvPr id="77" name="Rectangle: Top Corners Rounded 76">
              <a:extLst>
                <a:ext uri="{FF2B5EF4-FFF2-40B4-BE49-F238E27FC236}">
                  <a16:creationId xmlns:a16="http://schemas.microsoft.com/office/drawing/2014/main" id="{77A92CC4-72C0-47CF-AEF3-3C600F6EE2C9}"/>
                </a:ext>
              </a:extLst>
            </p:cNvPr>
            <p:cNvSpPr/>
            <p:nvPr/>
          </p:nvSpPr>
          <p:spPr>
            <a:xfrm>
              <a:off x="1417319" y="1404021"/>
              <a:ext cx="9665209" cy="4786467"/>
            </a:xfrm>
            <a:prstGeom prst="round2SameRect">
              <a:avLst/>
            </a:prstGeom>
            <a:gradFill flip="none" rotWithShape="1">
              <a:gsLst>
                <a:gs pos="1000">
                  <a:srgbClr val="71B8FF"/>
                </a:gs>
                <a:gs pos="100000">
                  <a:srgbClr val="008BD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মাল্টিমিডিয়া শ্রেণিতে </a:t>
              </a:r>
            </a:p>
            <a:p>
              <a:pPr algn="ctr"/>
              <a:r>
                <a:rPr lang="bn-BD" sz="4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স্বাগতম</a:t>
              </a:r>
              <a:endPara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7754C0-48C9-46F3-A582-FDC80DD91972}"/>
                </a:ext>
              </a:extLst>
            </p:cNvPr>
            <p:cNvSpPr/>
            <p:nvPr/>
          </p:nvSpPr>
          <p:spPr>
            <a:xfrm>
              <a:off x="950975" y="530591"/>
              <a:ext cx="10451593" cy="1270777"/>
            </a:xfrm>
            <a:custGeom>
              <a:avLst/>
              <a:gdLst>
                <a:gd name="connsiteX0" fmla="*/ 0 w 2337762"/>
                <a:gd name="connsiteY0" fmla="*/ 816453 h 816453"/>
                <a:gd name="connsiteX1" fmla="*/ 0 w 2337762"/>
                <a:gd name="connsiteY1" fmla="*/ 389634 h 816453"/>
                <a:gd name="connsiteX2" fmla="*/ 389635 w 2337762"/>
                <a:gd name="connsiteY2" fmla="*/ 0 h 816453"/>
                <a:gd name="connsiteX3" fmla="*/ 1948127 w 2337762"/>
                <a:gd name="connsiteY3" fmla="*/ 0 h 816453"/>
                <a:gd name="connsiteX4" fmla="*/ 2337762 w 2337762"/>
                <a:gd name="connsiteY4" fmla="*/ 389634 h 816453"/>
                <a:gd name="connsiteX5" fmla="*/ 2337762 w 2337762"/>
                <a:gd name="connsiteY5" fmla="*/ 816453 h 81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7762" h="816453">
                  <a:moveTo>
                    <a:pt x="0" y="816453"/>
                  </a:moveTo>
                  <a:lnTo>
                    <a:pt x="0" y="389634"/>
                  </a:lnTo>
                  <a:cubicBezTo>
                    <a:pt x="0" y="174446"/>
                    <a:pt x="174446" y="0"/>
                    <a:pt x="389635" y="0"/>
                  </a:cubicBezTo>
                  <a:lnTo>
                    <a:pt x="1948127" y="0"/>
                  </a:lnTo>
                  <a:cubicBezTo>
                    <a:pt x="2163316" y="0"/>
                    <a:pt x="2337762" y="174446"/>
                    <a:pt x="2337762" y="389634"/>
                  </a:cubicBezTo>
                  <a:lnTo>
                    <a:pt x="2337762" y="816453"/>
                  </a:lnTo>
                  <a:close/>
                </a:path>
              </a:pathLst>
            </a:custGeom>
            <a:gradFill flip="none" rotWithShape="1">
              <a:gsLst>
                <a:gs pos="1000">
                  <a:srgbClr val="FF9933"/>
                </a:gs>
                <a:gs pos="100000">
                  <a:srgbClr val="FF9933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2904DE0-F906-4097-A5F4-EA722B40E551}"/>
              </a:ext>
            </a:extLst>
          </p:cNvPr>
          <p:cNvSpPr/>
          <p:nvPr/>
        </p:nvSpPr>
        <p:spPr>
          <a:xfrm rot="10800000">
            <a:off x="1461501" y="2762864"/>
            <a:ext cx="9471970" cy="3972416"/>
          </a:xfrm>
          <a:custGeom>
            <a:avLst/>
            <a:gdLst>
              <a:gd name="connsiteX0" fmla="*/ 2665562 w 2665562"/>
              <a:gd name="connsiteY0" fmla="*/ 444269 h 3355677"/>
              <a:gd name="connsiteX1" fmla="*/ 2665562 w 2665562"/>
              <a:gd name="connsiteY1" fmla="*/ 3355677 h 3355677"/>
              <a:gd name="connsiteX2" fmla="*/ 1966823 w 2665562"/>
              <a:gd name="connsiteY2" fmla="*/ 3355677 h 3355677"/>
              <a:gd name="connsiteX3" fmla="*/ 1953942 w 2665562"/>
              <a:gd name="connsiteY3" fmla="*/ 3223550 h 3355677"/>
              <a:gd name="connsiteX4" fmla="*/ 1332781 w 2665562"/>
              <a:gd name="connsiteY4" fmla="*/ 2700070 h 3355677"/>
              <a:gd name="connsiteX5" fmla="*/ 711621 w 2665562"/>
              <a:gd name="connsiteY5" fmla="*/ 3223550 h 3355677"/>
              <a:gd name="connsiteX6" fmla="*/ 698739 w 2665562"/>
              <a:gd name="connsiteY6" fmla="*/ 3355677 h 3355677"/>
              <a:gd name="connsiteX7" fmla="*/ 0 w 2665562"/>
              <a:gd name="connsiteY7" fmla="*/ 3355677 h 3355677"/>
              <a:gd name="connsiteX8" fmla="*/ 0 w 2665562"/>
              <a:gd name="connsiteY8" fmla="*/ 444269 h 3355677"/>
              <a:gd name="connsiteX9" fmla="*/ 444269 w 2665562"/>
              <a:gd name="connsiteY9" fmla="*/ 0 h 3355677"/>
              <a:gd name="connsiteX10" fmla="*/ 2221293 w 2665562"/>
              <a:gd name="connsiteY10" fmla="*/ 0 h 3355677"/>
              <a:gd name="connsiteX11" fmla="*/ 2665562 w 2665562"/>
              <a:gd name="connsiteY11" fmla="*/ 444269 h 33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5562" h="3355677">
                <a:moveTo>
                  <a:pt x="2665562" y="444269"/>
                </a:moveTo>
                <a:lnTo>
                  <a:pt x="2665562" y="3355677"/>
                </a:lnTo>
                <a:lnTo>
                  <a:pt x="1966823" y="3355677"/>
                </a:lnTo>
                <a:lnTo>
                  <a:pt x="1953942" y="3223550"/>
                </a:lnTo>
                <a:cubicBezTo>
                  <a:pt x="1894820" y="2924801"/>
                  <a:pt x="1639182" y="2700070"/>
                  <a:pt x="1332781" y="2700070"/>
                </a:cubicBezTo>
                <a:cubicBezTo>
                  <a:pt x="1026381" y="2700070"/>
                  <a:pt x="770743" y="2924801"/>
                  <a:pt x="711621" y="3223550"/>
                </a:cubicBezTo>
                <a:lnTo>
                  <a:pt x="698739" y="3355677"/>
                </a:lnTo>
                <a:lnTo>
                  <a:pt x="0" y="3355677"/>
                </a:lnTo>
                <a:lnTo>
                  <a:pt x="0" y="444269"/>
                </a:lnTo>
                <a:cubicBezTo>
                  <a:pt x="0" y="198906"/>
                  <a:pt x="198906" y="0"/>
                  <a:pt x="444269" y="0"/>
                </a:cubicBezTo>
                <a:lnTo>
                  <a:pt x="2221293" y="0"/>
                </a:lnTo>
                <a:cubicBezTo>
                  <a:pt x="2466656" y="0"/>
                  <a:pt x="2665562" y="198906"/>
                  <a:pt x="2665562" y="44426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238F79-C4D0-4CC8-82C1-8269BA9E9A60}"/>
              </a:ext>
            </a:extLst>
          </p:cNvPr>
          <p:cNvGrpSpPr/>
          <p:nvPr/>
        </p:nvGrpSpPr>
        <p:grpSpPr>
          <a:xfrm>
            <a:off x="1345601" y="2776592"/>
            <a:ext cx="9384898" cy="3834581"/>
            <a:chOff x="1548571" y="2762863"/>
            <a:chExt cx="9384898" cy="383458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D7DA75-380B-4708-8282-6A189CEFA51A}"/>
                </a:ext>
              </a:extLst>
            </p:cNvPr>
            <p:cNvSpPr/>
            <p:nvPr/>
          </p:nvSpPr>
          <p:spPr>
            <a:xfrm rot="10800000">
              <a:off x="1548571" y="2762863"/>
              <a:ext cx="9384898" cy="3834581"/>
            </a:xfrm>
            <a:custGeom>
              <a:avLst/>
              <a:gdLst>
                <a:gd name="connsiteX0" fmla="*/ 2665562 w 2665562"/>
                <a:gd name="connsiteY0" fmla="*/ 444269 h 3355677"/>
                <a:gd name="connsiteX1" fmla="*/ 2665562 w 2665562"/>
                <a:gd name="connsiteY1" fmla="*/ 3355677 h 3355677"/>
                <a:gd name="connsiteX2" fmla="*/ 1966823 w 2665562"/>
                <a:gd name="connsiteY2" fmla="*/ 3355677 h 3355677"/>
                <a:gd name="connsiteX3" fmla="*/ 1953942 w 2665562"/>
                <a:gd name="connsiteY3" fmla="*/ 3223550 h 3355677"/>
                <a:gd name="connsiteX4" fmla="*/ 1332781 w 2665562"/>
                <a:gd name="connsiteY4" fmla="*/ 2700070 h 3355677"/>
                <a:gd name="connsiteX5" fmla="*/ 711621 w 2665562"/>
                <a:gd name="connsiteY5" fmla="*/ 3223550 h 3355677"/>
                <a:gd name="connsiteX6" fmla="*/ 698739 w 2665562"/>
                <a:gd name="connsiteY6" fmla="*/ 3355677 h 3355677"/>
                <a:gd name="connsiteX7" fmla="*/ 0 w 2665562"/>
                <a:gd name="connsiteY7" fmla="*/ 3355677 h 3355677"/>
                <a:gd name="connsiteX8" fmla="*/ 0 w 2665562"/>
                <a:gd name="connsiteY8" fmla="*/ 444269 h 3355677"/>
                <a:gd name="connsiteX9" fmla="*/ 444269 w 2665562"/>
                <a:gd name="connsiteY9" fmla="*/ 0 h 3355677"/>
                <a:gd name="connsiteX10" fmla="*/ 2221293 w 2665562"/>
                <a:gd name="connsiteY10" fmla="*/ 0 h 3355677"/>
                <a:gd name="connsiteX11" fmla="*/ 2665562 w 2665562"/>
                <a:gd name="connsiteY11" fmla="*/ 444269 h 335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5562" h="3355677">
                  <a:moveTo>
                    <a:pt x="2665562" y="444269"/>
                  </a:moveTo>
                  <a:lnTo>
                    <a:pt x="2665562" y="3355677"/>
                  </a:lnTo>
                  <a:lnTo>
                    <a:pt x="1966823" y="3355677"/>
                  </a:lnTo>
                  <a:lnTo>
                    <a:pt x="1953942" y="3223550"/>
                  </a:lnTo>
                  <a:cubicBezTo>
                    <a:pt x="1894820" y="2924801"/>
                    <a:pt x="1639182" y="2700070"/>
                    <a:pt x="1332781" y="2700070"/>
                  </a:cubicBezTo>
                  <a:cubicBezTo>
                    <a:pt x="1026381" y="2700070"/>
                    <a:pt x="770743" y="2924801"/>
                    <a:pt x="711621" y="3223550"/>
                  </a:cubicBezTo>
                  <a:lnTo>
                    <a:pt x="698739" y="3355677"/>
                  </a:lnTo>
                  <a:lnTo>
                    <a:pt x="0" y="3355677"/>
                  </a:lnTo>
                  <a:lnTo>
                    <a:pt x="0" y="444269"/>
                  </a:lnTo>
                  <a:cubicBezTo>
                    <a:pt x="0" y="198906"/>
                    <a:pt x="198906" y="0"/>
                    <a:pt x="444269" y="0"/>
                  </a:cubicBezTo>
                  <a:lnTo>
                    <a:pt x="2221293" y="0"/>
                  </a:lnTo>
                  <a:cubicBezTo>
                    <a:pt x="2466656" y="0"/>
                    <a:pt x="2665562" y="198906"/>
                    <a:pt x="2665562" y="444269"/>
                  </a:cubicBezTo>
                  <a:close/>
                </a:path>
              </a:pathLst>
            </a:custGeom>
            <a:gradFill>
              <a:gsLst>
                <a:gs pos="1000">
                  <a:srgbClr val="FF9933"/>
                </a:gs>
                <a:gs pos="100000">
                  <a:srgbClr val="FF99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71E6CA-0565-402F-9F99-C51914FF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09" b="99273" l="0" r="98907">
                          <a14:foregroundMark x1="62608" y1="80827" x2="63934" y2="72000"/>
                          <a14:foregroundMark x1="61202" y1="90182" x2="62483" y2="81655"/>
                          <a14:foregroundMark x1="83588" y1="36106" x2="64481" y2="26182"/>
                          <a14:foregroundMark x1="85137" y1="36910" x2="84118" y2="36381"/>
                          <a14:foregroundMark x1="86885" y1="37818" x2="86741" y2="37743"/>
                          <a14:foregroundMark x1="63857" y1="25586" x2="59605" y2="21531"/>
                          <a14:foregroundMark x1="64481" y1="26182" x2="63860" y2="25590"/>
                          <a14:foregroundMark x1="17212" y1="51177" x2="17289" y2="51614"/>
                          <a14:foregroundMark x1="48203" y1="86003" x2="62295" y2="93818"/>
                          <a14:foregroundMark x1="82514" y1="80727" x2="83359" y2="76017"/>
                          <a14:foregroundMark x1="67213" y1="97818" x2="67213" y2="97997"/>
                          <a14:foregroundMark x1="67213" y1="97091" x2="67213" y2="97455"/>
                          <a14:foregroundMark x1="41530" y1="99273" x2="40064" y2="98974"/>
                          <a14:foregroundMark x1="52459" y1="76000" x2="56284" y2="88000"/>
                          <a14:foregroundMark x1="45902" y1="81818" x2="42077" y2="98909"/>
                          <a14:foregroundMark x1="60656" y1="70545" x2="60656" y2="58545"/>
                          <a14:foregroundMark x1="19672" y1="25091" x2="20765" y2="16727"/>
                          <a14:foregroundMark x1="22404" y1="23273" x2="23497" y2="20727"/>
                          <a14:foregroundMark x1="33333" y1="14909" x2="22404" y2="22545"/>
                          <a14:foregroundMark x1="21858" y1="17818" x2="36612" y2="13818"/>
                          <a14:foregroundMark x1="40437" y1="16364" x2="60656" y2="14909"/>
                          <a14:foregroundMark x1="59016" y1="16000" x2="59563" y2="17091"/>
                          <a14:foregroundMark x1="65027" y1="24364" x2="64481" y2="29818"/>
                          <a14:foregroundMark x1="70492" y1="28727" x2="83060" y2="37818"/>
                          <a14:backgroundMark x1="75410" y1="99636" x2="64959" y2="85411"/>
                          <a14:backgroundMark x1="63388" y1="80482" x2="63388" y2="64727"/>
                          <a14:backgroundMark x1="63388" y1="64727" x2="68306" y2="60364"/>
                          <a14:backgroundMark x1="77049" y1="66182" x2="78142" y2="59636"/>
                          <a14:backgroundMark x1="67760" y1="61818" x2="79235" y2="48727"/>
                          <a14:backgroundMark x1="86271" y1="31055" x2="86339" y2="30909"/>
                          <a14:backgroundMark x1="78142" y1="48364" x2="83105" y2="37796"/>
                          <a14:backgroundMark x1="77300" y1="25357" x2="65027" y2="17818"/>
                          <a14:backgroundMark x1="86339" y1="30909" x2="84547" y2="29808"/>
                          <a14:backgroundMark x1="42607" y1="13939" x2="37705" y2="13091"/>
                          <a14:backgroundMark x1="65027" y1="17818" x2="60127" y2="16970"/>
                          <a14:backgroundMark x1="17681" y1="24084" x2="15847" y2="25091"/>
                          <a14:backgroundMark x1="37705" y1="13091" x2="36780" y2="13599"/>
                          <a14:backgroundMark x1="15847" y1="25091" x2="13661" y2="44000"/>
                          <a14:backgroundMark x1="13661" y1="44000" x2="39344" y2="50545"/>
                          <a14:backgroundMark x1="39344" y1="50545" x2="43169" y2="69091"/>
                          <a14:backgroundMark x1="43169" y1="69091" x2="40010" y2="81239"/>
                          <a14:backgroundMark x1="34043" y1="92823" x2="28415" y2="99273"/>
                          <a14:backgroundMark x1="79235" y1="99636" x2="87978" y2="39273"/>
                          <a14:backgroundMark x1="87978" y1="39273" x2="95628" y2="66182"/>
                          <a14:backgroundMark x1="95628" y1="66182" x2="92896" y2="43636"/>
                          <a14:backgroundMark x1="92896" y1="43636" x2="96175" y2="82545"/>
                          <a14:backgroundMark x1="96175" y1="82545" x2="85246" y2="62182"/>
                          <a14:backgroundMark x1="85246" y1="62182" x2="85792" y2="42909"/>
                          <a14:backgroundMark x1="85792" y1="42909" x2="75956" y2="61091"/>
                          <a14:backgroundMark x1="75956" y1="61091" x2="84153" y2="48000"/>
                          <a14:backgroundMark x1="87846" y1="32195" x2="91803" y2="10545"/>
                          <a14:backgroundMark x1="86885" y1="37455" x2="87192" y2="35773"/>
                          <a14:backgroundMark x1="40102" y1="8510" x2="36066" y2="8000"/>
                          <a14:backgroundMark x1="54760" y1="10362" x2="40635" y2="8577"/>
                          <a14:backgroundMark x1="79235" y1="13455" x2="63714" y2="11494"/>
                          <a14:backgroundMark x1="66667" y1="20364" x2="71038" y2="12364"/>
                          <a14:backgroundMark x1="62295" y1="10182" x2="90164" y2="5091"/>
                          <a14:backgroundMark x1="90164" y1="5091" x2="98907" y2="39273"/>
                          <a14:backgroundMark x1="46448" y1="6909" x2="8743" y2="3273"/>
                          <a14:backgroundMark x1="9290" y1="19273" x2="19126" y2="8000"/>
                          <a14:backgroundMark x1="4918" y1="16000" x2="7104" y2="25818"/>
                          <a14:backgroundMark x1="3279" y1="6182" x2="9290" y2="13455"/>
                          <a14:backgroundMark x1="9836" y1="12727" x2="9836" y2="15636"/>
                          <a14:backgroundMark x1="56831" y1="4364" x2="85792" y2="3273"/>
                          <a14:backgroundMark x1="85792" y1="3273" x2="91257" y2="4364"/>
                          <a14:backgroundMark x1="84153" y1="13455" x2="81421" y2="13091"/>
                          <a14:backgroundMark x1="49180" y1="2909" x2="60109" y2="4364"/>
                          <a14:backgroundMark x1="45355" y1="1455" x2="52459" y2="2182"/>
                          <a14:backgroundMark x1="38251" y1="2182" x2="52459" y2="2182"/>
                          <a14:backgroundMark x1="96721" y1="3273" x2="91803" y2="1455"/>
                          <a14:backgroundMark x1="97268" y1="2545" x2="98907" y2="7636"/>
                          <a14:backgroundMark x1="85792" y1="37818" x2="85792" y2="37818"/>
                          <a14:backgroundMark x1="85792" y1="37818" x2="85792" y2="37818"/>
                          <a14:backgroundMark x1="85792" y1="37818" x2="85792" y2="37818"/>
                          <a14:backgroundMark x1="85792" y1="37818" x2="85792" y2="36466"/>
                          <a14:backgroundMark x1="84699" y1="86545" x2="83060" y2="67636"/>
                          <a14:backgroundMark x1="84153" y1="67636" x2="83060" y2="76000"/>
                          <a14:backgroundMark x1="85792" y1="65455" x2="85792" y2="70909"/>
                          <a14:backgroundMark x1="67760" y1="65455" x2="72678" y2="69455"/>
                          <a14:backgroundMark x1="72678" y1="61818" x2="68852" y2="65455"/>
                          <a14:backgroundMark x1="93989" y1="97455" x2="94536" y2="83273"/>
                          <a14:backgroundMark x1="85246" y1="90182" x2="99454" y2="99636"/>
                          <a14:backgroundMark x1="96721" y1="86545" x2="97268" y2="90909"/>
                          <a14:backgroundMark x1="79781" y1="91273" x2="98907" y2="97091"/>
                          <a14:backgroundMark x1="97268" y1="82545" x2="97268" y2="90545"/>
                          <a14:backgroundMark x1="37705" y1="58545" x2="18579" y2="77818"/>
                          <a14:backgroundMark x1="23497" y1="53091" x2="13115" y2="77091"/>
                          <a14:backgroundMark x1="17486" y1="51636" x2="10929" y2="76727"/>
                          <a14:backgroundMark x1="29508" y1="74182" x2="9836" y2="94182"/>
                          <a14:backgroundMark x1="19672" y1="96364" x2="22404" y2="97818"/>
                          <a14:backgroundMark x1="20219" y1="94909" x2="20219" y2="96727"/>
                          <a14:backgroundMark x1="71585" y1="61818" x2="71585" y2="61455"/>
                          <a14:backgroundMark x1="69945" y1="61455" x2="75410" y2="61818"/>
                          <a14:backgroundMark x1="86885" y1="64727" x2="86885" y2="64727"/>
                          <a14:backgroundMark x1="85792" y1="64727" x2="86339" y2="65455"/>
                          <a14:backgroundMark x1="83060" y1="89455" x2="80874" y2="89818"/>
                          <a14:backgroundMark x1="74863" y1="95636" x2="75956" y2="97091"/>
                          <a14:backgroundMark x1="66120" y1="99636" x2="79235" y2="93455"/>
                          <a14:backgroundMark x1="67760" y1="97455" x2="67760" y2="97818"/>
                          <a14:backgroundMark x1="67213" y1="97091" x2="67213" y2="97091"/>
                          <a14:backgroundMark x1="66667" y1="98909" x2="66667" y2="98909"/>
                          <a14:backgroundMark x1="40437" y1="98909" x2="40437" y2="98909"/>
                          <a14:backgroundMark x1="63934" y1="95273" x2="63934" y2="95273"/>
                          <a14:backgroundMark x1="62842" y1="94545" x2="62842" y2="94545"/>
                          <a14:backgroundMark x1="62842" y1="95273" x2="62842" y2="95273"/>
                          <a14:backgroundMark x1="39891" y1="99273" x2="39891" y2="99273"/>
                          <a14:backgroundMark x1="38251" y1="99273" x2="38798" y2="996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128" y="4264891"/>
              <a:ext cx="1373058" cy="2063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1042 L 0.00104 -0.3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171619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EEB1A2-864D-41BA-8BEC-DE999857DAE3}"/>
              </a:ext>
            </a:extLst>
          </p:cNvPr>
          <p:cNvSpPr/>
          <p:nvPr/>
        </p:nvSpPr>
        <p:spPr>
          <a:xfrm>
            <a:off x="983206" y="682542"/>
            <a:ext cx="4638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উসর্গের অর্থবাচকতা নেই কিন্তু </a:t>
            </a:r>
          </a:p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অর্থদ্যোতকতা আছে ৷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A0889B-0C62-472A-B415-C68ACF307CC2}"/>
              </a:ext>
            </a:extLst>
          </p:cNvPr>
          <p:cNvSpPr txBox="1"/>
          <p:nvPr/>
        </p:nvSpPr>
        <p:spPr>
          <a:xfrm>
            <a:off x="518799" y="1711214"/>
            <a:ext cx="5234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এখান থেকে আমরা দুটো জিনিস শিখব</a:t>
            </a:r>
          </a:p>
          <a:p>
            <a:r>
              <a:rPr lang="bn-BD" sz="2000" dirty="0"/>
              <a:t>শুধু আ এর কোন অর্থ নেই,আর মৃত্যু এর</a:t>
            </a:r>
          </a:p>
          <a:p>
            <a:r>
              <a:rPr lang="bn-BD" sz="2000" dirty="0"/>
              <a:t>আগে যদি আ দেই তাহলে হবে আমৃত্যু অর্থ</a:t>
            </a:r>
          </a:p>
          <a:p>
            <a:r>
              <a:rPr lang="bn-BD" sz="2000" dirty="0"/>
              <a:t>দাঁড়ায় মৃত্যুপযর্ন্ত এখানে আ এর অর্থ হলো পযর্ন্ত ৷</a:t>
            </a:r>
          </a:p>
          <a:p>
            <a:endParaRPr lang="bn-BD" sz="2000" dirty="0"/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এখানে অর্থদ্যোতকতা হলো-অর্থ নির্দেশ করা ৷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আবার দৈনন্দিন জীবনে দেখে মনে হয় অর্থ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আছে৷যেমন-উপ অর্থ অধিন,উপ-পরিচালক, এখানে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উপ হলো একটি আলাদা শব্দ এবং একটি অব্যয় পদ, আবার মনে করো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উপহার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 এর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উপ হলো একটি শব্দের অংশ,সুতরাং এই উপ হলো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উপসর্গ ৷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bn-BD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9B510-697C-486F-A73F-E78E7E9C6272}"/>
              </a:ext>
            </a:extLst>
          </p:cNvPr>
          <p:cNvSpPr txBox="1"/>
          <p:nvPr/>
        </p:nvSpPr>
        <p:spPr>
          <a:xfrm>
            <a:off x="7677510" y="560750"/>
            <a:ext cx="198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2">
                    <a:lumMod val="50000"/>
                  </a:schemeClr>
                </a:solidFill>
              </a:rPr>
              <a:t>মূল্যায়ন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F3851-6CC5-4107-B59D-6D7DC7EB4EB5}"/>
              </a:ext>
            </a:extLst>
          </p:cNvPr>
          <p:cNvSpPr txBox="1"/>
          <p:nvPr/>
        </p:nvSpPr>
        <p:spPr>
          <a:xfrm>
            <a:off x="6930040" y="2490738"/>
            <a:ext cx="474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১.উপসর্গের ৪টি বৈশিষ্ট্য বলো</a:t>
            </a:r>
            <a:r>
              <a:rPr lang="en-US" sz="2400" dirty="0"/>
              <a:t>?</a:t>
            </a:r>
            <a:endParaRPr lang="bn-BD" sz="2400" dirty="0"/>
          </a:p>
          <a:p>
            <a:r>
              <a:rPr lang="bn-BD" sz="2400" dirty="0"/>
              <a:t> </a:t>
            </a:r>
          </a:p>
          <a:p>
            <a:r>
              <a:rPr lang="bn-BD" sz="2400" dirty="0"/>
              <a:t>২.৩টি কাজ বলো</a:t>
            </a:r>
            <a:r>
              <a:rPr lang="en-US" sz="2400" dirty="0"/>
              <a:t>?</a:t>
            </a:r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৩.কমন উপসর্গগুলো কি কি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728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55654" y="754563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29AAAE68-0DAC-4D93-8E29-06441049E93F}"/>
              </a:ext>
            </a:extLst>
          </p:cNvPr>
          <p:cNvSpPr/>
          <p:nvPr/>
        </p:nvSpPr>
        <p:spPr>
          <a:xfrm rot="16200000">
            <a:off x="-100653" y="710473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D449B683-0E0D-48D0-A91D-5D66A708C9DD}"/>
              </a:ext>
            </a:extLst>
          </p:cNvPr>
          <p:cNvSpPr/>
          <p:nvPr/>
        </p:nvSpPr>
        <p:spPr>
          <a:xfrm rot="16200000">
            <a:off x="79680" y="744441"/>
            <a:ext cx="6249258" cy="5551470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180679-53F6-48CE-8321-BB33961DFB17}"/>
              </a:ext>
            </a:extLst>
          </p:cNvPr>
          <p:cNvSpPr txBox="1"/>
          <p:nvPr/>
        </p:nvSpPr>
        <p:spPr>
          <a:xfrm>
            <a:off x="1673525" y="663148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3">
                    <a:lumMod val="50000"/>
                  </a:schemeClr>
                </a:solidFill>
              </a:rPr>
              <a:t>বাড়ির কাজ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D1384-4A8C-4D64-B64F-1E04DD595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8" y="1817958"/>
            <a:ext cx="3631720" cy="2157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BCCFE-520B-4C42-B7C1-538104D45989}"/>
              </a:ext>
            </a:extLst>
          </p:cNvPr>
          <p:cNvSpPr txBox="1"/>
          <p:nvPr/>
        </p:nvSpPr>
        <p:spPr>
          <a:xfrm>
            <a:off x="733245" y="5086296"/>
            <a:ext cx="4499018" cy="85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2A901-7F54-4DFF-A1A5-9E198A3352F6}"/>
              </a:ext>
            </a:extLst>
          </p:cNvPr>
          <p:cNvSpPr txBox="1"/>
          <p:nvPr/>
        </p:nvSpPr>
        <p:spPr>
          <a:xfrm>
            <a:off x="484991" y="4659448"/>
            <a:ext cx="512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উপসর্গের অর্থবাচকতা নেই,কিন্তু অর্থদ্যোতকতা</a:t>
            </a:r>
          </a:p>
          <a:p>
            <a:pPr algn="ctr"/>
            <a:r>
              <a:rPr lang="bn-BD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আছে-ব্যাখ্যা করে আনবে ৷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EF02C7-2576-4126-AD45-DC36346318B4}"/>
              </a:ext>
            </a:extLst>
          </p:cNvPr>
          <p:cNvSpPr txBox="1"/>
          <p:nvPr/>
        </p:nvSpPr>
        <p:spPr>
          <a:xfrm>
            <a:off x="6860904" y="4397347"/>
            <a:ext cx="4264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3">
                    <a:lumMod val="50000"/>
                  </a:schemeClr>
                </a:solidFill>
              </a:rPr>
              <a:t>সবাইকে ধন্যবাদ</a:t>
            </a:r>
          </a:p>
          <a:p>
            <a:pPr algn="ctr"/>
            <a:r>
              <a:rPr lang="bn-BD" sz="3600" dirty="0">
                <a:solidFill>
                  <a:schemeClr val="bg2">
                    <a:lumMod val="25000"/>
                  </a:schemeClr>
                </a:solidFill>
              </a:rPr>
              <a:t>আল্লাহ হাফেজ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F6E92B3-0E47-4BBC-97DD-00C15598C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70" y="2507097"/>
            <a:ext cx="4677861" cy="35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0026 -0.5074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CF6CAA34-DC39-421D-A55A-E0800CFBD83A}"/>
              </a:ext>
            </a:extLst>
          </p:cNvPr>
          <p:cNvGrpSpPr/>
          <p:nvPr/>
        </p:nvGrpSpPr>
        <p:grpSpPr>
          <a:xfrm>
            <a:off x="120770" y="99028"/>
            <a:ext cx="11938958" cy="6521521"/>
            <a:chOff x="0" y="228599"/>
            <a:chExt cx="12191999" cy="6521521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59DFA702-98B7-4ECB-8775-08A6E9C92FD8}"/>
                </a:ext>
              </a:extLst>
            </p:cNvPr>
            <p:cNvSpPr/>
            <p:nvPr/>
          </p:nvSpPr>
          <p:spPr>
            <a:xfrm>
              <a:off x="0" y="228599"/>
              <a:ext cx="12191999" cy="6521521"/>
            </a:xfrm>
            <a:prstGeom prst="roundRect">
              <a:avLst>
                <a:gd name="adj" fmla="val 937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F5D93BF5-EFB5-48F6-AA4A-746BE195BA05}"/>
                </a:ext>
              </a:extLst>
            </p:cNvPr>
            <p:cNvSpPr/>
            <p:nvPr/>
          </p:nvSpPr>
          <p:spPr>
            <a:xfrm rot="16200000">
              <a:off x="11344" y="676158"/>
              <a:ext cx="6264669" cy="5672627"/>
            </a:xfrm>
            <a:prstGeom prst="round2SameRect">
              <a:avLst>
                <a:gd name="adj1" fmla="val 4822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Top Corners Rounded 85">
              <a:extLst>
                <a:ext uri="{FF2B5EF4-FFF2-40B4-BE49-F238E27FC236}">
                  <a16:creationId xmlns:a16="http://schemas.microsoft.com/office/drawing/2014/main" id="{FEDA2A49-EAD7-4B6C-991B-3965F4C4BD56}"/>
                </a:ext>
              </a:extLst>
            </p:cNvPr>
            <p:cNvSpPr/>
            <p:nvPr/>
          </p:nvSpPr>
          <p:spPr>
            <a:xfrm rot="5400000" flipH="1">
              <a:off x="5947882" y="692645"/>
              <a:ext cx="6233851" cy="5639653"/>
            </a:xfrm>
            <a:prstGeom prst="round2SameRect">
              <a:avLst>
                <a:gd name="adj1" fmla="val 4822"/>
                <a:gd name="adj2" fmla="val 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AC61D77-2277-4F49-BB66-D9EEBCC49424}"/>
                </a:ext>
              </a:extLst>
            </p:cNvPr>
            <p:cNvGrpSpPr/>
            <p:nvPr/>
          </p:nvGrpSpPr>
          <p:grpSpPr>
            <a:xfrm>
              <a:off x="509423" y="387842"/>
              <a:ext cx="5551469" cy="6249258"/>
              <a:chOff x="509423" y="387842"/>
              <a:chExt cx="5551469" cy="6249258"/>
            </a:xfrm>
          </p:grpSpPr>
          <p:sp>
            <p:nvSpPr>
              <p:cNvPr id="163" name="Rectangle: Top Corners Rounded 162">
                <a:extLst>
                  <a:ext uri="{FF2B5EF4-FFF2-40B4-BE49-F238E27FC236}">
                    <a16:creationId xmlns:a16="http://schemas.microsoft.com/office/drawing/2014/main" id="{DAEBAB1B-6C05-4F70-9E42-08397EB37515}"/>
                  </a:ext>
                </a:extLst>
              </p:cNvPr>
              <p:cNvSpPr/>
              <p:nvPr/>
            </p:nvSpPr>
            <p:spPr>
              <a:xfrm rot="16200000">
                <a:off x="160529" y="736736"/>
                <a:ext cx="6249258" cy="5551469"/>
              </a:xfrm>
              <a:prstGeom prst="round2SameRect">
                <a:avLst>
                  <a:gd name="adj1" fmla="val 2971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14300" dist="635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33771AC9-118F-4320-9F4F-E4E4060BA7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475" y="560750"/>
                <a:ext cx="1962365" cy="1996729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E4D0095-1E0B-4AA4-8A23-977883F7813F}"/>
                  </a:ext>
                </a:extLst>
              </p:cNvPr>
              <p:cNvSpPr txBox="1"/>
              <p:nvPr/>
            </p:nvSpPr>
            <p:spPr>
              <a:xfrm>
                <a:off x="587626" y="3006717"/>
                <a:ext cx="510458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/>
                  <a:t>শাহনাজ আক্তার(এম.এ,এম.এড)</a:t>
                </a:r>
              </a:p>
              <a:p>
                <a:pPr algn="ctr"/>
                <a:r>
                  <a:rPr lang="bn-BD" sz="2400" b="1" dirty="0"/>
                  <a:t>সিনিয়র শিক্ষক(বাংলা)</a:t>
                </a:r>
              </a:p>
              <a:p>
                <a:pPr algn="ctr"/>
                <a:r>
                  <a:rPr lang="bn-BD" sz="2400" b="1" dirty="0"/>
                  <a:t>কোনাবাড়ী এম.এ কুদ্দুছ উচ্চ বিদ্যালয়</a:t>
                </a:r>
              </a:p>
              <a:p>
                <a:pPr algn="ctr"/>
                <a:r>
                  <a:rPr lang="bn-BD" sz="2400" b="1" dirty="0"/>
                  <a:t>গাজীপুর সদর,গাজীপুর ৷</a:t>
                </a:r>
              </a:p>
              <a:p>
                <a:pPr algn="ctr"/>
                <a:r>
                  <a:rPr lang="bn-BD" sz="2400" b="1" dirty="0"/>
                  <a:t>ইমেইলঃ</a:t>
                </a:r>
                <a:r>
                  <a:rPr lang="en-US" sz="2400" b="1" dirty="0"/>
                  <a:t>shahnazakternomi@gmail.com</a:t>
                </a:r>
                <a:endParaRPr lang="bn-BD" sz="2400" b="1" dirty="0"/>
              </a:p>
              <a:p>
                <a:pPr algn="ctr"/>
                <a:r>
                  <a:rPr lang="bn-BD" sz="2400" b="1" dirty="0"/>
                  <a:t>মোবাইলঃ01717871696</a:t>
                </a:r>
                <a:endParaRPr lang="en-US" b="1" dirty="0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737F1D1-BC97-4CF2-9FB9-EA239C474E90}"/>
                </a:ext>
              </a:extLst>
            </p:cNvPr>
            <p:cNvGrpSpPr/>
            <p:nvPr/>
          </p:nvGrpSpPr>
          <p:grpSpPr>
            <a:xfrm>
              <a:off x="6143601" y="395548"/>
              <a:ext cx="5551471" cy="6249258"/>
              <a:chOff x="6143601" y="395548"/>
              <a:chExt cx="5551471" cy="6249258"/>
            </a:xfrm>
          </p:grpSpPr>
          <p:sp>
            <p:nvSpPr>
              <p:cNvPr id="160" name="Rectangle: Top Corners Rounded 159">
                <a:extLst>
                  <a:ext uri="{FF2B5EF4-FFF2-40B4-BE49-F238E27FC236}">
                    <a16:creationId xmlns:a16="http://schemas.microsoft.com/office/drawing/2014/main" id="{2ADFA983-A755-40D1-BA17-36E4A6B4E27F}"/>
                  </a:ext>
                </a:extLst>
              </p:cNvPr>
              <p:cNvSpPr/>
              <p:nvPr/>
            </p:nvSpPr>
            <p:spPr>
              <a:xfrm rot="5400000" flipH="1">
                <a:off x="5794708" y="744441"/>
                <a:ext cx="6249258" cy="5551471"/>
              </a:xfrm>
              <a:prstGeom prst="round2SameRect">
                <a:avLst>
                  <a:gd name="adj1" fmla="val 4822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14300" dist="635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F5350BD-A494-475B-AF8A-F30245046619}"/>
                  </a:ext>
                </a:extLst>
              </p:cNvPr>
              <p:cNvSpPr txBox="1"/>
              <p:nvPr/>
            </p:nvSpPr>
            <p:spPr>
              <a:xfrm>
                <a:off x="6925551" y="3006717"/>
                <a:ext cx="475693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/>
                  <a:t>বাংলা ভাষার ব্যাকরণ</a:t>
                </a:r>
              </a:p>
              <a:p>
                <a:pPr algn="ctr"/>
                <a:r>
                  <a:rPr lang="bn-BD" sz="2400" b="1" dirty="0"/>
                  <a:t>নবম</a:t>
                </a:r>
                <a:r>
                  <a:rPr lang="en-US" sz="2400" b="1" dirty="0"/>
                  <a:t>/</a:t>
                </a:r>
                <a:r>
                  <a:rPr lang="bn-BD" sz="2400" b="1" dirty="0"/>
                  <a:t>দশম-শ্রেণি</a:t>
                </a:r>
              </a:p>
              <a:p>
                <a:pPr algn="ctr"/>
                <a:r>
                  <a:rPr lang="bn-BD" sz="2400" b="1" dirty="0"/>
                  <a:t>পরিচ্ছেদ-সপ্তম</a:t>
                </a:r>
              </a:p>
              <a:p>
                <a:pPr algn="ctr"/>
                <a:r>
                  <a:rPr lang="bn-BD" sz="2400" b="1" dirty="0"/>
                  <a:t>মোট শিক্ষার্থী-৫০জন</a:t>
                </a:r>
              </a:p>
              <a:p>
                <a:pPr algn="ctr"/>
                <a:r>
                  <a:rPr lang="bn-BD" sz="2400" b="1" dirty="0"/>
                  <a:t>সময়-৪৫ মিনিট</a:t>
                </a:r>
                <a:endParaRPr lang="en-US" b="1" dirty="0"/>
              </a:p>
            </p:txBody>
          </p:sp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29F3FE61-1716-4C38-A3F5-F80DBE292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7551" y="594436"/>
                <a:ext cx="1685024" cy="1937198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9E3AB3C-9D62-4D70-BC3A-6A6FF8AFC53D}"/>
                </a:ext>
              </a:extLst>
            </p:cNvPr>
            <p:cNvGrpSpPr/>
            <p:nvPr/>
          </p:nvGrpSpPr>
          <p:grpSpPr>
            <a:xfrm>
              <a:off x="5678002" y="517273"/>
              <a:ext cx="848490" cy="6005805"/>
              <a:chOff x="5687389" y="549767"/>
              <a:chExt cx="848490" cy="6005805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BB669C56-DE78-409C-A64A-1927F1482EAC}"/>
                  </a:ext>
                </a:extLst>
              </p:cNvPr>
              <p:cNvGrpSpPr/>
              <p:nvPr/>
            </p:nvGrpSpPr>
            <p:grpSpPr>
              <a:xfrm>
                <a:off x="5689290" y="549767"/>
                <a:ext cx="765493" cy="241152"/>
                <a:chOff x="5654161" y="632684"/>
                <a:chExt cx="765493" cy="241152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5ABF9372-E463-455B-AEA5-FCFD63482BDC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231CDF6C-4DF2-4F2C-886B-7D4076864661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lowchart: Terminator 157">
                  <a:extLst>
                    <a:ext uri="{FF2B5EF4-FFF2-40B4-BE49-F238E27FC236}">
                      <a16:creationId xmlns:a16="http://schemas.microsoft.com/office/drawing/2014/main" id="{C37B4A21-7A66-45B3-98E0-DB3211C436B3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lowchart: Terminator 158">
                  <a:extLst>
                    <a:ext uri="{FF2B5EF4-FFF2-40B4-BE49-F238E27FC236}">
                      <a16:creationId xmlns:a16="http://schemas.microsoft.com/office/drawing/2014/main" id="{53B7FB86-F1C0-462D-AA9E-7D5358AD1958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6B9E98F7-D841-44ED-84E1-B6022C675E8F}"/>
                  </a:ext>
                </a:extLst>
              </p:cNvPr>
              <p:cNvGrpSpPr/>
              <p:nvPr/>
            </p:nvGrpSpPr>
            <p:grpSpPr>
              <a:xfrm>
                <a:off x="5727822" y="1004434"/>
                <a:ext cx="765493" cy="241152"/>
                <a:chOff x="5654161" y="632684"/>
                <a:chExt cx="765493" cy="241152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E3AB1A51-0951-4DDD-9CF2-DA031F6FC049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466FA34D-C8A0-44FB-AB5E-D04AFB8388E5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lowchart: Terminator 153">
                  <a:extLst>
                    <a:ext uri="{FF2B5EF4-FFF2-40B4-BE49-F238E27FC236}">
                      <a16:creationId xmlns:a16="http://schemas.microsoft.com/office/drawing/2014/main" id="{43861815-FE5D-46C5-B5A8-3C0B1B689E03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lowchart: Terminator 154">
                  <a:extLst>
                    <a:ext uri="{FF2B5EF4-FFF2-40B4-BE49-F238E27FC236}">
                      <a16:creationId xmlns:a16="http://schemas.microsoft.com/office/drawing/2014/main" id="{68A65DC8-EDF9-434B-B9F9-62F64903C0E7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A471FC2-E634-4DE4-8EC4-7FEB9101EF8D}"/>
                  </a:ext>
                </a:extLst>
              </p:cNvPr>
              <p:cNvGrpSpPr/>
              <p:nvPr/>
            </p:nvGrpSpPr>
            <p:grpSpPr>
              <a:xfrm>
                <a:off x="5731189" y="1502556"/>
                <a:ext cx="765493" cy="241152"/>
                <a:chOff x="5654161" y="632684"/>
                <a:chExt cx="765493" cy="241152"/>
              </a:xfrm>
            </p:grpSpPr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86A0C3F-EB71-4383-A12B-0BF1ED98C027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B9718B7F-903C-4FC2-AA0E-98C7C88A6C82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Flowchart: Terminator 149">
                  <a:extLst>
                    <a:ext uri="{FF2B5EF4-FFF2-40B4-BE49-F238E27FC236}">
                      <a16:creationId xmlns:a16="http://schemas.microsoft.com/office/drawing/2014/main" id="{6A16B714-A903-40D4-98CF-09870FDB7011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lowchart: Terminator 150">
                  <a:extLst>
                    <a:ext uri="{FF2B5EF4-FFF2-40B4-BE49-F238E27FC236}">
                      <a16:creationId xmlns:a16="http://schemas.microsoft.com/office/drawing/2014/main" id="{C4A2AFE9-0D7E-4299-8FA9-481D86EAA5E7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7925CC06-CA88-4584-8762-B4002AEB3567}"/>
                  </a:ext>
                </a:extLst>
              </p:cNvPr>
              <p:cNvGrpSpPr/>
              <p:nvPr/>
            </p:nvGrpSpPr>
            <p:grpSpPr>
              <a:xfrm>
                <a:off x="5687389" y="1908536"/>
                <a:ext cx="765493" cy="241152"/>
                <a:chOff x="5654161" y="632684"/>
                <a:chExt cx="765493" cy="241152"/>
              </a:xfrm>
            </p:grpSpPr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682A32EA-9B78-4CC9-A157-E4E6231E1FD5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566F362-D2DF-41E0-B96E-0FCBF3AE8BD6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Flowchart: Terminator 145">
                  <a:extLst>
                    <a:ext uri="{FF2B5EF4-FFF2-40B4-BE49-F238E27FC236}">
                      <a16:creationId xmlns:a16="http://schemas.microsoft.com/office/drawing/2014/main" id="{D9197086-F203-4A73-B599-6E183F302870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Flowchart: Terminator 146">
                  <a:extLst>
                    <a:ext uri="{FF2B5EF4-FFF2-40B4-BE49-F238E27FC236}">
                      <a16:creationId xmlns:a16="http://schemas.microsoft.com/office/drawing/2014/main" id="{7ED1D923-9795-4CC7-9BDF-21A844130066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4761C494-77C9-4126-8CC0-788B039A50B5}"/>
                  </a:ext>
                </a:extLst>
              </p:cNvPr>
              <p:cNvGrpSpPr/>
              <p:nvPr/>
            </p:nvGrpSpPr>
            <p:grpSpPr>
              <a:xfrm>
                <a:off x="5727020" y="2374192"/>
                <a:ext cx="765493" cy="241152"/>
                <a:chOff x="5654161" y="632684"/>
                <a:chExt cx="765493" cy="241152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A3C4EAC8-8EB9-46D6-9D85-AA97CE78CDDB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4F5EB17-0E34-4D8D-A09F-42125CC44B2C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Flowchart: Terminator 141">
                  <a:extLst>
                    <a:ext uri="{FF2B5EF4-FFF2-40B4-BE49-F238E27FC236}">
                      <a16:creationId xmlns:a16="http://schemas.microsoft.com/office/drawing/2014/main" id="{696209F5-5473-4CAF-A996-BBDED7DCADFC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Flowchart: Terminator 142">
                  <a:extLst>
                    <a:ext uri="{FF2B5EF4-FFF2-40B4-BE49-F238E27FC236}">
                      <a16:creationId xmlns:a16="http://schemas.microsoft.com/office/drawing/2014/main" id="{B3DC6169-4472-4ECD-A1D2-4A400DB8BB51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85C87407-E8DA-4A9B-B43A-1F3D1F1BB5E6}"/>
                  </a:ext>
                </a:extLst>
              </p:cNvPr>
              <p:cNvGrpSpPr/>
              <p:nvPr/>
            </p:nvGrpSpPr>
            <p:grpSpPr>
              <a:xfrm>
                <a:off x="5735964" y="2798059"/>
                <a:ext cx="765493" cy="241152"/>
                <a:chOff x="5654161" y="632684"/>
                <a:chExt cx="765493" cy="241152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1259ABE1-3A78-4F17-A6BC-6BC4C642054E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FFF5C86-4A88-468E-85BC-DD59F4A9B6FB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lowchart: Terminator 137">
                  <a:extLst>
                    <a:ext uri="{FF2B5EF4-FFF2-40B4-BE49-F238E27FC236}">
                      <a16:creationId xmlns:a16="http://schemas.microsoft.com/office/drawing/2014/main" id="{A384A7CB-ADCB-4710-B75B-1E580B4BA07C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lowchart: Terminator 138">
                  <a:extLst>
                    <a:ext uri="{FF2B5EF4-FFF2-40B4-BE49-F238E27FC236}">
                      <a16:creationId xmlns:a16="http://schemas.microsoft.com/office/drawing/2014/main" id="{D7FDE2B1-91F8-40D4-A60C-D3DFF0FFFFB8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4C9452-6DDC-42D4-9881-956734001AF4}"/>
                  </a:ext>
                </a:extLst>
              </p:cNvPr>
              <p:cNvGrpSpPr/>
              <p:nvPr/>
            </p:nvGrpSpPr>
            <p:grpSpPr>
              <a:xfrm>
                <a:off x="5714695" y="3244234"/>
                <a:ext cx="765493" cy="241152"/>
                <a:chOff x="5654161" y="632684"/>
                <a:chExt cx="765493" cy="241152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23EBD78-7752-4E1C-93E1-BA9229D09E5C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4F385186-6585-4E64-8EF2-2668C8E06940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lowchart: Terminator 133">
                  <a:extLst>
                    <a:ext uri="{FF2B5EF4-FFF2-40B4-BE49-F238E27FC236}">
                      <a16:creationId xmlns:a16="http://schemas.microsoft.com/office/drawing/2014/main" id="{BFB0F2AD-C4C0-4F8F-8A0D-A2FFD9237EE5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Terminator 134">
                  <a:extLst>
                    <a:ext uri="{FF2B5EF4-FFF2-40B4-BE49-F238E27FC236}">
                      <a16:creationId xmlns:a16="http://schemas.microsoft.com/office/drawing/2014/main" id="{C7B208DF-08FD-4D75-AB49-CFB23DFBC6B6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B247B619-6048-453F-879A-FFE355564E25}"/>
                  </a:ext>
                </a:extLst>
              </p:cNvPr>
              <p:cNvGrpSpPr/>
              <p:nvPr/>
            </p:nvGrpSpPr>
            <p:grpSpPr>
              <a:xfrm>
                <a:off x="5704021" y="3753141"/>
                <a:ext cx="765493" cy="241152"/>
                <a:chOff x="5654161" y="632684"/>
                <a:chExt cx="765493" cy="241152"/>
              </a:xfrm>
            </p:grpSpPr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95E580BB-2FE1-4F1B-8077-EAAA5306221F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C82A1394-E71F-4D7A-982E-8453F2374E48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Flowchart: Terminator 129">
                  <a:extLst>
                    <a:ext uri="{FF2B5EF4-FFF2-40B4-BE49-F238E27FC236}">
                      <a16:creationId xmlns:a16="http://schemas.microsoft.com/office/drawing/2014/main" id="{F10BC4B5-8002-47D5-8F62-1E480601EE78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lowchart: Terminator 130">
                  <a:extLst>
                    <a:ext uri="{FF2B5EF4-FFF2-40B4-BE49-F238E27FC236}">
                      <a16:creationId xmlns:a16="http://schemas.microsoft.com/office/drawing/2014/main" id="{92A0CF35-4CF0-4F6E-8613-26DF038F9A34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59D0B28-F705-41B3-8951-1061AD2A1541}"/>
                  </a:ext>
                </a:extLst>
              </p:cNvPr>
              <p:cNvGrpSpPr/>
              <p:nvPr/>
            </p:nvGrpSpPr>
            <p:grpSpPr>
              <a:xfrm>
                <a:off x="5733365" y="4217289"/>
                <a:ext cx="765493" cy="241152"/>
                <a:chOff x="5654161" y="632684"/>
                <a:chExt cx="765493" cy="241152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2BA79992-D097-4ED0-A8C5-615B4A74F444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65C0B709-60A3-4607-A1E7-2F123C2B0495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Flowchart: Terminator 125">
                  <a:extLst>
                    <a:ext uri="{FF2B5EF4-FFF2-40B4-BE49-F238E27FC236}">
                      <a16:creationId xmlns:a16="http://schemas.microsoft.com/office/drawing/2014/main" id="{8FC1A7D4-1608-44ED-9427-D116F507EC49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lowchart: Terminator 126">
                  <a:extLst>
                    <a:ext uri="{FF2B5EF4-FFF2-40B4-BE49-F238E27FC236}">
                      <a16:creationId xmlns:a16="http://schemas.microsoft.com/office/drawing/2014/main" id="{6FDC171D-840B-49E4-AA98-0459C77EFECA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90164A7B-AA3A-4BF9-AFCB-D2F9C64FF158}"/>
                  </a:ext>
                </a:extLst>
              </p:cNvPr>
              <p:cNvGrpSpPr/>
              <p:nvPr/>
            </p:nvGrpSpPr>
            <p:grpSpPr>
              <a:xfrm>
                <a:off x="5727468" y="4663381"/>
                <a:ext cx="765493" cy="241152"/>
                <a:chOff x="5654161" y="632684"/>
                <a:chExt cx="765493" cy="241152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470401B3-D075-49FF-B4EF-5CFF7583694D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BE051DA-4419-4A41-BB2C-F40B474ACD13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lowchart: Terminator 121">
                  <a:extLst>
                    <a:ext uri="{FF2B5EF4-FFF2-40B4-BE49-F238E27FC236}">
                      <a16:creationId xmlns:a16="http://schemas.microsoft.com/office/drawing/2014/main" id="{1A8451B1-E0AE-4E64-BFA6-2C556A679511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lowchart: Terminator 122">
                  <a:extLst>
                    <a:ext uri="{FF2B5EF4-FFF2-40B4-BE49-F238E27FC236}">
                      <a16:creationId xmlns:a16="http://schemas.microsoft.com/office/drawing/2014/main" id="{C0074AB8-8CD0-4D7F-9CD9-5F1D0130591B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505C67A-A977-4851-A7AA-C008E78B0B09}"/>
                  </a:ext>
                </a:extLst>
              </p:cNvPr>
              <p:cNvGrpSpPr/>
              <p:nvPr/>
            </p:nvGrpSpPr>
            <p:grpSpPr>
              <a:xfrm>
                <a:off x="5738577" y="5118790"/>
                <a:ext cx="765493" cy="241152"/>
                <a:chOff x="5654161" y="632684"/>
                <a:chExt cx="765493" cy="241152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1B70F98-28A1-42C8-AAE7-22BD4352A114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DDC18039-9A98-4FA5-9D06-514C1275DBD0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lowchart: Terminator 117">
                  <a:extLst>
                    <a:ext uri="{FF2B5EF4-FFF2-40B4-BE49-F238E27FC236}">
                      <a16:creationId xmlns:a16="http://schemas.microsoft.com/office/drawing/2014/main" id="{EEE011A6-58F0-448F-BC17-557ABFB3FB05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lowchart: Terminator 118">
                  <a:extLst>
                    <a:ext uri="{FF2B5EF4-FFF2-40B4-BE49-F238E27FC236}">
                      <a16:creationId xmlns:a16="http://schemas.microsoft.com/office/drawing/2014/main" id="{B4D824F6-5070-440E-A40B-42E2249DE92B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52E33CE6-72E8-492C-959F-1FF012DAA8F8}"/>
                  </a:ext>
                </a:extLst>
              </p:cNvPr>
              <p:cNvGrpSpPr/>
              <p:nvPr/>
            </p:nvGrpSpPr>
            <p:grpSpPr>
              <a:xfrm>
                <a:off x="5738576" y="5565442"/>
                <a:ext cx="765493" cy="241152"/>
                <a:chOff x="5654161" y="632684"/>
                <a:chExt cx="765493" cy="241152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C02903D1-2A7B-4DD4-862E-08DA2715B81C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F238CD71-AD4C-4365-8A30-BD68145AEF1B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lowchart: Terminator 113">
                  <a:extLst>
                    <a:ext uri="{FF2B5EF4-FFF2-40B4-BE49-F238E27FC236}">
                      <a16:creationId xmlns:a16="http://schemas.microsoft.com/office/drawing/2014/main" id="{372E81A0-CE2A-4574-B445-E3F21A77D3EE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lowchart: Terminator 114">
                  <a:extLst>
                    <a:ext uri="{FF2B5EF4-FFF2-40B4-BE49-F238E27FC236}">
                      <a16:creationId xmlns:a16="http://schemas.microsoft.com/office/drawing/2014/main" id="{72373915-E827-44FC-BC8B-5914BACF4E0C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C5A37FC8-CAC9-4DFE-BEEC-F33AAA3D8E41}"/>
                  </a:ext>
                </a:extLst>
              </p:cNvPr>
              <p:cNvGrpSpPr/>
              <p:nvPr/>
            </p:nvGrpSpPr>
            <p:grpSpPr>
              <a:xfrm>
                <a:off x="5770386" y="5975944"/>
                <a:ext cx="765493" cy="241152"/>
                <a:chOff x="5654161" y="632684"/>
                <a:chExt cx="765493" cy="241152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F8CB624B-D7B8-4D60-AB53-8A2B58BD2860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A1BA7254-787F-4ABE-A5BA-A7F5278FE496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Flowchart: Terminator 109">
                  <a:extLst>
                    <a:ext uri="{FF2B5EF4-FFF2-40B4-BE49-F238E27FC236}">
                      <a16:creationId xmlns:a16="http://schemas.microsoft.com/office/drawing/2014/main" id="{FE236F1B-16B7-410B-93A3-F961E759E5D1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Flowchart: Terminator 110">
                  <a:extLst>
                    <a:ext uri="{FF2B5EF4-FFF2-40B4-BE49-F238E27FC236}">
                      <a16:creationId xmlns:a16="http://schemas.microsoft.com/office/drawing/2014/main" id="{D625B315-1043-480F-87DC-A6CA472910AF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64D6EC0E-C9A7-47FC-BAF7-7991853B3A54}"/>
                  </a:ext>
                </a:extLst>
              </p:cNvPr>
              <p:cNvGrpSpPr/>
              <p:nvPr/>
            </p:nvGrpSpPr>
            <p:grpSpPr>
              <a:xfrm>
                <a:off x="5698625" y="6314420"/>
                <a:ext cx="765493" cy="241152"/>
                <a:chOff x="5654161" y="632684"/>
                <a:chExt cx="765493" cy="241152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8FF9B29-AD21-4B04-A7C7-A00862685E70}"/>
                    </a:ext>
                  </a:extLst>
                </p:cNvPr>
                <p:cNvSpPr/>
                <p:nvPr/>
              </p:nvSpPr>
              <p:spPr>
                <a:xfrm>
                  <a:off x="6200609" y="632684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4A6B5C4C-36CA-4018-B7D5-63D089972DB6}"/>
                    </a:ext>
                  </a:extLst>
                </p:cNvPr>
                <p:cNvSpPr/>
                <p:nvPr/>
              </p:nvSpPr>
              <p:spPr>
                <a:xfrm>
                  <a:off x="5654161" y="645235"/>
                  <a:ext cx="219045" cy="228601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lowchart: Terminator 105">
                  <a:extLst>
                    <a:ext uri="{FF2B5EF4-FFF2-40B4-BE49-F238E27FC236}">
                      <a16:creationId xmlns:a16="http://schemas.microsoft.com/office/drawing/2014/main" id="{A1EE6F97-0A76-4724-B34D-8C79BF0FC4AF}"/>
                    </a:ext>
                  </a:extLst>
                </p:cNvPr>
                <p:cNvSpPr/>
                <p:nvPr/>
              </p:nvSpPr>
              <p:spPr>
                <a:xfrm>
                  <a:off x="5736870" y="676161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lowchart: Terminator 106">
                  <a:extLst>
                    <a:ext uri="{FF2B5EF4-FFF2-40B4-BE49-F238E27FC236}">
                      <a16:creationId xmlns:a16="http://schemas.microsoft.com/office/drawing/2014/main" id="{91163782-2204-4E88-B923-354F205A73A6}"/>
                    </a:ext>
                  </a:extLst>
                </p:cNvPr>
                <p:cNvSpPr/>
                <p:nvPr/>
              </p:nvSpPr>
              <p:spPr>
                <a:xfrm>
                  <a:off x="5736870" y="778559"/>
                  <a:ext cx="600075" cy="66677"/>
                </a:xfrm>
                <a:prstGeom prst="flowChartTerminator">
                  <a:avLst/>
                </a:prstGeom>
                <a:gradFill flip="none" rotWithShape="1"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7000">
                      <a:schemeClr val="bg1">
                        <a:lumMod val="95000"/>
                      </a:schemeClr>
                    </a:gs>
                    <a:gs pos="69000">
                      <a:schemeClr val="bg1">
                        <a:lumMod val="9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820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FE3F71-6BC2-4697-BEC5-5A4F0EFE3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83" y="1466223"/>
            <a:ext cx="1445384" cy="1299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388ED08-E496-413A-B9FF-3A2E00AF0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27" y="3448522"/>
            <a:ext cx="1624640" cy="1378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A892A98-626F-4C45-A86C-3D7526382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54" y="3527880"/>
            <a:ext cx="1445384" cy="1315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84BC8DFC-B892-4468-9068-6B09BE688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082" y="1466224"/>
            <a:ext cx="1397924" cy="1271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482BCA1E-F6CC-463E-A878-F480BEBD62E6}"/>
              </a:ext>
            </a:extLst>
          </p:cNvPr>
          <p:cNvSpPr/>
          <p:nvPr/>
        </p:nvSpPr>
        <p:spPr>
          <a:xfrm rot="16200000">
            <a:off x="159957" y="763330"/>
            <a:ext cx="6218445" cy="5544503"/>
          </a:xfrm>
          <a:prstGeom prst="round2SameRect">
            <a:avLst>
              <a:gd name="adj1" fmla="val 390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BA93A33-7AFC-49D9-B716-C4C756AADDBE}"/>
              </a:ext>
            </a:extLst>
          </p:cNvPr>
          <p:cNvSpPr txBox="1"/>
          <p:nvPr/>
        </p:nvSpPr>
        <p:spPr>
          <a:xfrm>
            <a:off x="551468" y="644124"/>
            <a:ext cx="515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bg2">
                    <a:lumMod val="50000"/>
                  </a:schemeClr>
                </a:solidFill>
              </a:rPr>
              <a:t>আচ্ছা বলতো ঔষধ খেলে কি হয়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Arrow: Down 91">
            <a:extLst>
              <a:ext uri="{FF2B5EF4-FFF2-40B4-BE49-F238E27FC236}">
                <a16:creationId xmlns:a16="http://schemas.microsoft.com/office/drawing/2014/main" id="{7EC38B39-7072-4888-95E4-F278FFABC165}"/>
              </a:ext>
            </a:extLst>
          </p:cNvPr>
          <p:cNvSpPr/>
          <p:nvPr/>
        </p:nvSpPr>
        <p:spPr>
          <a:xfrm>
            <a:off x="2974595" y="1362974"/>
            <a:ext cx="517585" cy="140259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D49750E8-6A88-4287-8BDA-57662F576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93" y="2875718"/>
            <a:ext cx="2857500" cy="1767719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A4123D5C-7760-4C60-8E38-FD1386B3E808}"/>
              </a:ext>
            </a:extLst>
          </p:cNvPr>
          <p:cNvSpPr txBox="1"/>
          <p:nvPr/>
        </p:nvSpPr>
        <p:spPr>
          <a:xfrm>
            <a:off x="629728" y="4914672"/>
            <a:ext cx="5059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ঔষধ খেলে অসুখ ভালো হয়,তাই না</a:t>
            </a:r>
            <a:r>
              <a:rPr lang="en-US" sz="2400" dirty="0"/>
              <a:t> 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3CF333E-AF4B-4BBB-8F2D-89D4AFDA8A3E}"/>
              </a:ext>
            </a:extLst>
          </p:cNvPr>
          <p:cNvSpPr txBox="1"/>
          <p:nvPr/>
        </p:nvSpPr>
        <p:spPr>
          <a:xfrm>
            <a:off x="6502559" y="529824"/>
            <a:ext cx="519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কিন্তু আবার অনেক সময় বিভিন্ন রোগের </a:t>
            </a:r>
          </a:p>
          <a:p>
            <a:r>
              <a:rPr lang="bn-BD" sz="2400" dirty="0"/>
              <a:t>লক্ষণও দেখা যায় ৷যেমন-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77C2653-F996-44AB-8F8B-F5D86E873A09}"/>
              </a:ext>
            </a:extLst>
          </p:cNvPr>
          <p:cNvSpPr txBox="1"/>
          <p:nvPr/>
        </p:nvSpPr>
        <p:spPr>
          <a:xfrm>
            <a:off x="10332060" y="2854959"/>
            <a:ext cx="116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ঠোঁটে ঘাঁ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BD0D0D0-D7B4-4850-9944-94A2A6926DFA}"/>
              </a:ext>
            </a:extLst>
          </p:cNvPr>
          <p:cNvSpPr txBox="1"/>
          <p:nvPr/>
        </p:nvSpPr>
        <p:spPr>
          <a:xfrm>
            <a:off x="7504327" y="2912243"/>
            <a:ext cx="133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চুল কানি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FE9642F-4468-4B9B-A095-13939BC88A94}"/>
              </a:ext>
            </a:extLst>
          </p:cNvPr>
          <p:cNvSpPr txBox="1"/>
          <p:nvPr/>
        </p:nvSpPr>
        <p:spPr>
          <a:xfrm>
            <a:off x="10028557" y="4827118"/>
            <a:ext cx="14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বুক জ্বালা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6057FD0-16B3-458C-B511-6A82A8A4EF27}"/>
              </a:ext>
            </a:extLst>
          </p:cNvPr>
          <p:cNvSpPr txBox="1"/>
          <p:nvPr/>
        </p:nvSpPr>
        <p:spPr>
          <a:xfrm>
            <a:off x="7171199" y="4872039"/>
            <a:ext cx="162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শরীরে ফুসকরি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DDD175D7-5635-48E4-9F96-F34D1BDB3CBC}"/>
              </a:ext>
            </a:extLst>
          </p:cNvPr>
          <p:cNvSpPr txBox="1"/>
          <p:nvPr/>
        </p:nvSpPr>
        <p:spPr>
          <a:xfrm>
            <a:off x="6842841" y="5555813"/>
            <a:ext cx="45040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r>
              <a:rPr lang="bn-BD" sz="2400" dirty="0"/>
              <a:t>ডাক্তার এগুলোকে বলে উপসর্গ ৷হ্যাঁ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48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7" grpId="0"/>
      <p:bldP spid="98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98571" y="759848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66651C-3A39-4E17-9CC0-0F6F5FF3AD77}"/>
              </a:ext>
            </a:extLst>
          </p:cNvPr>
          <p:cNvSpPr txBox="1"/>
          <p:nvPr/>
        </p:nvSpPr>
        <p:spPr>
          <a:xfrm>
            <a:off x="849538" y="1016062"/>
            <a:ext cx="49102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>
                <a:ln/>
                <a:solidFill>
                  <a:schemeClr val="accent3"/>
                </a:solidFill>
              </a:rPr>
              <a:t>আমাদের আজকের পাঠ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D6269-6661-4900-A6B1-852BD75CE8FD}"/>
              </a:ext>
            </a:extLst>
          </p:cNvPr>
          <p:cNvSpPr txBox="1"/>
          <p:nvPr/>
        </p:nvSpPr>
        <p:spPr>
          <a:xfrm>
            <a:off x="1822035" y="3649742"/>
            <a:ext cx="3375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উপসর্গ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15274288-E4FF-43CB-914F-56EDCD3C1E21}"/>
              </a:ext>
            </a:extLst>
          </p:cNvPr>
          <p:cNvSpPr/>
          <p:nvPr/>
        </p:nvSpPr>
        <p:spPr>
          <a:xfrm>
            <a:off x="2994112" y="1743344"/>
            <a:ext cx="621102" cy="1775017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F4073A6-AABB-4E4C-BBE1-B2EE64F3EDF2}"/>
                  </a:ext>
                </a:extLst>
              </p14:cNvPr>
              <p14:cNvContentPartPr/>
              <p14:nvPr/>
            </p14:nvContentPartPr>
            <p14:xfrm>
              <a:off x="12464952" y="4433631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F4073A6-AABB-4E4C-BBE1-B2EE64F3ED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46952" y="441563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DCFF2368-B5AA-467C-BDB3-91302955678E}"/>
              </a:ext>
            </a:extLst>
          </p:cNvPr>
          <p:cNvSpPr txBox="1"/>
          <p:nvPr/>
        </p:nvSpPr>
        <p:spPr>
          <a:xfrm>
            <a:off x="7323826" y="696486"/>
            <a:ext cx="2823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শিখনফল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B274F75-D567-4489-9506-35B95A4C4893}"/>
              </a:ext>
            </a:extLst>
          </p:cNvPr>
          <p:cNvSpPr txBox="1"/>
          <p:nvPr/>
        </p:nvSpPr>
        <p:spPr>
          <a:xfrm>
            <a:off x="6675089" y="1857761"/>
            <a:ext cx="48756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এই পাঠ শেষে শিক্ষার্থীরা-</a:t>
            </a:r>
          </a:p>
          <a:p>
            <a:endParaRPr lang="bn-BD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উপসর্গ কাকে বলে বলতে পারবে 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উপসর্গ কত প্রকার তা বলতে পারবে 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বৈশিষ্ট্যগুলো বলতে পারবে 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dirty="0"/>
              <a:t>উপসর্গ মোট কতটি তা বলতে পারবে 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3919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98571" y="759848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566651C-3A39-4E17-9CC0-0F6F5FF3AD77}"/>
              </a:ext>
            </a:extLst>
          </p:cNvPr>
          <p:cNvSpPr txBox="1"/>
          <p:nvPr/>
        </p:nvSpPr>
        <p:spPr>
          <a:xfrm>
            <a:off x="1885866" y="971940"/>
            <a:ext cx="32480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>
                <a:ln/>
                <a:solidFill>
                  <a:schemeClr val="accent3"/>
                </a:solidFill>
              </a:rPr>
              <a:t>আদর্শ পাঠ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2E388-A74B-4072-9D47-EFD281B5C704}"/>
              </a:ext>
            </a:extLst>
          </p:cNvPr>
          <p:cNvSpPr txBox="1"/>
          <p:nvPr/>
        </p:nvSpPr>
        <p:spPr>
          <a:xfrm>
            <a:off x="6666947" y="758425"/>
            <a:ext cx="4875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উপসর্গের অভিধানিক অর্থ হচ্ছে-</a:t>
            </a:r>
          </a:p>
          <a:p>
            <a:r>
              <a:rPr lang="bn-BD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লক্ষণ,চিহ্ন বা পার্শ্বপ্রতিক্রিয়া ৷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7BFD6-8657-4342-96F5-0F776D56A3A4}"/>
              </a:ext>
            </a:extLst>
          </p:cNvPr>
          <p:cNvSpPr txBox="1"/>
          <p:nvPr/>
        </p:nvSpPr>
        <p:spPr>
          <a:xfrm>
            <a:off x="6526493" y="1876042"/>
            <a:ext cx="5168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কিন্তু বাংলা ব্যাকরণের ভাষায় উপসর্গ</a:t>
            </a:r>
          </a:p>
          <a:p>
            <a:r>
              <a:rPr lang="bn-BD" sz="2000" dirty="0"/>
              <a:t>ভিন্ন মাত্রিকতায়, ভিন্ন অর্থে ব্যবহৃত হয়৷</a:t>
            </a:r>
            <a:endParaRPr lang="en-US" sz="2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99E19A-2FD2-49A8-95E9-46EB718A8DEC}"/>
              </a:ext>
            </a:extLst>
          </p:cNvPr>
          <p:cNvSpPr txBox="1"/>
          <p:nvPr/>
        </p:nvSpPr>
        <p:spPr>
          <a:xfrm>
            <a:off x="6819876" y="2778116"/>
            <a:ext cx="4411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যেমন-হৃ</a:t>
            </a:r>
            <a:r>
              <a:rPr lang="en-US" dirty="0"/>
              <a:t>+</a:t>
            </a:r>
            <a:r>
              <a:rPr lang="bn-BD" dirty="0"/>
              <a:t>অ</a:t>
            </a:r>
            <a:r>
              <a:rPr lang="en-US" dirty="0"/>
              <a:t>=</a:t>
            </a:r>
            <a:r>
              <a:rPr lang="en-US" dirty="0" err="1"/>
              <a:t>হার</a:t>
            </a:r>
            <a:endParaRPr lang="en-US" dirty="0"/>
          </a:p>
          <a:p>
            <a:r>
              <a:rPr lang="bn-BD" dirty="0"/>
              <a:t>হার এর আগে যদি আ দেই তাহলে দেখ</a:t>
            </a:r>
          </a:p>
          <a:p>
            <a:r>
              <a:rPr lang="bn-BD" dirty="0"/>
              <a:t>আ</a:t>
            </a:r>
            <a:r>
              <a:rPr lang="en-US" dirty="0"/>
              <a:t>+</a:t>
            </a:r>
            <a:r>
              <a:rPr lang="bn-BD" dirty="0"/>
              <a:t>হার</a:t>
            </a:r>
            <a:r>
              <a:rPr lang="en-US" dirty="0"/>
              <a:t>=</a:t>
            </a:r>
            <a:r>
              <a:rPr lang="bn-BD" dirty="0"/>
              <a:t>আহার৷    ধাতু</a:t>
            </a:r>
          </a:p>
          <a:p>
            <a:r>
              <a:rPr lang="bn-BD" dirty="0"/>
              <a:t>লাজ এর আগে যদি নি দেই তাহলে দেখ</a:t>
            </a:r>
          </a:p>
          <a:p>
            <a:r>
              <a:rPr lang="bn-BD" dirty="0"/>
              <a:t>নি</a:t>
            </a:r>
            <a:r>
              <a:rPr lang="en-US" dirty="0"/>
              <a:t>+</a:t>
            </a:r>
            <a:r>
              <a:rPr lang="bn-BD" dirty="0"/>
              <a:t>লাজ</a:t>
            </a:r>
            <a:r>
              <a:rPr lang="en-US" dirty="0"/>
              <a:t>=</a:t>
            </a:r>
            <a:r>
              <a:rPr lang="bn-BD" dirty="0"/>
              <a:t>নিলাজ৷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7A72D6F-61C1-4479-B036-AD67CA4E6DBA}"/>
                  </a:ext>
                </a:extLst>
              </p14:cNvPr>
              <p14:cNvContentPartPr/>
              <p14:nvPr/>
            </p14:nvContentPartPr>
            <p14:xfrm>
              <a:off x="6918072" y="3570351"/>
              <a:ext cx="239400" cy="9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7A72D6F-61C1-4479-B036-AD67CA4E6D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0072" y="3552351"/>
                <a:ext cx="275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1A625D1-5A83-4590-8E4D-909727218110}"/>
                  </a:ext>
                </a:extLst>
              </p14:cNvPr>
              <p14:cNvContentPartPr/>
              <p14:nvPr/>
            </p14:nvContentPartPr>
            <p14:xfrm>
              <a:off x="6935352" y="4149231"/>
              <a:ext cx="192960" cy="255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1A625D1-5A83-4590-8E4D-9097272181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7352" y="4131591"/>
                <a:ext cx="2286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A09EC0-2A73-4EFA-A17A-6DBB3DB3794F}"/>
                  </a:ext>
                </a:extLst>
              </p14:cNvPr>
              <p14:cNvContentPartPr/>
              <p14:nvPr/>
            </p14:nvContentPartPr>
            <p14:xfrm>
              <a:off x="6735912" y="3545151"/>
              <a:ext cx="807120" cy="1290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A09EC0-2A73-4EFA-A17A-6DBB3DB379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17912" y="3527151"/>
                <a:ext cx="842760" cy="13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1CD236F-5A86-4240-9F6A-F532C6A30662}"/>
                  </a:ext>
                </a:extLst>
              </p14:cNvPr>
              <p14:cNvContentPartPr/>
              <p14:nvPr/>
            </p14:nvContentPartPr>
            <p14:xfrm>
              <a:off x="7401192" y="4657911"/>
              <a:ext cx="120240" cy="154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1CD236F-5A86-4240-9F6A-F532C6A306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83192" y="4639911"/>
                <a:ext cx="1558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A90F0B3-F572-4769-9059-513D8ACF1DBD}"/>
                  </a:ext>
                </a:extLst>
              </p14:cNvPr>
              <p14:cNvContentPartPr/>
              <p14:nvPr/>
            </p14:nvContentPartPr>
            <p14:xfrm>
              <a:off x="6812592" y="3810111"/>
              <a:ext cx="866160" cy="1070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A90F0B3-F572-4769-9059-513D8ACF1D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4592" y="3792477"/>
                <a:ext cx="901800" cy="1105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44744E9-2878-4BCB-ADC7-458C8CD67C90}"/>
                  </a:ext>
                </a:extLst>
              </p14:cNvPr>
              <p14:cNvContentPartPr/>
              <p14:nvPr/>
            </p14:nvContentPartPr>
            <p14:xfrm>
              <a:off x="6855432" y="3259311"/>
              <a:ext cx="297360" cy="2977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44744E9-2878-4BCB-ADC7-458C8CD67C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37432" y="3241311"/>
                <a:ext cx="333000" cy="333360"/>
              </a:xfrm>
              <a:prstGeom prst="rect">
                <a:avLst/>
              </a:prstGeom>
            </p:spPr>
          </p:pic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3D9F8227-A055-4A13-9C70-FEF74C687411}"/>
              </a:ext>
            </a:extLst>
          </p:cNvPr>
          <p:cNvSpPr txBox="1"/>
          <p:nvPr/>
        </p:nvSpPr>
        <p:spPr>
          <a:xfrm>
            <a:off x="7486578" y="4691249"/>
            <a:ext cx="1398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2">
                    <a:lumMod val="50000"/>
                  </a:schemeClr>
                </a:solidFill>
              </a:rPr>
              <a:t>উপসর্গ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628506A-5CDF-48EB-9311-01F3E5FDC6A4}"/>
                  </a:ext>
                </a:extLst>
              </p14:cNvPr>
              <p14:cNvContentPartPr/>
              <p14:nvPr/>
            </p14:nvContentPartPr>
            <p14:xfrm>
              <a:off x="7237032" y="3596631"/>
              <a:ext cx="320040" cy="360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628506A-5CDF-48EB-9311-01F3E5FDC6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19392" y="3578991"/>
                <a:ext cx="3556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5AE79B7-B551-43A7-95D0-C37F1B182085}"/>
                  </a:ext>
                </a:extLst>
              </p14:cNvPr>
              <p14:cNvContentPartPr/>
              <p14:nvPr/>
            </p14:nvContentPartPr>
            <p14:xfrm>
              <a:off x="7521792" y="3528951"/>
              <a:ext cx="1312920" cy="1119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5AE79B7-B551-43A7-95D0-C37F1B1820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03792" y="3511311"/>
                <a:ext cx="13485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174E2295-645D-4E6A-A9B0-B96A502A926A}"/>
                  </a:ext>
                </a:extLst>
              </p14:cNvPr>
              <p14:cNvContentPartPr/>
              <p14:nvPr/>
            </p14:nvContentPartPr>
            <p14:xfrm>
              <a:off x="7409472" y="4114311"/>
              <a:ext cx="1545840" cy="519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174E2295-645D-4E6A-A9B0-B96A502A92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91832" y="4096671"/>
                <a:ext cx="158148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D280346-1D36-4E85-90D9-08C59B4497FA}"/>
                  </a:ext>
                </a:extLst>
              </p14:cNvPr>
              <p14:cNvContentPartPr/>
              <p14:nvPr/>
            </p14:nvContentPartPr>
            <p14:xfrm>
              <a:off x="8704392" y="3474951"/>
              <a:ext cx="120600" cy="27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D280346-1D36-4E85-90D9-08C59B4497F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686752" y="3456951"/>
                <a:ext cx="1562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680998E-D07B-4E6D-A5EB-B1782CF94708}"/>
                  </a:ext>
                </a:extLst>
              </p14:cNvPr>
              <p14:cNvContentPartPr/>
              <p14:nvPr/>
            </p14:nvContentPartPr>
            <p14:xfrm>
              <a:off x="8778192" y="3519231"/>
              <a:ext cx="37800" cy="115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680998E-D07B-4E6D-A5EB-B1782CF947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60552" y="3501591"/>
                <a:ext cx="734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54ACC2F-84A8-4C22-8C4F-3E99C974097A}"/>
                  </a:ext>
                </a:extLst>
              </p14:cNvPr>
              <p14:cNvContentPartPr/>
              <p14:nvPr/>
            </p14:nvContentPartPr>
            <p14:xfrm>
              <a:off x="7564632" y="3372711"/>
              <a:ext cx="9360" cy="2149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54ACC2F-84A8-4C22-8C4F-3E99C97409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46632" y="3354711"/>
                <a:ext cx="45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F63F0D80-B6DA-42C3-8469-C89E732DD96C}"/>
                  </a:ext>
                </a:extLst>
              </p14:cNvPr>
              <p14:cNvContentPartPr/>
              <p14:nvPr/>
            </p14:nvContentPartPr>
            <p14:xfrm>
              <a:off x="7234872" y="3336711"/>
              <a:ext cx="339120" cy="2422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F63F0D80-B6DA-42C3-8469-C89E732DD9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17232" y="3318711"/>
                <a:ext cx="3747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7EF29EE-39B5-4945-9D9A-D955523BA986}"/>
                  </a:ext>
                </a:extLst>
              </p14:cNvPr>
              <p14:cNvContentPartPr/>
              <p14:nvPr/>
            </p14:nvContentPartPr>
            <p14:xfrm>
              <a:off x="7252512" y="3914511"/>
              <a:ext cx="398880" cy="298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7EF29EE-39B5-4945-9D9A-D955523BA9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34872" y="3896511"/>
                <a:ext cx="4345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A84314CC-85F5-4D31-91AF-F5897E7F2561}"/>
                  </a:ext>
                </a:extLst>
              </p14:cNvPr>
              <p14:cNvContentPartPr/>
              <p14:nvPr/>
            </p14:nvContentPartPr>
            <p14:xfrm>
              <a:off x="8341512" y="3985071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A84314CC-85F5-4D31-91AF-F5897E7F256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23512" y="39670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F4073A6-AABB-4E4C-BBE1-B2EE64F3EDF2}"/>
                  </a:ext>
                </a:extLst>
              </p14:cNvPr>
              <p14:cNvContentPartPr/>
              <p14:nvPr/>
            </p14:nvContentPartPr>
            <p14:xfrm>
              <a:off x="12464952" y="4433631"/>
              <a:ext cx="36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F4073A6-AABB-4E4C-BBE1-B2EE64F3ED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46952" y="441563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5F7B39ED-E1FD-415B-862C-BFB1592EB7E0}"/>
              </a:ext>
            </a:extLst>
          </p:cNvPr>
          <p:cNvSpPr txBox="1"/>
          <p:nvPr/>
        </p:nvSpPr>
        <p:spPr>
          <a:xfrm>
            <a:off x="8778192" y="3985071"/>
            <a:ext cx="73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শব্দ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8BF18DB-E601-4BD9-906D-E6B3E1F4C9C0}"/>
                  </a:ext>
                </a:extLst>
              </p14:cNvPr>
              <p14:cNvContentPartPr/>
              <p14:nvPr/>
            </p14:nvContentPartPr>
            <p14:xfrm>
              <a:off x="7211472" y="3907311"/>
              <a:ext cx="129600" cy="2026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8BF18DB-E601-4BD9-906D-E6B3E1F4C9C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3832" y="3889671"/>
                <a:ext cx="165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6420D31-5DF5-45AB-A4C3-620FD0B6B6E1}"/>
                  </a:ext>
                </a:extLst>
              </p14:cNvPr>
              <p14:cNvContentPartPr/>
              <p14:nvPr/>
            </p14:nvContentPartPr>
            <p14:xfrm>
              <a:off x="8787912" y="4235271"/>
              <a:ext cx="157680" cy="324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6420D31-5DF5-45AB-A4C3-620FD0B6B6E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69912" y="4217631"/>
                <a:ext cx="1933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1DB1322-5D97-45C9-A39E-7CDD4E92D0E6}"/>
                  </a:ext>
                </a:extLst>
              </p14:cNvPr>
              <p14:cNvContentPartPr/>
              <p14:nvPr/>
            </p14:nvContentPartPr>
            <p14:xfrm>
              <a:off x="8910312" y="4261191"/>
              <a:ext cx="43920" cy="19800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1DB1322-5D97-45C9-A39E-7CDD4E92D0E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92312" y="4243191"/>
                <a:ext cx="79560" cy="233640"/>
              </a:xfrm>
              <a:prstGeom prst="rect">
                <a:avLst/>
              </a:prstGeom>
            </p:spPr>
          </p:pic>
        </mc:Fallback>
      </mc:AlternateContent>
      <p:sp>
        <p:nvSpPr>
          <p:cNvPr id="123" name="TextBox 122">
            <a:extLst>
              <a:ext uri="{FF2B5EF4-FFF2-40B4-BE49-F238E27FC236}">
                <a16:creationId xmlns:a16="http://schemas.microsoft.com/office/drawing/2014/main" id="{CE117EB6-E1B0-4C6C-9784-712F233B70CA}"/>
              </a:ext>
            </a:extLst>
          </p:cNvPr>
          <p:cNvSpPr txBox="1"/>
          <p:nvPr/>
        </p:nvSpPr>
        <p:spPr>
          <a:xfrm>
            <a:off x="6626802" y="5327448"/>
            <a:ext cx="5001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যে সকল অব্যয়জাতীয় শব্দাংশ ধাতু বা শব্দের পূর্বে ব্যবহৃত হয়ে নতুন নতুন শব্দ</a:t>
            </a:r>
          </a:p>
          <a:p>
            <a:r>
              <a:rPr lang="bn-BD" sz="2000" dirty="0"/>
              <a:t>গঠন করে তাদের কে উপসর্গ বলে ৷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19C700D-FD44-4CAB-8646-2D23064DBA8C}"/>
                  </a:ext>
                </a:extLst>
              </p14:cNvPr>
              <p14:cNvContentPartPr/>
              <p14:nvPr/>
            </p14:nvContentPartPr>
            <p14:xfrm>
              <a:off x="7711512" y="5483031"/>
              <a:ext cx="1239120" cy="727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19C700D-FD44-4CAB-8646-2D23064DBA8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57872" y="5375031"/>
                <a:ext cx="13467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40A0769-FCCE-4263-A608-65E02658CE1F}"/>
                  </a:ext>
                </a:extLst>
              </p14:cNvPr>
              <p14:cNvContentPartPr/>
              <p14:nvPr/>
            </p14:nvContentPartPr>
            <p14:xfrm>
              <a:off x="9825072" y="5767071"/>
              <a:ext cx="307080" cy="486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40A0769-FCCE-4263-A608-65E02658CE1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771432" y="5659071"/>
                <a:ext cx="414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D54A206-01F5-44B1-B18F-C827202189A9}"/>
                  </a:ext>
                </a:extLst>
              </p14:cNvPr>
              <p14:cNvContentPartPr/>
              <p14:nvPr/>
            </p14:nvContentPartPr>
            <p14:xfrm>
              <a:off x="6736992" y="6097911"/>
              <a:ext cx="425880" cy="288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D54A206-01F5-44B1-B18F-C827202189A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83352" y="5990271"/>
                <a:ext cx="5335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40C1AB0-84FB-4EBF-971C-64BE48759998}"/>
                  </a:ext>
                </a:extLst>
              </p14:cNvPr>
              <p14:cNvContentPartPr/>
              <p14:nvPr/>
            </p14:nvContentPartPr>
            <p14:xfrm>
              <a:off x="9109392" y="5459631"/>
              <a:ext cx="605160" cy="98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40C1AB0-84FB-4EBF-971C-64BE4875999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055392" y="5351991"/>
                <a:ext cx="71280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172924E5-A5C1-45C0-BBC7-72E068B918FE}"/>
                  </a:ext>
                </a:extLst>
              </p14:cNvPr>
              <p14:cNvContentPartPr/>
              <p14:nvPr/>
            </p14:nvContentPartPr>
            <p14:xfrm>
              <a:off x="9161952" y="5425791"/>
              <a:ext cx="497160" cy="9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172924E5-A5C1-45C0-BBC7-72E068B918F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07952" y="5317791"/>
                <a:ext cx="604800" cy="225000"/>
              </a:xfrm>
              <a:prstGeom prst="rect">
                <a:avLst/>
              </a:prstGeom>
            </p:spPr>
          </p:pic>
        </mc:Fallback>
      </mc:AlternateContent>
      <p:pic>
        <p:nvPicPr>
          <p:cNvPr id="88" name="Picture 87">
            <a:extLst>
              <a:ext uri="{FF2B5EF4-FFF2-40B4-BE49-F238E27FC236}">
                <a16:creationId xmlns:a16="http://schemas.microsoft.com/office/drawing/2014/main" id="{5F7EFDCC-BD55-4755-9D93-4F7CD684BC3E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92" y="2512736"/>
            <a:ext cx="3330656" cy="1913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488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171619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CECF01D-B37F-499E-8E40-69885003FB70}"/>
              </a:ext>
            </a:extLst>
          </p:cNvPr>
          <p:cNvSpPr txBox="1"/>
          <p:nvPr/>
        </p:nvSpPr>
        <p:spPr>
          <a:xfrm>
            <a:off x="2390693" y="932724"/>
            <a:ext cx="2794959" cy="5847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2">
                    <a:lumMod val="50000"/>
                  </a:schemeClr>
                </a:solidFill>
              </a:rPr>
              <a:t>একক কাজ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B61C29-FEB5-4010-A526-D9DB973EF84B}"/>
              </a:ext>
            </a:extLst>
          </p:cNvPr>
          <p:cNvSpPr txBox="1"/>
          <p:nvPr/>
        </p:nvSpPr>
        <p:spPr>
          <a:xfrm>
            <a:off x="859140" y="2295841"/>
            <a:ext cx="4747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উপসর্গ কাকে বলে</a:t>
            </a:r>
            <a:r>
              <a:rPr lang="en-US" sz="2400" dirty="0"/>
              <a:t>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উপসর্গের অভিধানিক অর্থ কি</a:t>
            </a:r>
            <a:r>
              <a:rPr lang="en-US" sz="2400" dirty="0"/>
              <a:t>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‘</a:t>
            </a:r>
            <a:r>
              <a:rPr lang="bn-BD" sz="2400" dirty="0"/>
              <a:t>আ</a:t>
            </a:r>
            <a:r>
              <a:rPr lang="en-US" sz="2400" dirty="0"/>
              <a:t>’</a:t>
            </a:r>
            <a:r>
              <a:rPr lang="bn-BD" sz="2400" dirty="0"/>
              <a:t> এবং </a:t>
            </a:r>
            <a:r>
              <a:rPr lang="en-US" sz="2400" dirty="0"/>
              <a:t>‘</a:t>
            </a:r>
            <a:r>
              <a:rPr lang="bn-BD" sz="2400" dirty="0"/>
              <a:t>নি</a:t>
            </a:r>
            <a:r>
              <a:rPr lang="en-US" sz="2400" dirty="0"/>
              <a:t>’</a:t>
            </a:r>
            <a:r>
              <a:rPr lang="bn-BD" sz="2400" dirty="0"/>
              <a:t> এই দুটোকে কি বলে</a:t>
            </a:r>
            <a:r>
              <a:rPr lang="en-US" sz="2400" dirty="0"/>
              <a:t>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/>
              <a:t>‘</a:t>
            </a:r>
            <a:r>
              <a:rPr lang="bn-BD" sz="2400" dirty="0"/>
              <a:t>হার</a:t>
            </a:r>
            <a:r>
              <a:rPr lang="en-US" sz="2400" dirty="0"/>
              <a:t>’</a:t>
            </a:r>
            <a:r>
              <a:rPr lang="bn-BD" sz="2400" dirty="0"/>
              <a:t> এবং </a:t>
            </a:r>
            <a:r>
              <a:rPr lang="en-US" sz="2400" dirty="0"/>
              <a:t>‘</a:t>
            </a:r>
            <a:r>
              <a:rPr lang="bn-BD" sz="2400" dirty="0"/>
              <a:t>লাজ</a:t>
            </a:r>
            <a:r>
              <a:rPr lang="en-US" sz="2400" dirty="0"/>
              <a:t>’</a:t>
            </a:r>
            <a:r>
              <a:rPr lang="bn-BD" sz="2400" dirty="0"/>
              <a:t> এই দুটোকে </a:t>
            </a:r>
          </a:p>
          <a:p>
            <a:r>
              <a:rPr lang="bn-BD" sz="2400" dirty="0"/>
              <a:t>কি বলে</a:t>
            </a:r>
            <a:r>
              <a:rPr lang="en-US" sz="2400" dirty="0"/>
              <a:t>?</a:t>
            </a: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19196-AEEE-4D52-8CB5-60A5BDF84B37}"/>
              </a:ext>
            </a:extLst>
          </p:cNvPr>
          <p:cNvSpPr txBox="1"/>
          <p:nvPr/>
        </p:nvSpPr>
        <p:spPr>
          <a:xfrm>
            <a:off x="6592496" y="2451852"/>
            <a:ext cx="500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সুপ্রিয় শিক্ষার্থীবৃন্দ ও আমার সহকর্মীগণ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আমি চেষ্টা করেছি এই পাঠের সংশ্লিষ্ট</a:t>
            </a:r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খুটিনাটি বিষয় তুলে ধরার জন্য ৷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9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171619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B17551-A489-4557-A864-665C156CE22D}"/>
              </a:ext>
            </a:extLst>
          </p:cNvPr>
          <p:cNvSpPr txBox="1"/>
          <p:nvPr/>
        </p:nvSpPr>
        <p:spPr>
          <a:xfrm>
            <a:off x="596733" y="871268"/>
            <a:ext cx="5017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উপসর্গের সংগা থেকে তিনটি জায়গায়</a:t>
            </a:r>
          </a:p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দেখ হাইলাইট করা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9332D-F6C6-499E-8353-BBDCBBC157AF}"/>
              </a:ext>
            </a:extLst>
          </p:cNvPr>
          <p:cNvSpPr txBox="1"/>
          <p:nvPr/>
        </p:nvSpPr>
        <p:spPr>
          <a:xfrm>
            <a:off x="606283" y="2242868"/>
            <a:ext cx="469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উপসর্গের বৈশিষ্ট্য গুলো লক্ষ্য করো-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A5706-2C4E-446C-AF41-BA183FEDC19F}"/>
              </a:ext>
            </a:extLst>
          </p:cNvPr>
          <p:cNvSpPr txBox="1"/>
          <p:nvPr/>
        </p:nvSpPr>
        <p:spPr>
          <a:xfrm>
            <a:off x="793629" y="3197010"/>
            <a:ext cx="47427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নতুন নতুন শব্দ গঠন করে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এগুলো সব অব্যয়জাতীয় পদ হবে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এগুলো সব শব্দাংশ হবে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এগুলো অর্থহীন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উপসর্গগুলো পরাধীন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শব্দ ধাতুর আগে বসে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400" dirty="0"/>
              <a:t>উপসর্গ অনুসর্গের বিপরীত ক্রিয়া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5C360-AF57-4AA7-9624-221698892D59}"/>
              </a:ext>
            </a:extLst>
          </p:cNvPr>
          <p:cNvSpPr txBox="1"/>
          <p:nvPr/>
        </p:nvSpPr>
        <p:spPr>
          <a:xfrm>
            <a:off x="6618393" y="560750"/>
            <a:ext cx="4863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3">
                    <a:lumMod val="50000"/>
                  </a:schemeClr>
                </a:solidFill>
              </a:rPr>
              <a:t>উপসর্গের কাজগুলো লক্ষ্য করো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31AF62-7E01-4662-A430-88227042EF93}"/>
              </a:ext>
            </a:extLst>
          </p:cNvPr>
          <p:cNvSpPr txBox="1"/>
          <p:nvPr/>
        </p:nvSpPr>
        <p:spPr>
          <a:xfrm>
            <a:off x="6763109" y="1470062"/>
            <a:ext cx="4718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১.শব্দ গঠন করা </a:t>
            </a:r>
            <a:r>
              <a:rPr lang="bn-BD" sz="2400" dirty="0"/>
              <a:t>৷যেমন- হার</a:t>
            </a:r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A347B76-B6AC-45F5-804C-2877AACB3532}"/>
              </a:ext>
            </a:extLst>
          </p:cNvPr>
          <p:cNvSpPr txBox="1"/>
          <p:nvPr/>
        </p:nvSpPr>
        <p:spPr>
          <a:xfrm>
            <a:off x="8858832" y="2144861"/>
            <a:ext cx="802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1">
                    <a:lumMod val="75000"/>
                  </a:schemeClr>
                </a:solidFill>
              </a:rPr>
              <a:t>হার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5A4EDFE-3965-4A55-96C8-10D8DE8CA1B6}"/>
              </a:ext>
            </a:extLst>
          </p:cNvPr>
          <p:cNvSpPr txBox="1"/>
          <p:nvPr/>
        </p:nvSpPr>
        <p:spPr>
          <a:xfrm>
            <a:off x="6573414" y="2157032"/>
            <a:ext cx="1687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আহার</a:t>
            </a:r>
            <a:r>
              <a:rPr lang="en-US" dirty="0"/>
              <a:t>=</a:t>
            </a:r>
            <a:r>
              <a:rPr lang="bn-BD" dirty="0"/>
              <a:t>আ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1CA8F1-A7F0-4315-B35C-D202CE9ECA26}"/>
              </a:ext>
            </a:extLst>
          </p:cNvPr>
          <p:cNvSpPr txBox="1"/>
          <p:nvPr/>
        </p:nvSpPr>
        <p:spPr>
          <a:xfrm>
            <a:off x="7000937" y="2693720"/>
            <a:ext cx="123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বিহার</a:t>
            </a:r>
            <a:r>
              <a:rPr lang="en-US" dirty="0"/>
              <a:t>=</a:t>
            </a:r>
            <a:r>
              <a:rPr lang="bn-BD" dirty="0"/>
              <a:t>বি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2BF7074-1EFC-499A-BDA9-F98F119CEF7F}"/>
              </a:ext>
            </a:extLst>
          </p:cNvPr>
          <p:cNvSpPr txBox="1"/>
          <p:nvPr/>
        </p:nvSpPr>
        <p:spPr>
          <a:xfrm>
            <a:off x="7573968" y="3292842"/>
            <a:ext cx="182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উপহার</a:t>
            </a:r>
            <a:r>
              <a:rPr lang="en-US" dirty="0"/>
              <a:t>=</a:t>
            </a:r>
            <a:r>
              <a:rPr lang="bn-BD" dirty="0"/>
              <a:t>উপ</a:t>
            </a:r>
            <a:endParaRPr lang="en-US" dirty="0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698D28F-C815-4AD8-B2E6-DA9C10DE71F9}"/>
              </a:ext>
            </a:extLst>
          </p:cNvPr>
          <p:cNvCxnSpPr/>
          <p:nvPr/>
        </p:nvCxnSpPr>
        <p:spPr>
          <a:xfrm flipH="1">
            <a:off x="7677509" y="2341698"/>
            <a:ext cx="1311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E6A5642-CA9C-4343-9765-D6E58EE5C328}"/>
              </a:ext>
            </a:extLst>
          </p:cNvPr>
          <p:cNvCxnSpPr/>
          <p:nvPr/>
        </p:nvCxnSpPr>
        <p:spPr>
          <a:xfrm flipH="1">
            <a:off x="7970808" y="2487573"/>
            <a:ext cx="1035169" cy="32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63070FD-4615-406B-8469-8FE901BAD6E6}"/>
              </a:ext>
            </a:extLst>
          </p:cNvPr>
          <p:cNvCxnSpPr/>
          <p:nvPr/>
        </p:nvCxnSpPr>
        <p:spPr>
          <a:xfrm flipH="1">
            <a:off x="8660921" y="2554250"/>
            <a:ext cx="457200" cy="767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35AFBF6-5182-429F-977C-58E4E66626F9}"/>
              </a:ext>
            </a:extLst>
          </p:cNvPr>
          <p:cNvSpPr txBox="1"/>
          <p:nvPr/>
        </p:nvSpPr>
        <p:spPr>
          <a:xfrm>
            <a:off x="8997351" y="3357615"/>
            <a:ext cx="105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প্রহার</a:t>
            </a:r>
            <a:r>
              <a:rPr lang="en-US" dirty="0"/>
              <a:t>=</a:t>
            </a:r>
            <a:r>
              <a:rPr lang="bn-BD" dirty="0"/>
              <a:t>প্র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7BB86C-FE6A-481F-9E80-AAC07BDC12D3}"/>
              </a:ext>
            </a:extLst>
          </p:cNvPr>
          <p:cNvSpPr txBox="1"/>
          <p:nvPr/>
        </p:nvSpPr>
        <p:spPr>
          <a:xfrm>
            <a:off x="9660838" y="2911440"/>
            <a:ext cx="1355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উদ্ধার</a:t>
            </a:r>
            <a:r>
              <a:rPr lang="en-US" dirty="0"/>
              <a:t>=</a:t>
            </a:r>
            <a:r>
              <a:rPr lang="bn-BD" dirty="0"/>
              <a:t>উৎ</a:t>
            </a:r>
            <a:endParaRPr lang="en-US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CDC7F09-07D3-4BBB-9950-F74B55C1BF60}"/>
              </a:ext>
            </a:extLst>
          </p:cNvPr>
          <p:cNvCxnSpPr/>
          <p:nvPr/>
        </p:nvCxnSpPr>
        <p:spPr>
          <a:xfrm>
            <a:off x="9402792" y="2554250"/>
            <a:ext cx="646982" cy="341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79DF854-91BB-49E4-AECA-95A0AB1AC9C6}"/>
              </a:ext>
            </a:extLst>
          </p:cNvPr>
          <p:cNvCxnSpPr>
            <a:stCxn id="87" idx="2"/>
          </p:cNvCxnSpPr>
          <p:nvPr/>
        </p:nvCxnSpPr>
        <p:spPr>
          <a:xfrm>
            <a:off x="9259835" y="2668081"/>
            <a:ext cx="65320" cy="68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A3FF22D5-2593-4487-8000-1E7DBE7B405C}"/>
              </a:ext>
            </a:extLst>
          </p:cNvPr>
          <p:cNvSpPr txBox="1"/>
          <p:nvPr/>
        </p:nvSpPr>
        <p:spPr>
          <a:xfrm>
            <a:off x="6806240" y="3875744"/>
            <a:ext cx="47186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২.</a:t>
            </a:r>
            <a:r>
              <a:rPr lang="bn-BD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শব্দের অর্থের পূর্ণতা দেয়া </a:t>
            </a:r>
            <a:r>
              <a:rPr lang="bn-BD" sz="2000" dirty="0"/>
              <a:t>যেমন-পুষ্টি</a:t>
            </a:r>
            <a:r>
              <a:rPr lang="en-US" dirty="0"/>
              <a:t>&gt;</a:t>
            </a:r>
            <a:r>
              <a:rPr lang="bn-BD" dirty="0"/>
              <a:t>পরিপুষ্টি</a:t>
            </a:r>
          </a:p>
          <a:p>
            <a:r>
              <a:rPr lang="bn-BD" sz="2000" dirty="0">
                <a:solidFill>
                  <a:schemeClr val="bg2">
                    <a:lumMod val="50000"/>
                  </a:schemeClr>
                </a:solidFill>
              </a:rPr>
              <a:t>৩.শব্দের অর্থের সম্প্রসারণ করা </a:t>
            </a:r>
            <a:r>
              <a:rPr lang="bn-BD" dirty="0"/>
              <a:t>৷যেমন-তাপ-অনুতাপ</a:t>
            </a:r>
          </a:p>
          <a:p>
            <a:r>
              <a:rPr lang="bn-BD" sz="2000" dirty="0">
                <a:solidFill>
                  <a:schemeClr val="bg2">
                    <a:lumMod val="50000"/>
                  </a:schemeClr>
                </a:solidFill>
              </a:rPr>
              <a:t>৪.শব্দের অর্থের সংকোচন করা৷</a:t>
            </a:r>
            <a:r>
              <a:rPr lang="bn-BD" dirty="0">
                <a:solidFill>
                  <a:schemeClr val="bg2">
                    <a:lumMod val="50000"/>
                  </a:schemeClr>
                </a:solidFill>
              </a:rPr>
              <a:t>যেমন-</a:t>
            </a:r>
          </a:p>
          <a:p>
            <a:r>
              <a:rPr lang="bn-BD" dirty="0"/>
              <a:t>নজর-বদনজর ৷</a:t>
            </a:r>
          </a:p>
          <a:p>
            <a:r>
              <a:rPr lang="bn-BD" sz="2400" dirty="0">
                <a:solidFill>
                  <a:schemeClr val="bg2">
                    <a:lumMod val="50000"/>
                  </a:schemeClr>
                </a:solidFill>
              </a:rPr>
              <a:t>৫.শব্দের অর্থের পরিবর্তন কর </a:t>
            </a:r>
            <a:r>
              <a:rPr lang="bn-BD" sz="2000" dirty="0">
                <a:solidFill>
                  <a:schemeClr val="bg2">
                    <a:lumMod val="50000"/>
                  </a:schemeClr>
                </a:solidFill>
              </a:rPr>
              <a:t>৷যেমন-</a:t>
            </a:r>
          </a:p>
          <a:p>
            <a:r>
              <a:rPr lang="bn-BD" dirty="0"/>
              <a:t>কথা-কুকথা,সুখ-অসুখ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9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171619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616EAC9-C001-4F47-A256-516770BB78DC}"/>
              </a:ext>
            </a:extLst>
          </p:cNvPr>
          <p:cNvSpPr txBox="1"/>
          <p:nvPr/>
        </p:nvSpPr>
        <p:spPr>
          <a:xfrm>
            <a:off x="1414731" y="627427"/>
            <a:ext cx="378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1">
                    <a:lumMod val="75000"/>
                  </a:schemeClr>
                </a:solidFill>
              </a:rPr>
              <a:t>উপসর্গের প্রকারভেদঃ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F5A462-CE7E-4908-B8B4-5F30E63F5D71}"/>
              </a:ext>
            </a:extLst>
          </p:cNvPr>
          <p:cNvSpPr txBox="1"/>
          <p:nvPr/>
        </p:nvSpPr>
        <p:spPr>
          <a:xfrm>
            <a:off x="1073205" y="1841705"/>
            <a:ext cx="3786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/>
              <a:t>১.বাংলা উপসর্গ</a:t>
            </a:r>
          </a:p>
          <a:p>
            <a:r>
              <a:rPr lang="bn-BD" sz="2000" dirty="0"/>
              <a:t>২.তৎসম উপসর্গ</a:t>
            </a:r>
          </a:p>
          <a:p>
            <a:r>
              <a:rPr lang="bn-BD" sz="2000" dirty="0"/>
              <a:t>৩.বিদেশি উপসর্গ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CBE9D-C75B-4EC5-9438-0D24F76D0E1C}"/>
              </a:ext>
            </a:extLst>
          </p:cNvPr>
          <p:cNvSpPr txBox="1"/>
          <p:nvPr/>
        </p:nvSpPr>
        <p:spPr>
          <a:xfrm>
            <a:off x="625675" y="2974073"/>
            <a:ext cx="49744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solidFill>
                  <a:schemeClr val="accent2">
                    <a:lumMod val="75000"/>
                  </a:schemeClr>
                </a:solidFill>
              </a:rPr>
              <a:t>বাংলা উপসর্গের সংখ্যা হলো-২১টি ৷</a:t>
            </a:r>
          </a:p>
          <a:p>
            <a:r>
              <a:rPr lang="bn-BD" sz="2000" dirty="0">
                <a:solidFill>
                  <a:schemeClr val="accent2">
                    <a:lumMod val="75000"/>
                  </a:schemeClr>
                </a:solidFill>
              </a:rPr>
              <a:t>তৎসম উপসর্গের সংখ্যা হলো-২০টি ৷</a:t>
            </a:r>
          </a:p>
          <a:p>
            <a:r>
              <a:rPr lang="bn-BD" sz="2000" dirty="0">
                <a:solidFill>
                  <a:schemeClr val="accent2">
                    <a:lumMod val="75000"/>
                  </a:schemeClr>
                </a:solidFill>
              </a:rPr>
              <a:t>বিদেশি উপসর্গের সংখ্যা হলো-১৮টি ৷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bn-BD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bn-BD" sz="2400" dirty="0">
                <a:solidFill>
                  <a:srgbClr val="00B050"/>
                </a:solidFill>
              </a:rPr>
              <a:t>পাঠ্য বইয়ে মোট উপসর্গ হলো-৫৯টি</a:t>
            </a:r>
          </a:p>
          <a:p>
            <a:endParaRPr lang="bn-BD" dirty="0"/>
          </a:p>
          <a:p>
            <a:endParaRPr lang="bn-BD" dirty="0"/>
          </a:p>
          <a:p>
            <a:r>
              <a:rPr lang="bn-BD" sz="2400" dirty="0">
                <a:solidFill>
                  <a:schemeClr val="accent3">
                    <a:lumMod val="75000"/>
                  </a:schemeClr>
                </a:solidFill>
              </a:rPr>
              <a:t>বাংলা এবং তৎসম উপসর্গে কিছু কমন</a:t>
            </a:r>
          </a:p>
          <a:p>
            <a:r>
              <a:rPr lang="bn-BD" sz="2400" dirty="0">
                <a:solidFill>
                  <a:schemeClr val="accent3">
                    <a:lumMod val="75000"/>
                  </a:schemeClr>
                </a:solidFill>
              </a:rPr>
              <a:t>উপসর্গ রয়েছে ৷যেমন-আ,সু,বি,নি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BDDA9-2A1C-4662-BA3D-036AA2A12D14}"/>
              </a:ext>
            </a:extLst>
          </p:cNvPr>
          <p:cNvSpPr txBox="1"/>
          <p:nvPr/>
        </p:nvSpPr>
        <p:spPr>
          <a:xfrm>
            <a:off x="931653" y="1213092"/>
            <a:ext cx="357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উপসর্গ তিন প্রকার-যথা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42C98-AECA-4589-84C4-C108CB726103}"/>
              </a:ext>
            </a:extLst>
          </p:cNvPr>
          <p:cNvSpPr txBox="1"/>
          <p:nvPr/>
        </p:nvSpPr>
        <p:spPr>
          <a:xfrm>
            <a:off x="6568617" y="663148"/>
            <a:ext cx="48862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বাংলা উপসর্গ দেখ-আগাছা</a:t>
            </a:r>
          </a:p>
          <a:p>
            <a:r>
              <a:rPr lang="bn-BD" dirty="0"/>
              <a:t>এখানে </a:t>
            </a:r>
            <a:r>
              <a:rPr lang="bn-BD" sz="2400" u="sng" dirty="0">
                <a:solidFill>
                  <a:schemeClr val="bg2">
                    <a:lumMod val="50000"/>
                  </a:schemeClr>
                </a:solidFill>
              </a:rPr>
              <a:t>গাছা</a:t>
            </a:r>
            <a:r>
              <a:rPr lang="bn-BD" sz="2400" dirty="0"/>
              <a:t> </a:t>
            </a:r>
            <a:r>
              <a:rPr lang="bn-BD" dirty="0"/>
              <a:t>হলো বাংলা শব্দ আর গাছা </a:t>
            </a:r>
          </a:p>
          <a:p>
            <a:r>
              <a:rPr lang="bn-BD" dirty="0"/>
              <a:t>এর পূর্বে যে </a:t>
            </a:r>
            <a:r>
              <a:rPr lang="bn-BD" sz="2400" u="sng" dirty="0">
                <a:solidFill>
                  <a:schemeClr val="bg2">
                    <a:lumMod val="50000"/>
                  </a:schemeClr>
                </a:solidFill>
              </a:rPr>
              <a:t>আ</a:t>
            </a:r>
            <a:r>
              <a:rPr lang="bn-BD" dirty="0"/>
              <a:t> বসেছে সেটি হলো </a:t>
            </a:r>
          </a:p>
          <a:p>
            <a:r>
              <a:rPr lang="bn-BD" dirty="0"/>
              <a:t>বাংলা উপসর্গ </a:t>
            </a:r>
            <a:r>
              <a:rPr lang="bn-BD" sz="2000" dirty="0">
                <a:solidFill>
                  <a:srgbClr val="00B050"/>
                </a:solidFill>
              </a:rPr>
              <a:t>৷তাহলে বাংলা শব্দের পূর্বে যে উপসর্গ বসে সেটিকে বলে বাংলা উপসর্গ ৷</a:t>
            </a:r>
          </a:p>
          <a:p>
            <a:endParaRPr lang="bn-BD" dirty="0"/>
          </a:p>
          <a:p>
            <a:r>
              <a:rPr lang="bn-BD" sz="2400" dirty="0">
                <a:solidFill>
                  <a:schemeClr val="accent5">
                    <a:lumMod val="75000"/>
                  </a:schemeClr>
                </a:solidFill>
              </a:rPr>
              <a:t>তৎসম উপসর্গ দেখ-আমৃত্যু</a:t>
            </a:r>
          </a:p>
          <a:p>
            <a:r>
              <a:rPr lang="bn-BD" dirty="0"/>
              <a:t>এখানে </a:t>
            </a:r>
            <a:r>
              <a:rPr lang="bn-BD" sz="2400" u="sng" dirty="0">
                <a:solidFill>
                  <a:schemeClr val="bg2">
                    <a:lumMod val="50000"/>
                  </a:schemeClr>
                </a:solidFill>
              </a:rPr>
              <a:t>মৃত্যু</a:t>
            </a:r>
            <a:r>
              <a:rPr lang="bn-BD" dirty="0"/>
              <a:t> শব্দটি হলো তৎসম আর</a:t>
            </a:r>
          </a:p>
          <a:p>
            <a:r>
              <a:rPr lang="bn-BD" dirty="0"/>
              <a:t>এর আগে যে </a:t>
            </a:r>
            <a:r>
              <a:rPr lang="bn-BD" sz="2400" u="sng" dirty="0">
                <a:solidFill>
                  <a:schemeClr val="bg2">
                    <a:lumMod val="50000"/>
                  </a:schemeClr>
                </a:solidFill>
              </a:rPr>
              <a:t>আ</a:t>
            </a:r>
            <a:r>
              <a:rPr lang="bn-BD" dirty="0"/>
              <a:t> বসেছে সেটি হলো তৎসম </a:t>
            </a:r>
          </a:p>
          <a:p>
            <a:r>
              <a:rPr lang="bn-BD" dirty="0"/>
              <a:t>উপসর্গ৷</a:t>
            </a:r>
            <a:r>
              <a:rPr lang="bn-BD" sz="2000" dirty="0">
                <a:solidFill>
                  <a:srgbClr val="00B050"/>
                </a:solidFill>
              </a:rPr>
              <a:t>তাহলে তৎসম শব্দের পূর্বে যে উপসর্গ</a:t>
            </a:r>
          </a:p>
          <a:p>
            <a:r>
              <a:rPr lang="bn-BD" sz="2000" dirty="0">
                <a:solidFill>
                  <a:srgbClr val="00B050"/>
                </a:solidFill>
              </a:rPr>
              <a:t>বসে তাকে তৎসম উপসর্গ বলে ৷</a:t>
            </a:r>
          </a:p>
          <a:p>
            <a:endParaRPr lang="bn-BD" sz="2000" dirty="0">
              <a:solidFill>
                <a:srgbClr val="00B050"/>
              </a:solidFill>
            </a:endParaRPr>
          </a:p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বিদেশি উপসর্গ হলো- </a:t>
            </a:r>
            <a:r>
              <a:rPr lang="bn-BD" sz="2000" dirty="0">
                <a:solidFill>
                  <a:srgbClr val="00B050"/>
                </a:solidFill>
              </a:rPr>
              <a:t>যে কোন শব্দের,যে কোন ভাষার শব্দের পূর্বে বসে শব্দ গঠন </a:t>
            </a:r>
          </a:p>
          <a:p>
            <a:r>
              <a:rPr lang="bn-BD" sz="2000" dirty="0">
                <a:solidFill>
                  <a:srgbClr val="00B050"/>
                </a:solidFill>
              </a:rPr>
              <a:t>করতে পারে ৷যেমন-বেমালুম এখানে </a:t>
            </a:r>
            <a:r>
              <a:rPr lang="bn-BD" sz="2000" dirty="0">
                <a:solidFill>
                  <a:schemeClr val="accent1"/>
                </a:solidFill>
              </a:rPr>
              <a:t>বে </a:t>
            </a:r>
            <a:r>
              <a:rPr lang="bn-BD" sz="2000" dirty="0">
                <a:solidFill>
                  <a:srgbClr val="00B050"/>
                </a:solidFill>
              </a:rPr>
              <a:t>উপসর্গ আর </a:t>
            </a:r>
            <a:r>
              <a:rPr lang="bn-BD" sz="2000" dirty="0">
                <a:solidFill>
                  <a:schemeClr val="bg2">
                    <a:lumMod val="50000"/>
                  </a:schemeClr>
                </a:solidFill>
              </a:rPr>
              <a:t>মালুম</a:t>
            </a:r>
            <a:r>
              <a:rPr lang="bn-BD" sz="2000" dirty="0">
                <a:solidFill>
                  <a:srgbClr val="00B050"/>
                </a:solidFill>
              </a:rPr>
              <a:t> হলো আরবি শব্দ৷বিদেশি</a:t>
            </a:r>
          </a:p>
          <a:p>
            <a:r>
              <a:rPr lang="bn-BD" sz="2000" dirty="0">
                <a:solidFill>
                  <a:srgbClr val="00B050"/>
                </a:solidFill>
              </a:rPr>
              <a:t>উপসর্গ যে কোন উপসর্গের পূর্বে বসতে পারে ৷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893ED9-5032-4E9B-8B18-D2DD218B492C}"/>
              </a:ext>
            </a:extLst>
          </p:cNvPr>
          <p:cNvSpPr/>
          <p:nvPr/>
        </p:nvSpPr>
        <p:spPr>
          <a:xfrm>
            <a:off x="0" y="228599"/>
            <a:ext cx="12191999" cy="6521521"/>
          </a:xfrm>
          <a:prstGeom prst="roundRect">
            <a:avLst>
              <a:gd name="adj" fmla="val 93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76FF4AA0-A55D-4B47-82E0-B9164EDD309F}"/>
              </a:ext>
            </a:extLst>
          </p:cNvPr>
          <p:cNvSpPr/>
          <p:nvPr/>
        </p:nvSpPr>
        <p:spPr>
          <a:xfrm rot="5400000" flipH="1">
            <a:off x="5947882" y="692645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8B2D436-54CB-4A78-832E-4D94440D3F57}"/>
              </a:ext>
            </a:extLst>
          </p:cNvPr>
          <p:cNvSpPr/>
          <p:nvPr/>
        </p:nvSpPr>
        <p:spPr>
          <a:xfrm rot="5400000" flipH="1">
            <a:off x="5794708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Top Corners Rounded 81">
            <a:extLst>
              <a:ext uri="{FF2B5EF4-FFF2-40B4-BE49-F238E27FC236}">
                <a16:creationId xmlns:a16="http://schemas.microsoft.com/office/drawing/2014/main" id="{6A59317E-00E0-44EA-9D10-BC74EC5B0F0C}"/>
              </a:ext>
            </a:extLst>
          </p:cNvPr>
          <p:cNvSpPr/>
          <p:nvPr/>
        </p:nvSpPr>
        <p:spPr>
          <a:xfrm rot="16200000">
            <a:off x="23830" y="708054"/>
            <a:ext cx="6233851" cy="5639653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: Top Corners Rounded 80">
            <a:extLst>
              <a:ext uri="{FF2B5EF4-FFF2-40B4-BE49-F238E27FC236}">
                <a16:creationId xmlns:a16="http://schemas.microsoft.com/office/drawing/2014/main" id="{F0916A7A-C867-4BE8-95D1-B0BFE15BBA2C}"/>
              </a:ext>
            </a:extLst>
          </p:cNvPr>
          <p:cNvSpPr/>
          <p:nvPr/>
        </p:nvSpPr>
        <p:spPr>
          <a:xfrm rot="16200000">
            <a:off x="171619" y="744441"/>
            <a:ext cx="6249258" cy="5551471"/>
          </a:xfrm>
          <a:prstGeom prst="round2SameRect">
            <a:avLst>
              <a:gd name="adj1" fmla="val 482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ACC364-C643-4FC5-A002-4AA6BA9B29D6}"/>
              </a:ext>
            </a:extLst>
          </p:cNvPr>
          <p:cNvGrpSpPr/>
          <p:nvPr/>
        </p:nvGrpSpPr>
        <p:grpSpPr>
          <a:xfrm>
            <a:off x="5678002" y="517273"/>
            <a:ext cx="848490" cy="6005805"/>
            <a:chOff x="5687389" y="549767"/>
            <a:chExt cx="848490" cy="60058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E9197E-FE4F-4986-B075-AD8FAFB5348D}"/>
                </a:ext>
              </a:extLst>
            </p:cNvPr>
            <p:cNvGrpSpPr/>
            <p:nvPr/>
          </p:nvGrpSpPr>
          <p:grpSpPr>
            <a:xfrm>
              <a:off x="5689290" y="549767"/>
              <a:ext cx="765493" cy="241152"/>
              <a:chOff x="5654161" y="632684"/>
              <a:chExt cx="765493" cy="2411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ABCAD6-62BE-4B84-AF09-DE28C2CE52FE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68905A84-4074-4D6D-A626-F2D916427BD7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Terminator 10">
                <a:extLst>
                  <a:ext uri="{FF2B5EF4-FFF2-40B4-BE49-F238E27FC236}">
                    <a16:creationId xmlns:a16="http://schemas.microsoft.com/office/drawing/2014/main" id="{76F8B48F-67DC-4E78-A7C5-7752ED855548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Terminator 11">
                <a:extLst>
                  <a:ext uri="{FF2B5EF4-FFF2-40B4-BE49-F238E27FC236}">
                    <a16:creationId xmlns:a16="http://schemas.microsoft.com/office/drawing/2014/main" id="{C7AEFB0A-F65F-43BC-A3B4-1DA938C8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9890DF-4B45-4756-904D-90C2D552233C}"/>
                </a:ext>
              </a:extLst>
            </p:cNvPr>
            <p:cNvGrpSpPr/>
            <p:nvPr/>
          </p:nvGrpSpPr>
          <p:grpSpPr>
            <a:xfrm>
              <a:off x="5727822" y="1004434"/>
              <a:ext cx="765493" cy="241152"/>
              <a:chOff x="5654161" y="632684"/>
              <a:chExt cx="765493" cy="24115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928F8B2-24C5-4247-92B1-AB78E502F7A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B89F2BA-442B-47BC-B51A-32F200375C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Terminator 17">
                <a:extLst>
                  <a:ext uri="{FF2B5EF4-FFF2-40B4-BE49-F238E27FC236}">
                    <a16:creationId xmlns:a16="http://schemas.microsoft.com/office/drawing/2014/main" id="{4EBEAB4B-6824-44B4-BD3D-BD55D9DC8AF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Terminator 18">
                <a:extLst>
                  <a:ext uri="{FF2B5EF4-FFF2-40B4-BE49-F238E27FC236}">
                    <a16:creationId xmlns:a16="http://schemas.microsoft.com/office/drawing/2014/main" id="{D5916E0A-2640-4967-952F-E0D1F92A91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B6FF868-B465-4ACE-B2F1-7E9F3916CED9}"/>
                </a:ext>
              </a:extLst>
            </p:cNvPr>
            <p:cNvGrpSpPr/>
            <p:nvPr/>
          </p:nvGrpSpPr>
          <p:grpSpPr>
            <a:xfrm>
              <a:off x="5731189" y="1502556"/>
              <a:ext cx="765493" cy="241152"/>
              <a:chOff x="5654161" y="632684"/>
              <a:chExt cx="765493" cy="24115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1B2A774-56A7-40D1-A6B0-C9DD44A37C74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5D643D-7F30-48F1-94CE-A2ED972596EA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Terminator 22">
                <a:extLst>
                  <a:ext uri="{FF2B5EF4-FFF2-40B4-BE49-F238E27FC236}">
                    <a16:creationId xmlns:a16="http://schemas.microsoft.com/office/drawing/2014/main" id="{D885FFDA-D101-4964-869D-593A7AC0361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Terminator 23">
                <a:extLst>
                  <a:ext uri="{FF2B5EF4-FFF2-40B4-BE49-F238E27FC236}">
                    <a16:creationId xmlns:a16="http://schemas.microsoft.com/office/drawing/2014/main" id="{6DEA3EB5-1B2E-4798-B581-65B0EC36ECA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42E634-CC0E-4310-9320-A4F6457F6286}"/>
                </a:ext>
              </a:extLst>
            </p:cNvPr>
            <p:cNvGrpSpPr/>
            <p:nvPr/>
          </p:nvGrpSpPr>
          <p:grpSpPr>
            <a:xfrm>
              <a:off x="5687389" y="1908536"/>
              <a:ext cx="765493" cy="241152"/>
              <a:chOff x="5654161" y="632684"/>
              <a:chExt cx="765493" cy="24115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3903C42-A6F8-44FC-A500-99AFB8BDE0C7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C6E6DB8-A451-4C30-8E00-FB4B5F19D303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Terminator 27">
                <a:extLst>
                  <a:ext uri="{FF2B5EF4-FFF2-40B4-BE49-F238E27FC236}">
                    <a16:creationId xmlns:a16="http://schemas.microsoft.com/office/drawing/2014/main" id="{87DBB7C3-35BD-4010-8D61-9FAF587C80A0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D937D665-F7E7-4003-977A-61426EE824FA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F262BB-C200-4652-890B-C7415F7D36A6}"/>
                </a:ext>
              </a:extLst>
            </p:cNvPr>
            <p:cNvGrpSpPr/>
            <p:nvPr/>
          </p:nvGrpSpPr>
          <p:grpSpPr>
            <a:xfrm>
              <a:off x="5727020" y="2374192"/>
              <a:ext cx="765493" cy="241152"/>
              <a:chOff x="5654161" y="632684"/>
              <a:chExt cx="765493" cy="2411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75D29118-A3BB-4805-9BCE-2A39F5EEF536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705F9D4-678B-4B2A-89FA-3095ABBC396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2319DDFF-AEC4-43C3-985B-F8C0A2642F4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Terminator 33">
                <a:extLst>
                  <a:ext uri="{FF2B5EF4-FFF2-40B4-BE49-F238E27FC236}">
                    <a16:creationId xmlns:a16="http://schemas.microsoft.com/office/drawing/2014/main" id="{32940D74-6D1C-4844-817B-E6187140B4DE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088F4D-F49B-48E2-9D13-7DF16F9F42B5}"/>
                </a:ext>
              </a:extLst>
            </p:cNvPr>
            <p:cNvGrpSpPr/>
            <p:nvPr/>
          </p:nvGrpSpPr>
          <p:grpSpPr>
            <a:xfrm>
              <a:off x="5735964" y="2798059"/>
              <a:ext cx="765493" cy="241152"/>
              <a:chOff x="5654161" y="632684"/>
              <a:chExt cx="765493" cy="24115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60BCFE-9E05-4019-88AC-874A1178732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D7A62C7-DAEA-4B29-B504-E0FAFF025756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lowchart: Terminator 37">
                <a:extLst>
                  <a:ext uri="{FF2B5EF4-FFF2-40B4-BE49-F238E27FC236}">
                    <a16:creationId xmlns:a16="http://schemas.microsoft.com/office/drawing/2014/main" id="{8586F2F0-E551-4549-8D2F-A707241E7327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lowchart: Terminator 38">
                <a:extLst>
                  <a:ext uri="{FF2B5EF4-FFF2-40B4-BE49-F238E27FC236}">
                    <a16:creationId xmlns:a16="http://schemas.microsoft.com/office/drawing/2014/main" id="{CEE04613-A0A1-49CA-BBD6-55CF54243B81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3698D4-8A3A-4258-A59C-1E3A0390E394}"/>
                </a:ext>
              </a:extLst>
            </p:cNvPr>
            <p:cNvGrpSpPr/>
            <p:nvPr/>
          </p:nvGrpSpPr>
          <p:grpSpPr>
            <a:xfrm>
              <a:off x="5714695" y="3244234"/>
              <a:ext cx="765493" cy="241152"/>
              <a:chOff x="5654161" y="632684"/>
              <a:chExt cx="765493" cy="24115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019E3FF-A282-4804-9394-50E7F1C13D3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6122C28-B3C4-4007-B1B6-58617FBF158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Terminator 42">
                <a:extLst>
                  <a:ext uri="{FF2B5EF4-FFF2-40B4-BE49-F238E27FC236}">
                    <a16:creationId xmlns:a16="http://schemas.microsoft.com/office/drawing/2014/main" id="{6F6C9DEA-A154-457A-B6CE-46899F42292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Terminator 43">
                <a:extLst>
                  <a:ext uri="{FF2B5EF4-FFF2-40B4-BE49-F238E27FC236}">
                    <a16:creationId xmlns:a16="http://schemas.microsoft.com/office/drawing/2014/main" id="{4F49E7B8-C4D9-4178-A1D9-4A0C657F5CE2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3C11876-3C03-4A1A-8998-496560AB3B1A}"/>
                </a:ext>
              </a:extLst>
            </p:cNvPr>
            <p:cNvGrpSpPr/>
            <p:nvPr/>
          </p:nvGrpSpPr>
          <p:grpSpPr>
            <a:xfrm>
              <a:off x="5704021" y="3753141"/>
              <a:ext cx="765493" cy="241152"/>
              <a:chOff x="5654161" y="632684"/>
              <a:chExt cx="765493" cy="241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62F1813-6098-493A-A393-CF81D51D8BE1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F614438-1A5E-486E-824A-0523D639B1F2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Terminator 47">
                <a:extLst>
                  <a:ext uri="{FF2B5EF4-FFF2-40B4-BE49-F238E27FC236}">
                    <a16:creationId xmlns:a16="http://schemas.microsoft.com/office/drawing/2014/main" id="{8A3C0D3C-647E-4AD8-8463-4A5BB9F4156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Terminator 48">
                <a:extLst>
                  <a:ext uri="{FF2B5EF4-FFF2-40B4-BE49-F238E27FC236}">
                    <a16:creationId xmlns:a16="http://schemas.microsoft.com/office/drawing/2014/main" id="{2F97B979-D2D0-4702-A1F6-30A14DB320FB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E9B8D2-A975-4FCF-A749-E7F33F0F2D9E}"/>
                </a:ext>
              </a:extLst>
            </p:cNvPr>
            <p:cNvGrpSpPr/>
            <p:nvPr/>
          </p:nvGrpSpPr>
          <p:grpSpPr>
            <a:xfrm>
              <a:off x="5733365" y="4217289"/>
              <a:ext cx="765493" cy="241152"/>
              <a:chOff x="5654161" y="632684"/>
              <a:chExt cx="765493" cy="24115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6AF2C4-E569-444B-8538-64DBEE574B6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0F41BD-66BA-47EC-92AF-48223CC837B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Terminator 52">
                <a:extLst>
                  <a:ext uri="{FF2B5EF4-FFF2-40B4-BE49-F238E27FC236}">
                    <a16:creationId xmlns:a16="http://schemas.microsoft.com/office/drawing/2014/main" id="{B06DA313-6424-400D-95D9-B03C4B1406EC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83E7AFB4-B213-4D52-9A8B-32294A706CA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7DD67-8FBC-478E-8629-D3C06AD5D301}"/>
                </a:ext>
              </a:extLst>
            </p:cNvPr>
            <p:cNvGrpSpPr/>
            <p:nvPr/>
          </p:nvGrpSpPr>
          <p:grpSpPr>
            <a:xfrm>
              <a:off x="5727468" y="4663381"/>
              <a:ext cx="765493" cy="241152"/>
              <a:chOff x="5654161" y="632684"/>
              <a:chExt cx="765493" cy="241152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DAFC4B2-364F-4C35-BA90-4DBDB22D6FE9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CF47440-1016-46F9-B958-89072B3DD508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Terminator 57">
                <a:extLst>
                  <a:ext uri="{FF2B5EF4-FFF2-40B4-BE49-F238E27FC236}">
                    <a16:creationId xmlns:a16="http://schemas.microsoft.com/office/drawing/2014/main" id="{827AEC7F-2D85-4092-8F69-0009ED0B1D54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Terminator 58">
                <a:extLst>
                  <a:ext uri="{FF2B5EF4-FFF2-40B4-BE49-F238E27FC236}">
                    <a16:creationId xmlns:a16="http://schemas.microsoft.com/office/drawing/2014/main" id="{C9C25110-15EC-4631-BBA1-E3B3E5595F97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09CC484-FDA3-440A-90FA-24269A1AB52E}"/>
                </a:ext>
              </a:extLst>
            </p:cNvPr>
            <p:cNvGrpSpPr/>
            <p:nvPr/>
          </p:nvGrpSpPr>
          <p:grpSpPr>
            <a:xfrm>
              <a:off x="5738577" y="5118790"/>
              <a:ext cx="765493" cy="241152"/>
              <a:chOff x="5654161" y="632684"/>
              <a:chExt cx="765493" cy="241152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8B66669-5673-465D-AEA1-1304A7DBDBCA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EB697602-EA9A-4E1A-A528-895DEB7BA6DD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Terminator 62">
                <a:extLst>
                  <a:ext uri="{FF2B5EF4-FFF2-40B4-BE49-F238E27FC236}">
                    <a16:creationId xmlns:a16="http://schemas.microsoft.com/office/drawing/2014/main" id="{C228D89E-F95C-453A-94B7-287C3B3D6F31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Terminator 63">
                <a:extLst>
                  <a:ext uri="{FF2B5EF4-FFF2-40B4-BE49-F238E27FC236}">
                    <a16:creationId xmlns:a16="http://schemas.microsoft.com/office/drawing/2014/main" id="{C15F8C41-3928-497E-8DE1-5A2066309FD0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FB06FB5-70E4-445D-8145-16A4C502A263}"/>
                </a:ext>
              </a:extLst>
            </p:cNvPr>
            <p:cNvGrpSpPr/>
            <p:nvPr/>
          </p:nvGrpSpPr>
          <p:grpSpPr>
            <a:xfrm>
              <a:off x="5738576" y="5565442"/>
              <a:ext cx="765493" cy="241152"/>
              <a:chOff x="5654161" y="632684"/>
              <a:chExt cx="765493" cy="241152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2902ECB-22AA-438F-AA6B-9C902376A2CF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9BB40B8-3551-48DC-A2F7-7023A1A3F7EB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Terminator 67">
                <a:extLst>
                  <a:ext uri="{FF2B5EF4-FFF2-40B4-BE49-F238E27FC236}">
                    <a16:creationId xmlns:a16="http://schemas.microsoft.com/office/drawing/2014/main" id="{6A7F4AC5-0A42-4385-BB34-A354B6CB8965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lowchart: Terminator 68">
                <a:extLst>
                  <a:ext uri="{FF2B5EF4-FFF2-40B4-BE49-F238E27FC236}">
                    <a16:creationId xmlns:a16="http://schemas.microsoft.com/office/drawing/2014/main" id="{1B71D74B-EF47-4050-B1E7-5F6CF2134205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B9EB425-91F9-46E0-9E0C-D5D745131B18}"/>
                </a:ext>
              </a:extLst>
            </p:cNvPr>
            <p:cNvGrpSpPr/>
            <p:nvPr/>
          </p:nvGrpSpPr>
          <p:grpSpPr>
            <a:xfrm>
              <a:off x="5770386" y="5975944"/>
              <a:ext cx="765493" cy="241152"/>
              <a:chOff x="5654161" y="632684"/>
              <a:chExt cx="765493" cy="241152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55BD84B-2BED-4C15-9504-F9687E995C28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A58EED1-D7A6-4464-BCCB-3F915943229C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Terminator 72">
                <a:extLst>
                  <a:ext uri="{FF2B5EF4-FFF2-40B4-BE49-F238E27FC236}">
                    <a16:creationId xmlns:a16="http://schemas.microsoft.com/office/drawing/2014/main" id="{96EC02F6-E943-4186-B069-05FD40F7B80D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Terminator 73">
                <a:extLst>
                  <a:ext uri="{FF2B5EF4-FFF2-40B4-BE49-F238E27FC236}">
                    <a16:creationId xmlns:a16="http://schemas.microsoft.com/office/drawing/2014/main" id="{8394C5F7-8516-4681-BA1D-54EE85FFDE2F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DDE67F-1727-448C-AD75-A80C42B60D2C}"/>
                </a:ext>
              </a:extLst>
            </p:cNvPr>
            <p:cNvGrpSpPr/>
            <p:nvPr/>
          </p:nvGrpSpPr>
          <p:grpSpPr>
            <a:xfrm>
              <a:off x="5698625" y="6314420"/>
              <a:ext cx="765493" cy="241152"/>
              <a:chOff x="5654161" y="632684"/>
              <a:chExt cx="765493" cy="241152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E0E7811-6E5E-42C2-B1DA-B0AC1EF0FEDC}"/>
                  </a:ext>
                </a:extLst>
              </p:cNvPr>
              <p:cNvSpPr/>
              <p:nvPr/>
            </p:nvSpPr>
            <p:spPr>
              <a:xfrm>
                <a:off x="6200609" y="632684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0CB0F8E-E6A3-43B5-9897-1005FE9A5D85}"/>
                  </a:ext>
                </a:extLst>
              </p:cNvPr>
              <p:cNvSpPr/>
              <p:nvPr/>
            </p:nvSpPr>
            <p:spPr>
              <a:xfrm>
                <a:off x="5654161" y="645235"/>
                <a:ext cx="219045" cy="22860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Terminator 77">
                <a:extLst>
                  <a:ext uri="{FF2B5EF4-FFF2-40B4-BE49-F238E27FC236}">
                    <a16:creationId xmlns:a16="http://schemas.microsoft.com/office/drawing/2014/main" id="{0E6F5178-F2A0-4B9D-AA69-4660C8EA08DF}"/>
                  </a:ext>
                </a:extLst>
              </p:cNvPr>
              <p:cNvSpPr/>
              <p:nvPr/>
            </p:nvSpPr>
            <p:spPr>
              <a:xfrm>
                <a:off x="5736870" y="676161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Terminator 78">
                <a:extLst>
                  <a:ext uri="{FF2B5EF4-FFF2-40B4-BE49-F238E27FC236}">
                    <a16:creationId xmlns:a16="http://schemas.microsoft.com/office/drawing/2014/main" id="{3E91918F-29A5-4BB7-ABBA-064BE9AECED9}"/>
                  </a:ext>
                </a:extLst>
              </p:cNvPr>
              <p:cNvSpPr/>
              <p:nvPr/>
            </p:nvSpPr>
            <p:spPr>
              <a:xfrm>
                <a:off x="5736870" y="778559"/>
                <a:ext cx="600075" cy="66677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69000">
                    <a:schemeClr val="bg1">
                      <a:lumMod val="9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3A974B-90E2-4542-A228-BA048EBC477C}"/>
              </a:ext>
            </a:extLst>
          </p:cNvPr>
          <p:cNvSpPr txBox="1"/>
          <p:nvPr/>
        </p:nvSpPr>
        <p:spPr>
          <a:xfrm>
            <a:off x="590000" y="627427"/>
            <a:ext cx="5253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আ,সু,বি,নি এর ব্যবহার নিচে ছকে দেখো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B21778-7D72-4173-B1CF-18BDC8C81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04643"/>
              </p:ext>
            </p:extLst>
          </p:nvPr>
        </p:nvGraphicFramePr>
        <p:xfrm>
          <a:off x="832781" y="1486637"/>
          <a:ext cx="4628765" cy="365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28765">
                  <a:extLst>
                    <a:ext uri="{9D8B030D-6E8A-4147-A177-3AD203B41FA5}">
                      <a16:colId xmlns:a16="http://schemas.microsoft.com/office/drawing/2014/main" val="150078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49514"/>
                  </a:ext>
                </a:extLst>
              </a:tr>
            </a:tbl>
          </a:graphicData>
        </a:graphic>
      </p:graphicFrame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151FC5CB-31C4-4343-9367-8034DF4BD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46093"/>
              </p:ext>
            </p:extLst>
          </p:nvPr>
        </p:nvGraphicFramePr>
        <p:xfrm>
          <a:off x="772270" y="1975938"/>
          <a:ext cx="4628765" cy="578312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628765">
                  <a:extLst>
                    <a:ext uri="{9D8B030D-6E8A-4147-A177-3AD203B41FA5}">
                      <a16:colId xmlns:a16="http://schemas.microsoft.com/office/drawing/2014/main" val="15007836"/>
                    </a:ext>
                  </a:extLst>
                </a:gridCol>
              </a:tblGrid>
              <a:tr h="5783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4495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3F6F494-7442-4BC7-B290-D52B6794DCA4}"/>
                  </a:ext>
                </a:extLst>
              </p14:cNvPr>
              <p14:cNvContentPartPr/>
              <p14:nvPr/>
            </p14:nvContentPartPr>
            <p14:xfrm>
              <a:off x="2225472" y="951"/>
              <a:ext cx="21600" cy="21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3F6F494-7442-4BC7-B290-D52B6794DC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7832" y="-106689"/>
                <a:ext cx="57240" cy="237240"/>
              </a:xfrm>
              <a:prstGeom prst="rect">
                <a:avLst/>
              </a:prstGeom>
            </p:spPr>
          </p:pic>
        </mc:Fallback>
      </mc:AlternateContent>
      <p:sp>
        <p:nvSpPr>
          <p:cNvPr id="159" name="TextBox 158">
            <a:extLst>
              <a:ext uri="{FF2B5EF4-FFF2-40B4-BE49-F238E27FC236}">
                <a16:creationId xmlns:a16="http://schemas.microsoft.com/office/drawing/2014/main" id="{D3EDCC3C-8598-4DBB-B124-A136988C7A67}"/>
              </a:ext>
            </a:extLst>
          </p:cNvPr>
          <p:cNvSpPr txBox="1"/>
          <p:nvPr/>
        </p:nvSpPr>
        <p:spPr>
          <a:xfrm>
            <a:off x="632209" y="4859488"/>
            <a:ext cx="5128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ণ,ষ,এবংযুক্ত ব্যঞ্জন ও ফলা হলে তৎসম</a:t>
            </a:r>
          </a:p>
          <a:p>
            <a:r>
              <a:rPr lang="bn-BD" sz="2400" dirty="0">
                <a:solidFill>
                  <a:schemeClr val="accent3">
                    <a:lumMod val="50000"/>
                  </a:schemeClr>
                </a:solidFill>
              </a:rPr>
              <a:t>উপসর্গ হয় ৷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2627CE6-1921-4C06-B016-B4783B6FFD35}"/>
              </a:ext>
            </a:extLst>
          </p:cNvPr>
          <p:cNvSpPr txBox="1"/>
          <p:nvPr/>
        </p:nvSpPr>
        <p:spPr>
          <a:xfrm>
            <a:off x="7358332" y="627427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accent3">
                    <a:lumMod val="50000"/>
                  </a:schemeClr>
                </a:solidFill>
              </a:rPr>
              <a:t>জোড়ায় কাজ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0330A-1DE2-4FBE-B3F9-5D51678181BA}"/>
              </a:ext>
            </a:extLst>
          </p:cNvPr>
          <p:cNvSpPr txBox="1"/>
          <p:nvPr/>
        </p:nvSpPr>
        <p:spPr>
          <a:xfrm>
            <a:off x="940598" y="1470062"/>
            <a:ext cx="92270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উপসর্গ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04B84-FDDE-4478-945E-7923CA6F013F}"/>
              </a:ext>
            </a:extLst>
          </p:cNvPr>
          <p:cNvSpPr txBox="1"/>
          <p:nvPr/>
        </p:nvSpPr>
        <p:spPr>
          <a:xfrm>
            <a:off x="1964686" y="1513539"/>
            <a:ext cx="143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বাংলা উপসর্গ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58EECE-0855-41E4-A713-6DF5C460E676}"/>
              </a:ext>
            </a:extLst>
          </p:cNvPr>
          <p:cNvSpPr txBox="1"/>
          <p:nvPr/>
        </p:nvSpPr>
        <p:spPr>
          <a:xfrm>
            <a:off x="3919320" y="1580216"/>
            <a:ext cx="149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তৎসম উপসর্গ</a:t>
            </a:r>
            <a:endParaRPr lang="en-US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C216BD2-03EA-4BAD-81D1-00DDBBFBB75F}"/>
              </a:ext>
            </a:extLst>
          </p:cNvPr>
          <p:cNvCxnSpPr>
            <a:cxnSpLocks/>
          </p:cNvCxnSpPr>
          <p:nvPr/>
        </p:nvCxnSpPr>
        <p:spPr>
          <a:xfrm>
            <a:off x="1863306" y="1546877"/>
            <a:ext cx="0" cy="295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CEE1131-B272-4CA7-A87C-F4C28B66C211}"/>
              </a:ext>
            </a:extLst>
          </p:cNvPr>
          <p:cNvCxnSpPr>
            <a:cxnSpLocks/>
          </p:cNvCxnSpPr>
          <p:nvPr/>
        </p:nvCxnSpPr>
        <p:spPr>
          <a:xfrm>
            <a:off x="3919320" y="1580216"/>
            <a:ext cx="0" cy="295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2CCA94E3-8D65-44E6-A642-0AA8A0B743E4}"/>
              </a:ext>
            </a:extLst>
          </p:cNvPr>
          <p:cNvSpPr txBox="1"/>
          <p:nvPr/>
        </p:nvSpPr>
        <p:spPr>
          <a:xfrm>
            <a:off x="978590" y="2032126"/>
            <a:ext cx="884716" cy="52322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আ</a:t>
            </a:r>
            <a:endParaRPr lang="en-US" sz="28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05EB765-475D-4205-BBD8-CCACCF334661}"/>
              </a:ext>
            </a:extLst>
          </p:cNvPr>
          <p:cNvSpPr txBox="1"/>
          <p:nvPr/>
        </p:nvSpPr>
        <p:spPr>
          <a:xfrm>
            <a:off x="927899" y="2843368"/>
            <a:ext cx="942181" cy="40011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/>
              <a:t>সু</a:t>
            </a:r>
            <a:endParaRPr lang="en-US" sz="20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9B1A2DB-6968-4CEE-A493-3656BBE0DD15}"/>
              </a:ext>
            </a:extLst>
          </p:cNvPr>
          <p:cNvSpPr txBox="1"/>
          <p:nvPr/>
        </p:nvSpPr>
        <p:spPr>
          <a:xfrm>
            <a:off x="903436" y="3455511"/>
            <a:ext cx="96664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/>
              <a:t>বি</a:t>
            </a:r>
            <a:endParaRPr lang="en-US" sz="20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292DF3C-FEBF-4B30-BAF0-22B79C71A52D}"/>
              </a:ext>
            </a:extLst>
          </p:cNvPr>
          <p:cNvSpPr txBox="1"/>
          <p:nvPr/>
        </p:nvSpPr>
        <p:spPr>
          <a:xfrm>
            <a:off x="932547" y="4183515"/>
            <a:ext cx="938810" cy="36933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নি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A28FA45-C39D-4E07-8ADC-D89A5F3E1AAF}"/>
              </a:ext>
            </a:extLst>
          </p:cNvPr>
          <p:cNvSpPr txBox="1"/>
          <p:nvPr/>
        </p:nvSpPr>
        <p:spPr>
          <a:xfrm>
            <a:off x="1872602" y="2034752"/>
            <a:ext cx="3832705" cy="64633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আলুনি,আধোঁয়া,</a:t>
            </a:r>
          </a:p>
          <a:p>
            <a:r>
              <a:rPr lang="bn-BD" dirty="0"/>
              <a:t>আকাড়া,আগাছা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E90A12C-342F-41EE-AD01-D88EC7E8D4B8}"/>
              </a:ext>
            </a:extLst>
          </p:cNvPr>
          <p:cNvSpPr txBox="1"/>
          <p:nvPr/>
        </p:nvSpPr>
        <p:spPr>
          <a:xfrm>
            <a:off x="1870082" y="2863438"/>
            <a:ext cx="3835226" cy="36933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সুনজর,সুখবর,সুদিন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86F84C-D922-4832-9301-97DCA26F2D26}"/>
              </a:ext>
            </a:extLst>
          </p:cNvPr>
          <p:cNvSpPr txBox="1"/>
          <p:nvPr/>
        </p:nvSpPr>
        <p:spPr>
          <a:xfrm>
            <a:off x="1854012" y="3451530"/>
            <a:ext cx="3831834" cy="40011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/>
              <a:t>বিভুঁই,বিফল,বিপথ</a:t>
            </a:r>
            <a:endParaRPr lang="en-US" sz="20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D49FCB3-666A-4DE1-AFA7-99CBBDA570F0}"/>
              </a:ext>
            </a:extLst>
          </p:cNvPr>
          <p:cNvSpPr txBox="1"/>
          <p:nvPr/>
        </p:nvSpPr>
        <p:spPr>
          <a:xfrm>
            <a:off x="1872643" y="4190867"/>
            <a:ext cx="3804393" cy="366538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/>
              <a:t>নিরেট,নিখুঁত,নিলাজ</a:t>
            </a:r>
            <a:endParaRPr lang="en-US" dirty="0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E5836AD-6F5D-40B1-A1E3-BE264C74AEDD}"/>
              </a:ext>
            </a:extLst>
          </p:cNvPr>
          <p:cNvCxnSpPr/>
          <p:nvPr/>
        </p:nvCxnSpPr>
        <p:spPr>
          <a:xfrm flipH="1">
            <a:off x="5677036" y="2117194"/>
            <a:ext cx="27480" cy="2473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98">
            <a:extLst>
              <a:ext uri="{FF2B5EF4-FFF2-40B4-BE49-F238E27FC236}">
                <a16:creationId xmlns:a16="http://schemas.microsoft.com/office/drawing/2014/main" id="{235FC95C-8967-4DD0-8F5C-E2DC83F8A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08" y="1835822"/>
            <a:ext cx="3861665" cy="234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E5709EB-8DA5-4A46-8158-196E64026DBB}"/>
              </a:ext>
            </a:extLst>
          </p:cNvPr>
          <p:cNvSpPr txBox="1"/>
          <p:nvPr/>
        </p:nvSpPr>
        <p:spPr>
          <a:xfrm>
            <a:off x="6525340" y="4741041"/>
            <a:ext cx="514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ণ,ষ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 যুক্ত ব্যঞ্জন ও ফলা দিয়ে পাশের</a:t>
            </a:r>
          </a:p>
          <a:p>
            <a:r>
              <a:rPr lang="bn-BD" sz="2400" dirty="0">
                <a:solidFill>
                  <a:schemeClr val="accent2">
                    <a:lumMod val="75000"/>
                  </a:schemeClr>
                </a:solidFill>
              </a:rPr>
              <a:t>তৎসম উপসর্গের ঘরটি পূরণ করো ৷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698</Words>
  <Application>Microsoft Office PowerPoint</Application>
  <PresentationFormat>Widescreen</PresentationFormat>
  <Paragraphs>152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Univers</vt:lpstr>
      <vt:lpstr>Wingdings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75</cp:revision>
  <dcterms:created xsi:type="dcterms:W3CDTF">2020-08-12T15:49:49Z</dcterms:created>
  <dcterms:modified xsi:type="dcterms:W3CDTF">2020-08-16T12:20:26Z</dcterms:modified>
</cp:coreProperties>
</file>