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DD5FF"/>
    <a:srgbClr val="61F994"/>
    <a:srgbClr val="FFFFB9"/>
    <a:srgbClr val="FFFF99"/>
    <a:srgbClr val="FFFFDD"/>
    <a:srgbClr val="FDEADB"/>
    <a:srgbClr val="FFFFCC"/>
    <a:srgbClr val="FFFFFF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58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gif"/><Relationship Id="rId9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35.gif"/><Relationship Id="rId4" Type="http://schemas.openxmlformats.org/officeDocument/2006/relationships/image" Target="../media/image34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B01F9D1-5178-45F4-B1B4-705FD9E048BC}"/>
              </a:ext>
            </a:extLst>
          </p:cNvPr>
          <p:cNvSpPr txBox="1"/>
          <p:nvPr/>
        </p:nvSpPr>
        <p:spPr>
          <a:xfrm>
            <a:off x="1902823" y="1273637"/>
            <a:ext cx="8013989" cy="1415763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0"/>
                <a:gd name="adj2" fmla="val -280"/>
              </a:avLst>
            </a:prstTxWarp>
            <a:spAutoFit/>
          </a:bodyPr>
          <a:lstStyle/>
          <a:p>
            <a:pPr algn="ctr"/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8656" b="1" dirty="0" err="1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18656" b="1" dirty="0" err="1">
                <a:ln w="0">
                  <a:solidFill>
                    <a:srgbClr val="FFFF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8656" b="1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8656" b="1" dirty="0">
                <a:ln w="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656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69546" y="402181"/>
            <a:ext cx="8702387" cy="8714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063" b="1" dirty="0">
                <a:ln w="11430"/>
                <a:latin typeface="NikoshBAN" pitchFamily="2" charset="0"/>
                <a:cs typeface="NikoshBAN" pitchFamily="2" charset="0"/>
              </a:rPr>
              <a:t>মাল্টিমিডিয়া শ্রেণিতে সবাইকে</a:t>
            </a:r>
            <a:endParaRPr lang="en-US" sz="5063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0264079" y="4238597"/>
            <a:ext cx="1270357" cy="12568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904669" y="2913017"/>
            <a:ext cx="3931920" cy="3213466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632489" y="3117573"/>
            <a:ext cx="2988859" cy="25882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flipH="1">
            <a:off x="10375945" y="5382152"/>
            <a:ext cx="1185077" cy="1292807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230611" y="5549837"/>
            <a:ext cx="1293223" cy="1136566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493970" y="4238597"/>
            <a:ext cx="1270357" cy="12568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cxnSp>
        <p:nvCxnSpPr>
          <p:cNvPr id="50" name="Straight Connector 49"/>
          <p:cNvCxnSpPr/>
          <p:nvPr/>
        </p:nvCxnSpPr>
        <p:spPr>
          <a:xfrm>
            <a:off x="1469601" y="1275833"/>
            <a:ext cx="914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465282" y="1065911"/>
            <a:ext cx="910078" cy="898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2000" dirty="0"/>
              <a:t> </a:t>
            </a:r>
            <a:endParaRPr lang="en-US" sz="2000" dirty="0"/>
          </a:p>
        </p:txBody>
      </p:sp>
      <p:sp>
        <p:nvSpPr>
          <p:cNvPr id="82" name="Rectangle 81"/>
          <p:cNvSpPr/>
          <p:nvPr/>
        </p:nvSpPr>
        <p:spPr>
          <a:xfrm>
            <a:off x="1469603" y="560583"/>
            <a:ext cx="910077" cy="9554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58421" y="-304800"/>
            <a:ext cx="49530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032088" y="319520"/>
            <a:ext cx="3230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42938" indent="-642938" algn="ctr">
              <a:buFont typeface="Wingdings" panose="05000000000000000000" pitchFamily="2" charset="2"/>
              <a:buChar char="Ø"/>
            </a:pPr>
            <a:r>
              <a:rPr lang="en-AU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শতকরার</a:t>
            </a:r>
            <a:r>
              <a:rPr lang="en-AU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47288" y="3812444"/>
            <a:ext cx="2676549" cy="830997"/>
          </a:xfrm>
          <a:prstGeom prst="rect">
            <a:avLst/>
          </a:prstGeom>
          <a:solidFill>
            <a:srgbClr val="ECCE5E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5054048" y="4087810"/>
            <a:ext cx="1575876" cy="403217"/>
          </a:xfrm>
          <a:prstGeom prst="right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Flowchart: Process 86"/>
          <p:cNvSpPr/>
          <p:nvPr/>
        </p:nvSpPr>
        <p:spPr>
          <a:xfrm>
            <a:off x="7023488" y="3628614"/>
            <a:ext cx="1732031" cy="1460778"/>
          </a:xfrm>
          <a:prstGeom prst="flowChartProcess">
            <a:avLst/>
          </a:prstGeom>
          <a:solidFill>
            <a:srgbClr val="A8F8FA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10453" y="3119948"/>
            <a:ext cx="14185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endParaRPr lang="en-US" sz="13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Oval Callout 88"/>
          <p:cNvSpPr/>
          <p:nvPr/>
        </p:nvSpPr>
        <p:spPr>
          <a:xfrm rot="17400212">
            <a:off x="5863659" y="2653747"/>
            <a:ext cx="1236619" cy="1399714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xplosion 2 89"/>
          <p:cNvSpPr/>
          <p:nvPr/>
        </p:nvSpPr>
        <p:spPr>
          <a:xfrm>
            <a:off x="5854134" y="2764668"/>
            <a:ext cx="1219620" cy="1202277"/>
          </a:xfrm>
          <a:prstGeom prst="irregularSeal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Oval Callout 90"/>
          <p:cNvSpPr/>
          <p:nvPr/>
        </p:nvSpPr>
        <p:spPr>
          <a:xfrm rot="1941393">
            <a:off x="8941308" y="3042046"/>
            <a:ext cx="1386317" cy="1379025"/>
          </a:xfrm>
          <a:prstGeom prst="wedgeEllipseCallout">
            <a:avLst>
              <a:gd name="adj1" fmla="val -61937"/>
              <a:gd name="adj2" fmla="val 5391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Explosion 2 91"/>
          <p:cNvSpPr/>
          <p:nvPr/>
        </p:nvSpPr>
        <p:spPr>
          <a:xfrm rot="4379905">
            <a:off x="8973113" y="3110323"/>
            <a:ext cx="1219200" cy="1143000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Callout 92"/>
          <p:cNvSpPr/>
          <p:nvPr/>
        </p:nvSpPr>
        <p:spPr>
          <a:xfrm rot="6928532">
            <a:off x="8429066" y="5154168"/>
            <a:ext cx="1386841" cy="1309513"/>
          </a:xfrm>
          <a:prstGeom prst="wedgeEllipseCallout">
            <a:avLst>
              <a:gd name="adj1" fmla="val -41239"/>
              <a:gd name="adj2" fmla="val 795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Explosion 2 93"/>
          <p:cNvSpPr/>
          <p:nvPr/>
        </p:nvSpPr>
        <p:spPr>
          <a:xfrm>
            <a:off x="8528980" y="5125281"/>
            <a:ext cx="1243042" cy="1253979"/>
          </a:xfrm>
          <a:prstGeom prst="irregularSeal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6193192" y="2819400"/>
            <a:ext cx="561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247715" y="3072147"/>
            <a:ext cx="6458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 rot="766010">
            <a:off x="8841913" y="5249763"/>
            <a:ext cx="855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384001" y="1018042"/>
            <a:ext cx="89952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ভগ্নাংশটিকে পড়া হয় প্রতি শতে পনের বা শতকরা ১৫। একে লেখা হয় ১৫%।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584714" y="1991408"/>
            <a:ext cx="8187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চিহ্নের মাধ্যমে শতকরা প্রকাশ করা হয় তাকে শতকরা চিহ্ন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08998" y="318565"/>
            <a:ext cx="4296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AU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 বলতে কী বুঝ? </a:t>
            </a:r>
            <a:endParaRPr lang="en-AU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052940" y="330736"/>
            <a:ext cx="308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102" name="Rectangle 101"/>
          <p:cNvSpPr/>
          <p:nvPr/>
        </p:nvSpPr>
        <p:spPr>
          <a:xfrm>
            <a:off x="1738575" y="1129510"/>
            <a:ext cx="856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এখানে দেখা যাচ্ছে ভগ্নাংশের হর ১০০ হলে তাকে শতকরা হিসাবে পড়া 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725751" y="1652044"/>
            <a:ext cx="8576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সুতরাং যে সকল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ভগ্নাংশের হর ১০০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শতকরা হিসাবে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প্রকাশ করা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14400" y="2235858"/>
            <a:ext cx="10211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তাহলে বলা যায় শতকরা হলো এমন একটি অনুপাত , যা ১০০ এর ভগ্নাংশরূপে প্রকাশ করা হয়। এরূপ ভগ্নাংশকে শতকরা প্রতীক “ %” চিহ্ন দ্বারা প্রকাশ করা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8532" y="3110113"/>
            <a:ext cx="7093620" cy="107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6" name="Rectangular Callout 105"/>
          <p:cNvSpPr/>
          <p:nvPr/>
        </p:nvSpPr>
        <p:spPr>
          <a:xfrm rot="16200000">
            <a:off x="4163059" y="3644257"/>
            <a:ext cx="901338" cy="2400746"/>
          </a:xfrm>
          <a:prstGeom prst="wedgeRectCallout">
            <a:avLst>
              <a:gd name="adj1" fmla="val -182"/>
              <a:gd name="adj2" fmla="val 126111"/>
            </a:avLst>
          </a:prstGeom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 প্রতীক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/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1677" y="4150893"/>
            <a:ext cx="1447800" cy="138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8" name="Group 107"/>
          <p:cNvGrpSpPr/>
          <p:nvPr/>
        </p:nvGrpSpPr>
        <p:grpSpPr>
          <a:xfrm>
            <a:off x="2645784" y="5538368"/>
            <a:ext cx="7656354" cy="1096070"/>
            <a:chOff x="1863310" y="5500639"/>
            <a:chExt cx="7656354" cy="1096070"/>
          </a:xfrm>
        </p:grpSpPr>
        <p:sp>
          <p:nvSpPr>
            <p:cNvPr id="109" name="Rectangle 108"/>
            <p:cNvSpPr/>
            <p:nvPr/>
          </p:nvSpPr>
          <p:spPr>
            <a:xfrm>
              <a:off x="1863310" y="5762279"/>
              <a:ext cx="76563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লক্ষ করিঃ- ১০০% এর অর্থ হলো =           = ১।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5934796" y="5500639"/>
              <a:ext cx="749243" cy="1096070"/>
              <a:chOff x="5691888" y="1634358"/>
              <a:chExt cx="998990" cy="1461433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691888" y="2264793"/>
                <a:ext cx="998990" cy="830998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100</a:t>
                </a:r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>
                <a:off x="5697821" y="2378889"/>
                <a:ext cx="98712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tangle 112"/>
              <p:cNvSpPr/>
              <p:nvPr/>
            </p:nvSpPr>
            <p:spPr>
              <a:xfrm>
                <a:off x="5691888" y="1634358"/>
                <a:ext cx="990442" cy="831001"/>
              </a:xfrm>
              <a:prstGeom prst="rect">
                <a:avLst/>
              </a:prstGeom>
              <a:noFill/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bn-BD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r>
                  <a:rPr lang="en-US" sz="3600" dirty="0" smtClean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0</a:t>
                </a:r>
                <a:endPara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6502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3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7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601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601"/>
                            </p:stCondLst>
                            <p:childTnLst>
                              <p:par>
                                <p:cTn id="2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601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/>
      <p:bldP spid="82" grpId="1"/>
      <p:bldP spid="83" grpId="0"/>
      <p:bldP spid="84" grpId="0"/>
      <p:bldP spid="84" grpId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/>
      <p:bldP spid="88" grpId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2" grpId="0"/>
      <p:bldP spid="103" grpId="0"/>
      <p:bldP spid="104" grpId="0"/>
      <p:bldP spid="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554" y="879433"/>
            <a:ext cx="2090094" cy="2127584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3190772" y="3134101"/>
            <a:ext cx="3120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১. শতকরা কী?</a:t>
            </a:r>
            <a:endParaRPr lang="en-US" sz="3200" dirty="0">
              <a:latin typeface=" NikoshBAN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190772" y="3718876"/>
            <a:ext cx="3120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 NikoshBAN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416195" y="435778"/>
            <a:ext cx="4334691" cy="1276060"/>
            <a:chOff x="3420291" y="370290"/>
            <a:chExt cx="4334691" cy="1276060"/>
          </a:xfrm>
        </p:grpSpPr>
        <p:sp>
          <p:nvSpPr>
            <p:cNvPr id="95" name="Flowchart: Sequential Access Storage 94"/>
            <p:cNvSpPr/>
            <p:nvPr/>
          </p:nvSpPr>
          <p:spPr>
            <a:xfrm>
              <a:off x="3420291" y="370290"/>
              <a:ext cx="4334691" cy="1276060"/>
            </a:xfrm>
            <a:prstGeom prst="flowChartMagnetic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b="1" dirty="0" smtClean="0"/>
                <a:t> </a:t>
              </a:r>
              <a:endParaRPr lang="en-US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48264" y="500488"/>
              <a:ext cx="36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একক </a:t>
              </a:r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কাজ 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7" name="Rounded Rectangle 96"/>
          <p:cNvSpPr/>
          <p:nvPr/>
        </p:nvSpPr>
        <p:spPr>
          <a:xfrm>
            <a:off x="798659" y="5359177"/>
            <a:ext cx="1136821" cy="10851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10189354" y="5359177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798659" y="76200"/>
            <a:ext cx="1136821" cy="10851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10189354" y="76200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4583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74" name="TextBox 173"/>
          <p:cNvSpPr txBox="1"/>
          <p:nvPr/>
        </p:nvSpPr>
        <p:spPr>
          <a:xfrm>
            <a:off x="3070122" y="6484"/>
            <a:ext cx="6653581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 শতকরায় রূপান্তরঃ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2535071" y="274775"/>
            <a:ext cx="914400" cy="1554025"/>
            <a:chOff x="1097590" y="422995"/>
            <a:chExt cx="914400" cy="1554025"/>
          </a:xfrm>
        </p:grpSpPr>
        <p:sp>
          <p:nvSpPr>
            <p:cNvPr id="176" name="Rounded Rectangle 175"/>
            <p:cNvSpPr/>
            <p:nvPr/>
          </p:nvSpPr>
          <p:spPr>
            <a:xfrm>
              <a:off x="1097590" y="106262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200" dirty="0"/>
                <a:t> </a:t>
              </a:r>
              <a:endParaRPr lang="en-US" sz="3200" dirty="0"/>
            </a:p>
          </p:txBody>
        </p:sp>
        <p:cxnSp>
          <p:nvCxnSpPr>
            <p:cNvPr id="177" name="Straight Connector 176"/>
            <p:cNvCxnSpPr/>
            <p:nvPr/>
          </p:nvCxnSpPr>
          <p:spPr>
            <a:xfrm>
              <a:off x="1240078" y="1157488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78" name="Rounded Rectangle 177"/>
            <p:cNvSpPr/>
            <p:nvPr/>
          </p:nvSpPr>
          <p:spPr>
            <a:xfrm>
              <a:off x="1097590" y="422995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600" dirty="0" smtClean="0"/>
                <a:t> </a:t>
              </a:r>
              <a:endParaRPr lang="en-US" sz="1600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927674" y="2602012"/>
            <a:ext cx="957808" cy="1512788"/>
            <a:chOff x="1322005" y="2209800"/>
            <a:chExt cx="957808" cy="1512788"/>
          </a:xfrm>
        </p:grpSpPr>
        <p:sp>
          <p:nvSpPr>
            <p:cNvPr id="180" name="Rounded Rectangle 179"/>
            <p:cNvSpPr/>
            <p:nvPr/>
          </p:nvSpPr>
          <p:spPr>
            <a:xfrm>
              <a:off x="1365413" y="2808188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  <p:cxnSp>
          <p:nvCxnSpPr>
            <p:cNvPr id="181" name="Straight Connector 180"/>
            <p:cNvCxnSpPr/>
            <p:nvPr/>
          </p:nvCxnSpPr>
          <p:spPr>
            <a:xfrm flipV="1">
              <a:off x="1416950" y="2943208"/>
              <a:ext cx="742028" cy="12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2" name="Rounded Rectangle 181"/>
            <p:cNvSpPr/>
            <p:nvPr/>
          </p:nvSpPr>
          <p:spPr>
            <a:xfrm>
              <a:off x="1322005" y="220980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100" dirty="0" smtClean="0"/>
                <a:t> </a:t>
              </a:r>
              <a:endParaRPr lang="en-US" sz="1100" dirty="0"/>
            </a:p>
          </p:txBody>
        </p:sp>
      </p:grpSp>
      <p:sp>
        <p:nvSpPr>
          <p:cNvPr id="183" name="Rounded Rectangle 182"/>
          <p:cNvSpPr/>
          <p:nvPr/>
        </p:nvSpPr>
        <p:spPr>
          <a:xfrm>
            <a:off x="3614739" y="3249832"/>
            <a:ext cx="769003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cxnSp>
        <p:nvCxnSpPr>
          <p:cNvPr id="184" name="Straight Connector 183"/>
          <p:cNvCxnSpPr/>
          <p:nvPr/>
        </p:nvCxnSpPr>
        <p:spPr>
          <a:xfrm flipV="1">
            <a:off x="3600590" y="3352800"/>
            <a:ext cx="1906679" cy="3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5" name="Rounded Rectangle 184"/>
          <p:cNvSpPr/>
          <p:nvPr/>
        </p:nvSpPr>
        <p:spPr>
          <a:xfrm>
            <a:off x="3525671" y="259080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2698508" y="2895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448098" y="3028237"/>
            <a:ext cx="746535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8" name="Multiply 187"/>
          <p:cNvSpPr/>
          <p:nvPr/>
        </p:nvSpPr>
        <p:spPr>
          <a:xfrm>
            <a:off x="4148070" y="2792285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9" name="Multiply 188"/>
          <p:cNvSpPr/>
          <p:nvPr/>
        </p:nvSpPr>
        <p:spPr>
          <a:xfrm>
            <a:off x="4239544" y="338725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4409802" y="2644629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4520156" y="3248888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6044369" y="2723718"/>
            <a:ext cx="1078298" cy="629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৬০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cxnSp>
        <p:nvCxnSpPr>
          <p:cNvPr id="193" name="Straight Connector 192"/>
          <p:cNvCxnSpPr/>
          <p:nvPr/>
        </p:nvCxnSpPr>
        <p:spPr>
          <a:xfrm flipV="1">
            <a:off x="6268871" y="3352800"/>
            <a:ext cx="776690" cy="21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4" name="Rounded Rectangle 193"/>
          <p:cNvSpPr/>
          <p:nvPr/>
        </p:nvSpPr>
        <p:spPr>
          <a:xfrm>
            <a:off x="6156830" y="3287801"/>
            <a:ext cx="1064273" cy="571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95" name="Rectangle 194"/>
          <p:cNvSpPr/>
          <p:nvPr/>
        </p:nvSpPr>
        <p:spPr>
          <a:xfrm>
            <a:off x="7161084" y="3073154"/>
            <a:ext cx="709026" cy="56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607105" y="3055530"/>
            <a:ext cx="1305299" cy="6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৬০%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1544471" y="4495800"/>
            <a:ext cx="957808" cy="1512788"/>
            <a:chOff x="1322005" y="2209800"/>
            <a:chExt cx="957808" cy="1512788"/>
          </a:xfrm>
        </p:grpSpPr>
        <p:sp>
          <p:nvSpPr>
            <p:cNvPr id="198" name="Rounded Rectangle 197"/>
            <p:cNvSpPr/>
            <p:nvPr/>
          </p:nvSpPr>
          <p:spPr>
            <a:xfrm>
              <a:off x="1365413" y="2808188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  <p:cxnSp>
          <p:nvCxnSpPr>
            <p:cNvPr id="199" name="Straight Connector 198"/>
            <p:cNvCxnSpPr/>
            <p:nvPr/>
          </p:nvCxnSpPr>
          <p:spPr>
            <a:xfrm flipV="1">
              <a:off x="1416950" y="2943208"/>
              <a:ext cx="742028" cy="12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0" name="Rounded Rectangle 199"/>
            <p:cNvSpPr/>
            <p:nvPr/>
          </p:nvSpPr>
          <p:spPr>
            <a:xfrm>
              <a:off x="1322005" y="220980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100" dirty="0" smtClean="0"/>
                <a:t> </a:t>
              </a:r>
              <a:endParaRPr lang="en-US" sz="1100" dirty="0"/>
            </a:p>
          </p:txBody>
        </p:sp>
      </p:grpSp>
      <p:sp>
        <p:nvSpPr>
          <p:cNvPr id="201" name="Rounded Rectangle 200"/>
          <p:cNvSpPr/>
          <p:nvPr/>
        </p:nvSpPr>
        <p:spPr>
          <a:xfrm>
            <a:off x="3108870" y="5105400"/>
            <a:ext cx="774102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cxnSp>
        <p:nvCxnSpPr>
          <p:cNvPr id="202" name="Straight Connector 201"/>
          <p:cNvCxnSpPr/>
          <p:nvPr/>
        </p:nvCxnSpPr>
        <p:spPr>
          <a:xfrm flipV="1">
            <a:off x="3068471" y="5257800"/>
            <a:ext cx="1906679" cy="3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3" name="Rounded Rectangle 202"/>
          <p:cNvSpPr/>
          <p:nvPr/>
        </p:nvSpPr>
        <p:spPr>
          <a:xfrm>
            <a:off x="3135518" y="4495800"/>
            <a:ext cx="81044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2315305" y="48006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8612453" y="4958880"/>
            <a:ext cx="501807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6" name="Multiply 205"/>
          <p:cNvSpPr/>
          <p:nvPr/>
        </p:nvSpPr>
        <p:spPr>
          <a:xfrm>
            <a:off x="3678071" y="4674581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7" name="Multiply 206"/>
          <p:cNvSpPr/>
          <p:nvPr/>
        </p:nvSpPr>
        <p:spPr>
          <a:xfrm>
            <a:off x="3689401" y="525780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3982871" y="4504407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3906671" y="5105400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8801599" y="4595750"/>
            <a:ext cx="1078298" cy="629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৬০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cxnSp>
        <p:nvCxnSpPr>
          <p:cNvPr id="211" name="Straight Connector 210"/>
          <p:cNvCxnSpPr/>
          <p:nvPr/>
        </p:nvCxnSpPr>
        <p:spPr>
          <a:xfrm flipV="1">
            <a:off x="9088271" y="5257800"/>
            <a:ext cx="776690" cy="21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2" name="Rounded Rectangle 211"/>
          <p:cNvSpPr/>
          <p:nvPr/>
        </p:nvSpPr>
        <p:spPr>
          <a:xfrm>
            <a:off x="8962708" y="5181600"/>
            <a:ext cx="1064273" cy="571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13" name="Rectangle 212"/>
          <p:cNvSpPr/>
          <p:nvPr/>
        </p:nvSpPr>
        <p:spPr>
          <a:xfrm>
            <a:off x="9799777" y="4968968"/>
            <a:ext cx="709026" cy="56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10200901" y="4971337"/>
            <a:ext cx="1305299" cy="6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৬০%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" name="Rounded Rectangle 214"/>
          <p:cNvSpPr/>
          <p:nvPr/>
        </p:nvSpPr>
        <p:spPr>
          <a:xfrm>
            <a:off x="5950114" y="5108864"/>
            <a:ext cx="765486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/>
              <a:t> </a:t>
            </a:r>
            <a:endParaRPr lang="en-US" sz="4000" dirty="0"/>
          </a:p>
        </p:txBody>
      </p:sp>
      <p:cxnSp>
        <p:nvCxnSpPr>
          <p:cNvPr id="216" name="Straight Connector 215"/>
          <p:cNvCxnSpPr/>
          <p:nvPr/>
        </p:nvCxnSpPr>
        <p:spPr>
          <a:xfrm>
            <a:off x="5591836" y="5296013"/>
            <a:ext cx="1719012" cy="4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7" name="Rounded Rectangle 216"/>
          <p:cNvSpPr/>
          <p:nvPr/>
        </p:nvSpPr>
        <p:spPr>
          <a:xfrm>
            <a:off x="5500936" y="4580162"/>
            <a:ext cx="748007" cy="7883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400" dirty="0" smtClean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8" name="Multiply 217"/>
          <p:cNvSpPr/>
          <p:nvPr/>
        </p:nvSpPr>
        <p:spPr>
          <a:xfrm>
            <a:off x="6041692" y="4681826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19" name="Multiply 218"/>
          <p:cNvSpPr/>
          <p:nvPr/>
        </p:nvSpPr>
        <p:spPr>
          <a:xfrm>
            <a:off x="7315435" y="502920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6367972" y="4507919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7640471" y="5134405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4939533" y="4924211"/>
            <a:ext cx="746535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3" name="Straight Connector 222"/>
          <p:cNvCxnSpPr/>
          <p:nvPr/>
        </p:nvCxnSpPr>
        <p:spPr>
          <a:xfrm flipV="1">
            <a:off x="7738926" y="5334006"/>
            <a:ext cx="8818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7972091" y="4724400"/>
            <a:ext cx="43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6727298" y="4191000"/>
            <a:ext cx="72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6421271" y="5500006"/>
            <a:ext cx="436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7" name="Straight Connector 226"/>
          <p:cNvCxnSpPr/>
          <p:nvPr/>
        </p:nvCxnSpPr>
        <p:spPr>
          <a:xfrm flipV="1">
            <a:off x="6028110" y="5486943"/>
            <a:ext cx="669088" cy="1219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6503340" y="4815621"/>
            <a:ext cx="849332" cy="163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Rectangle 228"/>
          <p:cNvSpPr/>
          <p:nvPr/>
        </p:nvSpPr>
        <p:spPr>
          <a:xfrm>
            <a:off x="1613863" y="4046590"/>
            <a:ext cx="137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3224865" y="6239560"/>
            <a:ext cx="6778256" cy="542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 করঃ- শতকরা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 ভগ্নাংশ যার হর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১০০। 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1" name="Picture 230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46" b="24570" l="2784" r="16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698" r="80966" b="73842"/>
          <a:stretch/>
        </p:blipFill>
        <p:spPr>
          <a:xfrm>
            <a:off x="1815344" y="619125"/>
            <a:ext cx="857452" cy="752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2" name="Rectangle 231"/>
              <p:cNvSpPr/>
              <p:nvPr/>
            </p:nvSpPr>
            <p:spPr>
              <a:xfrm>
                <a:off x="3392523" y="757297"/>
                <a:ext cx="7620000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সাধারণ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ভগ্নাংশ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একে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শতকরায়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প্রকাশ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করা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যায়। ভগ্নাংশটিকে শতকরায় প্রকাশ করতে হলে এর লব ও হরকে ১০০ দ্বারা গুণ করতে হবে অথবা লব ও হরকে এমন সংখ্যা দ্বারা গুণ করতে হবে যাতে হর ১০০ হয়।</a:t>
                </a:r>
                <a14:m>
                  <m:oMath xmlns:m="http://schemas.openxmlformats.org/officeDocument/2006/math">
                    <m:r>
                      <a:rPr lang="bn-IN" sz="32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2" name="Rectangle 2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523" y="757297"/>
                <a:ext cx="7620000" cy="2062103"/>
              </a:xfrm>
              <a:prstGeom prst="rect">
                <a:avLst/>
              </a:prstGeom>
              <a:blipFill>
                <a:blip r:embed="rId5"/>
                <a:stretch>
                  <a:fillRect l="-2080" t="-3835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59648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5" grpId="0"/>
      <p:bldP spid="186" grpId="0"/>
      <p:bldP spid="187" grpId="0"/>
      <p:bldP spid="188" grpId="0" animBg="1"/>
      <p:bldP spid="189" grpId="0" animBg="1"/>
      <p:bldP spid="190" grpId="0"/>
      <p:bldP spid="191" grpId="0"/>
      <p:bldP spid="192" grpId="0"/>
      <p:bldP spid="194" grpId="0"/>
      <p:bldP spid="195" grpId="0"/>
      <p:bldP spid="196" grpId="0"/>
      <p:bldP spid="201" grpId="0"/>
      <p:bldP spid="203" grpId="0"/>
      <p:bldP spid="204" grpId="0"/>
      <p:bldP spid="205" grpId="0"/>
      <p:bldP spid="206" grpId="0" animBg="1"/>
      <p:bldP spid="207" grpId="0" animBg="1"/>
      <p:bldP spid="208" grpId="0"/>
      <p:bldP spid="209" grpId="0"/>
      <p:bldP spid="210" grpId="0"/>
      <p:bldP spid="212" grpId="0"/>
      <p:bldP spid="213" grpId="0"/>
      <p:bldP spid="214" grpId="0"/>
      <p:bldP spid="215" grpId="0"/>
      <p:bldP spid="217" grpId="0"/>
      <p:bldP spid="218" grpId="0" animBg="1"/>
      <p:bldP spid="219" grpId="0" animBg="1"/>
      <p:bldP spid="220" grpId="0"/>
      <p:bldP spid="221" grpId="0"/>
      <p:bldP spid="222" grpId="0"/>
      <p:bldP spid="224" grpId="0"/>
      <p:bldP spid="225" grpId="0"/>
      <p:bldP spid="226" grpId="0"/>
      <p:bldP spid="229" grpId="0"/>
      <p:bldP spid="230" grpId="0"/>
      <p:bldP spid="2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96" name="TextBox 95"/>
          <p:cNvSpPr txBox="1"/>
          <p:nvPr/>
        </p:nvSpPr>
        <p:spPr>
          <a:xfrm>
            <a:off x="3180351" y="24825"/>
            <a:ext cx="6653581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 শতকরায় রূপান্তরঃ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2196719" y="152400"/>
            <a:ext cx="914400" cy="1554025"/>
            <a:chOff x="1097590" y="422995"/>
            <a:chExt cx="914400" cy="1554025"/>
          </a:xfrm>
        </p:grpSpPr>
        <p:sp>
          <p:nvSpPr>
            <p:cNvPr id="98" name="Rounded Rectangle 97"/>
            <p:cNvSpPr/>
            <p:nvPr/>
          </p:nvSpPr>
          <p:spPr>
            <a:xfrm>
              <a:off x="1097590" y="106262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২৫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240078" y="1157488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0" name="Rounded Rectangle 99"/>
            <p:cNvSpPr/>
            <p:nvPr/>
          </p:nvSpPr>
          <p:spPr>
            <a:xfrm>
              <a:off x="1097590" y="422995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200" dirty="0" smtClean="0"/>
                <a:t> </a:t>
              </a:r>
              <a:endParaRPr lang="en-US" sz="1200" dirty="0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3076913" y="727263"/>
            <a:ext cx="8562635" cy="373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ভগ্নাংশ। একে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 যেমনঃ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228315" y="1295400"/>
            <a:ext cx="919067" cy="1371600"/>
            <a:chOff x="1317338" y="2263772"/>
            <a:chExt cx="919067" cy="1371600"/>
          </a:xfrm>
        </p:grpSpPr>
        <p:sp>
          <p:nvSpPr>
            <p:cNvPr id="103" name="Rounded Rectangle 102"/>
            <p:cNvSpPr/>
            <p:nvPr/>
          </p:nvSpPr>
          <p:spPr>
            <a:xfrm>
              <a:off x="1317338" y="2720972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২৫</a:t>
              </a:r>
              <a:r>
                <a:rPr lang="bn-BD" sz="2400" dirty="0" smtClean="0"/>
                <a:t> </a:t>
              </a:r>
              <a:endParaRPr lang="en-US" sz="2400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V="1">
              <a:off x="1416950" y="2943208"/>
              <a:ext cx="742028" cy="12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1322005" y="2263772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000" dirty="0" smtClean="0"/>
                <a:t> </a:t>
              </a:r>
              <a:endParaRPr lang="en-US" sz="1000" dirty="0"/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3920047" y="1850313"/>
            <a:ext cx="769003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3905898" y="1981199"/>
            <a:ext cx="1906679" cy="3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8" name="Rounded Rectangle 107"/>
          <p:cNvSpPr/>
          <p:nvPr/>
        </p:nvSpPr>
        <p:spPr>
          <a:xfrm>
            <a:off x="3941596" y="129540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003816" y="1502936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834126" y="1684979"/>
            <a:ext cx="746535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Multiply 110"/>
          <p:cNvSpPr/>
          <p:nvPr/>
        </p:nvSpPr>
        <p:spPr>
          <a:xfrm>
            <a:off x="4563995" y="1474181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2" name="Multiply 111"/>
          <p:cNvSpPr/>
          <p:nvPr/>
        </p:nvSpPr>
        <p:spPr>
          <a:xfrm>
            <a:off x="4544852" y="1987731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825727" y="1380207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825464" y="1849369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6349677" y="1306523"/>
            <a:ext cx="1078298" cy="629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6615295" y="1960136"/>
            <a:ext cx="776690" cy="21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6477585" y="1938654"/>
            <a:ext cx="1064273" cy="571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/>
              <a:t> </a:t>
            </a:r>
            <a:endParaRPr lang="en-US" sz="1400" dirty="0"/>
          </a:p>
        </p:txBody>
      </p:sp>
      <p:sp>
        <p:nvSpPr>
          <p:cNvPr id="118" name="Rectangle 117"/>
          <p:cNvSpPr/>
          <p:nvPr/>
        </p:nvSpPr>
        <p:spPr>
          <a:xfrm>
            <a:off x="7507339" y="1698628"/>
            <a:ext cx="709026" cy="56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8071434" y="1651626"/>
            <a:ext cx="1305299" cy="6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১২%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2446851" y="2667000"/>
            <a:ext cx="957808" cy="1295400"/>
            <a:chOff x="1322005" y="2286000"/>
            <a:chExt cx="957808" cy="1295400"/>
          </a:xfrm>
        </p:grpSpPr>
        <p:sp>
          <p:nvSpPr>
            <p:cNvPr id="121" name="Rounded Rectangle 120"/>
            <p:cNvSpPr/>
            <p:nvPr/>
          </p:nvSpPr>
          <p:spPr>
            <a:xfrm>
              <a:off x="1365413" y="266700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২৫</a:t>
              </a:r>
              <a:r>
                <a:rPr lang="bn-BD" sz="2400" dirty="0" smtClean="0"/>
                <a:t> </a:t>
              </a:r>
              <a:endParaRPr lang="en-US" sz="2400" dirty="0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1416950" y="2943208"/>
              <a:ext cx="742028" cy="12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3" name="Rounded Rectangle 122"/>
            <p:cNvSpPr/>
            <p:nvPr/>
          </p:nvSpPr>
          <p:spPr>
            <a:xfrm>
              <a:off x="1322005" y="228600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1000" dirty="0" smtClean="0"/>
                <a:t> </a:t>
              </a:r>
              <a:endParaRPr lang="en-US" sz="1000" dirty="0"/>
            </a:p>
          </p:txBody>
        </p:sp>
      </p:grpSp>
      <p:sp>
        <p:nvSpPr>
          <p:cNvPr id="124" name="Rounded Rectangle 123"/>
          <p:cNvSpPr/>
          <p:nvPr/>
        </p:nvSpPr>
        <p:spPr>
          <a:xfrm>
            <a:off x="3766613" y="3124200"/>
            <a:ext cx="774102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cxnSp>
        <p:nvCxnSpPr>
          <p:cNvPr id="183" name="Straight Connector 182"/>
          <p:cNvCxnSpPr/>
          <p:nvPr/>
        </p:nvCxnSpPr>
        <p:spPr>
          <a:xfrm flipV="1">
            <a:off x="3757563" y="3304518"/>
            <a:ext cx="1906679" cy="3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4" name="Rounded Rectangle 183"/>
          <p:cNvSpPr/>
          <p:nvPr/>
        </p:nvSpPr>
        <p:spPr>
          <a:xfrm>
            <a:off x="3793261" y="2590800"/>
            <a:ext cx="81044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076913" y="284667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1200" dirty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8991600" y="2990816"/>
            <a:ext cx="501807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7" name="Multiply 186"/>
          <p:cNvSpPr/>
          <p:nvPr/>
        </p:nvSpPr>
        <p:spPr>
          <a:xfrm>
            <a:off x="4428079" y="2769581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8" name="Multiply 187"/>
          <p:cNvSpPr/>
          <p:nvPr/>
        </p:nvSpPr>
        <p:spPr>
          <a:xfrm>
            <a:off x="4435062" y="327660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89" name="Rectangle 188"/>
          <p:cNvSpPr/>
          <p:nvPr/>
        </p:nvSpPr>
        <p:spPr>
          <a:xfrm>
            <a:off x="4742707" y="2599407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4703420" y="3108889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9144000" y="2638821"/>
            <a:ext cx="1078298" cy="629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cxnSp>
        <p:nvCxnSpPr>
          <p:cNvPr id="192" name="Straight Connector 191"/>
          <p:cNvCxnSpPr/>
          <p:nvPr/>
        </p:nvCxnSpPr>
        <p:spPr>
          <a:xfrm flipV="1">
            <a:off x="9448800" y="3292434"/>
            <a:ext cx="776690" cy="21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3" name="Rounded Rectangle 192"/>
          <p:cNvSpPr/>
          <p:nvPr/>
        </p:nvSpPr>
        <p:spPr>
          <a:xfrm>
            <a:off x="9296400" y="3200400"/>
            <a:ext cx="1064273" cy="571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dirty="0"/>
              <a:t> </a:t>
            </a:r>
            <a:endParaRPr lang="en-US" sz="1400" dirty="0"/>
          </a:p>
        </p:txBody>
      </p:sp>
      <p:sp>
        <p:nvSpPr>
          <p:cNvPr id="194" name="Rectangle 193"/>
          <p:cNvSpPr/>
          <p:nvPr/>
        </p:nvSpPr>
        <p:spPr>
          <a:xfrm>
            <a:off x="10100293" y="2986234"/>
            <a:ext cx="709026" cy="56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10530424" y="2973948"/>
            <a:ext cx="979909" cy="6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১২%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549310" y="3138883"/>
            <a:ext cx="765486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২৫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cxnSp>
        <p:nvCxnSpPr>
          <p:cNvPr id="197" name="Straight Connector 196"/>
          <p:cNvCxnSpPr/>
          <p:nvPr/>
        </p:nvCxnSpPr>
        <p:spPr>
          <a:xfrm>
            <a:off x="6096000" y="3326032"/>
            <a:ext cx="1719012" cy="4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8" name="Rounded Rectangle 197"/>
          <p:cNvSpPr/>
          <p:nvPr/>
        </p:nvSpPr>
        <p:spPr>
          <a:xfrm>
            <a:off x="6100132" y="2716873"/>
            <a:ext cx="748007" cy="7883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1100" dirty="0" smtClean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99" name="Multiply 198"/>
          <p:cNvSpPr/>
          <p:nvPr/>
        </p:nvSpPr>
        <p:spPr>
          <a:xfrm>
            <a:off x="6641337" y="2831705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0" name="Multiply 199"/>
          <p:cNvSpPr/>
          <p:nvPr/>
        </p:nvSpPr>
        <p:spPr>
          <a:xfrm>
            <a:off x="7772400" y="3066381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1" name="Rectangle 200"/>
          <p:cNvSpPr/>
          <p:nvPr/>
        </p:nvSpPr>
        <p:spPr>
          <a:xfrm>
            <a:off x="6967168" y="2675607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8236337" y="3120357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486400" y="2983478"/>
            <a:ext cx="746535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4" name="Straight Connector 203"/>
          <p:cNvCxnSpPr/>
          <p:nvPr/>
        </p:nvCxnSpPr>
        <p:spPr>
          <a:xfrm flipV="1">
            <a:off x="8185935" y="3319958"/>
            <a:ext cx="8818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8567957" y="2710352"/>
            <a:ext cx="43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339557" y="2463225"/>
            <a:ext cx="570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7111872" y="3429000"/>
            <a:ext cx="43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8" name="Straight Connector 207"/>
          <p:cNvCxnSpPr/>
          <p:nvPr/>
        </p:nvCxnSpPr>
        <p:spPr>
          <a:xfrm flipV="1">
            <a:off x="6627306" y="3516962"/>
            <a:ext cx="669088" cy="1219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 flipV="1">
            <a:off x="7094203" y="2960208"/>
            <a:ext cx="849332" cy="163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1451932" y="2829580"/>
            <a:ext cx="1378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2115983" y="3703775"/>
            <a:ext cx="914400" cy="1477825"/>
            <a:chOff x="1097590" y="422995"/>
            <a:chExt cx="914400" cy="1477825"/>
          </a:xfrm>
        </p:grpSpPr>
        <p:sp>
          <p:nvSpPr>
            <p:cNvPr id="212" name="Rounded Rectangle 211"/>
            <p:cNvSpPr/>
            <p:nvPr/>
          </p:nvSpPr>
          <p:spPr>
            <a:xfrm>
              <a:off x="1097590" y="986420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400" dirty="0" smtClean="0"/>
                <a:t> </a:t>
              </a:r>
              <a:endParaRPr lang="en-US" sz="2400" dirty="0"/>
            </a:p>
          </p:txBody>
        </p:sp>
        <p:cxnSp>
          <p:nvCxnSpPr>
            <p:cNvPr id="213" name="Straight Connector 212"/>
            <p:cNvCxnSpPr/>
            <p:nvPr/>
          </p:nvCxnSpPr>
          <p:spPr>
            <a:xfrm>
              <a:off x="1240078" y="1157488"/>
              <a:ext cx="685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4" name="Rounded Rectangle 213"/>
            <p:cNvSpPr/>
            <p:nvPr/>
          </p:nvSpPr>
          <p:spPr>
            <a:xfrm>
              <a:off x="1097590" y="422995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1200" dirty="0"/>
            </a:p>
          </p:txBody>
        </p:sp>
      </p:grpSp>
      <p:sp>
        <p:nvSpPr>
          <p:cNvPr id="215" name="Rectangle 214"/>
          <p:cNvSpPr/>
          <p:nvPr/>
        </p:nvSpPr>
        <p:spPr>
          <a:xfrm>
            <a:off x="3030383" y="4117548"/>
            <a:ext cx="8479950" cy="6068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শতকরায়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1756733" y="4901082"/>
            <a:ext cx="914400" cy="1371600"/>
            <a:chOff x="1322005" y="2266876"/>
            <a:chExt cx="914400" cy="1371600"/>
          </a:xfrm>
        </p:grpSpPr>
        <p:sp>
          <p:nvSpPr>
            <p:cNvPr id="217" name="Rounded Rectangle 216"/>
            <p:cNvSpPr/>
            <p:nvPr/>
          </p:nvSpPr>
          <p:spPr>
            <a:xfrm>
              <a:off x="1322005" y="2724076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400" dirty="0"/>
                <a:t> </a:t>
              </a:r>
              <a:endParaRPr lang="en-US" sz="2400" dirty="0"/>
            </a:p>
          </p:txBody>
        </p:sp>
        <p:cxnSp>
          <p:nvCxnSpPr>
            <p:cNvPr id="218" name="Straight Connector 217"/>
            <p:cNvCxnSpPr/>
            <p:nvPr/>
          </p:nvCxnSpPr>
          <p:spPr>
            <a:xfrm flipV="1">
              <a:off x="1416950" y="2943208"/>
              <a:ext cx="742028" cy="127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9" name="Rounded Rectangle 218"/>
            <p:cNvSpPr/>
            <p:nvPr/>
          </p:nvSpPr>
          <p:spPr>
            <a:xfrm>
              <a:off x="1322005" y="2266876"/>
              <a:ext cx="914400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1000" dirty="0"/>
                <a:t> </a:t>
              </a:r>
              <a:endParaRPr lang="en-US" sz="1000" dirty="0"/>
            </a:p>
          </p:txBody>
        </p:sp>
      </p:grpSp>
      <p:sp>
        <p:nvSpPr>
          <p:cNvPr id="220" name="Rounded Rectangle 219"/>
          <p:cNvSpPr/>
          <p:nvPr/>
        </p:nvSpPr>
        <p:spPr>
          <a:xfrm>
            <a:off x="3102944" y="5410200"/>
            <a:ext cx="687490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/>
              <a:t> </a:t>
            </a:r>
            <a:endParaRPr lang="en-US" sz="3200" dirty="0"/>
          </a:p>
        </p:txBody>
      </p:sp>
      <p:cxnSp>
        <p:nvCxnSpPr>
          <p:cNvPr id="221" name="Straight Connector 220"/>
          <p:cNvCxnSpPr/>
          <p:nvPr/>
        </p:nvCxnSpPr>
        <p:spPr>
          <a:xfrm flipV="1">
            <a:off x="3007282" y="5583777"/>
            <a:ext cx="1906679" cy="37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2" name="Rounded Rectangle 221"/>
          <p:cNvSpPr/>
          <p:nvPr/>
        </p:nvSpPr>
        <p:spPr>
          <a:xfrm>
            <a:off x="3072169" y="489710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1100" dirty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2366333" y="510551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1400" dirty="0">
                <a:solidFill>
                  <a:schemeClr val="tx1"/>
                </a:solidFill>
              </a:rPr>
              <a:t>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8678113" y="5276930"/>
            <a:ext cx="501807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5" name="Multiply 224"/>
          <p:cNvSpPr/>
          <p:nvPr/>
        </p:nvSpPr>
        <p:spPr>
          <a:xfrm>
            <a:off x="3677798" y="5131781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6" name="Multiply 225"/>
          <p:cNvSpPr/>
          <p:nvPr/>
        </p:nvSpPr>
        <p:spPr>
          <a:xfrm>
            <a:off x="3656748" y="556260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3992426" y="4989306"/>
            <a:ext cx="1052625" cy="649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953139" y="5410200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8982592" y="5009718"/>
            <a:ext cx="1078298" cy="629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/>
              <a:t>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৮০</a:t>
            </a:r>
            <a:r>
              <a:rPr lang="bn-BD" sz="4400" dirty="0"/>
              <a:t> </a:t>
            </a:r>
            <a:endParaRPr lang="en-US" sz="4400" dirty="0"/>
          </a:p>
        </p:txBody>
      </p:sp>
      <p:cxnSp>
        <p:nvCxnSpPr>
          <p:cNvPr id="230" name="Straight Connector 229"/>
          <p:cNvCxnSpPr/>
          <p:nvPr/>
        </p:nvCxnSpPr>
        <p:spPr>
          <a:xfrm flipV="1">
            <a:off x="9248210" y="5607108"/>
            <a:ext cx="776690" cy="21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1" name="Rounded Rectangle 230"/>
          <p:cNvSpPr/>
          <p:nvPr/>
        </p:nvSpPr>
        <p:spPr>
          <a:xfrm>
            <a:off x="9113319" y="5510682"/>
            <a:ext cx="1064273" cy="5714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32" name="Rectangle 231"/>
          <p:cNvSpPr/>
          <p:nvPr/>
        </p:nvSpPr>
        <p:spPr>
          <a:xfrm>
            <a:off x="9964467" y="5313336"/>
            <a:ext cx="709026" cy="563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0354970" y="5315964"/>
            <a:ext cx="1305299" cy="621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৮০%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4" name="Rounded Rectangle 233"/>
          <p:cNvSpPr/>
          <p:nvPr/>
        </p:nvSpPr>
        <p:spPr>
          <a:xfrm>
            <a:off x="5935572" y="5424883"/>
            <a:ext cx="687490" cy="7887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/>
              <a:t> </a:t>
            </a:r>
            <a:endParaRPr lang="en-US" sz="3200" dirty="0"/>
          </a:p>
        </p:txBody>
      </p:sp>
      <p:cxnSp>
        <p:nvCxnSpPr>
          <p:cNvPr id="235" name="Straight Connector 234"/>
          <p:cNvCxnSpPr/>
          <p:nvPr/>
        </p:nvCxnSpPr>
        <p:spPr>
          <a:xfrm>
            <a:off x="5499298" y="5612032"/>
            <a:ext cx="1719012" cy="4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6" name="Rounded Rectangle 235"/>
          <p:cNvSpPr/>
          <p:nvPr/>
        </p:nvSpPr>
        <p:spPr>
          <a:xfrm>
            <a:off x="5353510" y="4953000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1100" dirty="0">
                <a:solidFill>
                  <a:schemeClr val="tx1"/>
                </a:solidFill>
              </a:rPr>
              <a:t>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7" name="Multiply 236"/>
          <p:cNvSpPr/>
          <p:nvPr/>
        </p:nvSpPr>
        <p:spPr>
          <a:xfrm>
            <a:off x="5949154" y="5131781"/>
            <a:ext cx="461218" cy="507019"/>
          </a:xfrm>
          <a:prstGeom prst="mathMultiply">
            <a:avLst>
              <a:gd name="adj1" fmla="val 480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38" name="Multiply 237"/>
          <p:cNvSpPr/>
          <p:nvPr/>
        </p:nvSpPr>
        <p:spPr>
          <a:xfrm>
            <a:off x="7222897" y="5354300"/>
            <a:ext cx="445870" cy="545294"/>
          </a:xfrm>
          <a:prstGeom prst="mathMultiply">
            <a:avLst>
              <a:gd name="adj1" fmla="val 784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6275434" y="4961607"/>
            <a:ext cx="1052625" cy="6771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7617567" y="5407850"/>
            <a:ext cx="1082870" cy="701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১০০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4847277" y="5269977"/>
            <a:ext cx="746535" cy="571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2" name="Straight Connector 241"/>
          <p:cNvCxnSpPr/>
          <p:nvPr/>
        </p:nvCxnSpPr>
        <p:spPr>
          <a:xfrm flipV="1">
            <a:off x="7716022" y="5607451"/>
            <a:ext cx="88186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7949187" y="5054025"/>
            <a:ext cx="43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647823" y="4749225"/>
            <a:ext cx="79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6386629" y="5715000"/>
            <a:ext cx="436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6" name="Straight Connector 245"/>
          <p:cNvCxnSpPr/>
          <p:nvPr/>
        </p:nvCxnSpPr>
        <p:spPr>
          <a:xfrm flipV="1">
            <a:off x="5935572" y="5802962"/>
            <a:ext cx="669088" cy="1219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 flipV="1">
            <a:off x="6402469" y="5246208"/>
            <a:ext cx="849332" cy="1639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247"/>
          <p:cNvSpPr/>
          <p:nvPr/>
        </p:nvSpPr>
        <p:spPr>
          <a:xfrm>
            <a:off x="2654920" y="6248400"/>
            <a:ext cx="6778256" cy="542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 করঃ- শতকরা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 ভগ্নাংশ যার হর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১০০। 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9" name="Picture 248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46" b="24570" l="2784" r="16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698" r="80966" b="73842"/>
          <a:stretch/>
        </p:blipFill>
        <p:spPr>
          <a:xfrm>
            <a:off x="1512191" y="535874"/>
            <a:ext cx="857452" cy="752475"/>
          </a:xfrm>
          <a:prstGeom prst="rect">
            <a:avLst/>
          </a:prstGeom>
        </p:spPr>
      </p:pic>
      <p:pic>
        <p:nvPicPr>
          <p:cNvPr id="250" name="Picture 249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746" b="24570" l="2784" r="16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698" r="80966" b="73842"/>
          <a:stretch/>
        </p:blipFill>
        <p:spPr>
          <a:xfrm>
            <a:off x="1447800" y="4124325"/>
            <a:ext cx="857452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5412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2" dur="7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50"/>
                            </p:stCondLst>
                            <p:childTnLst>
                              <p:par>
                                <p:cTn id="2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75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7" dur="7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875"/>
                            </p:stCondLst>
                            <p:childTnLst>
                              <p:par>
                                <p:cTn id="2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7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2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8"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2"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75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6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75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0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75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6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7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0"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"/>
                            </p:stCondLst>
                            <p:childTnLst>
                              <p:par>
                                <p:cTn id="2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75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5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7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9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00"/>
                            </p:stCondLst>
                            <p:childTnLst>
                              <p:par>
                                <p:cTn id="27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75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4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75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78"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75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2"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75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6" dur="7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7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0" dur="7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75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4"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75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8" dur="7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75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2"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75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250"/>
                            </p:stCondLst>
                            <p:childTnLst>
                              <p:par>
                                <p:cTn id="3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7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50"/>
                            </p:stCondLst>
                            <p:childTnLst>
                              <p:par>
                                <p:cTn id="3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500"/>
                            </p:stCondLst>
                            <p:childTnLst>
                              <p:par>
                                <p:cTn id="3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7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250"/>
                            </p:stCondLst>
                            <p:childTnLst>
                              <p:par>
                                <p:cTn id="3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6" dur="7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7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0" dur="75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1"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4" dur="7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5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8" dur="7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9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750"/>
                            </p:stCondLst>
                            <p:childTnLst>
                              <p:par>
                                <p:cTn id="3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8" grpId="0"/>
      <p:bldP spid="109" grpId="0"/>
      <p:bldP spid="110" grpId="0"/>
      <p:bldP spid="111" grpId="0" animBg="1"/>
      <p:bldP spid="112" grpId="0" animBg="1"/>
      <p:bldP spid="113" grpId="0"/>
      <p:bldP spid="114" grpId="0"/>
      <p:bldP spid="115" grpId="0"/>
      <p:bldP spid="117" grpId="0"/>
      <p:bldP spid="118" grpId="0"/>
      <p:bldP spid="119" grpId="0"/>
      <p:bldP spid="124" grpId="0"/>
      <p:bldP spid="184" grpId="0"/>
      <p:bldP spid="185" grpId="0"/>
      <p:bldP spid="186" grpId="0"/>
      <p:bldP spid="187" grpId="0" animBg="1"/>
      <p:bldP spid="188" grpId="0" animBg="1"/>
      <p:bldP spid="189" grpId="0"/>
      <p:bldP spid="190" grpId="0"/>
      <p:bldP spid="191" grpId="0"/>
      <p:bldP spid="193" grpId="0"/>
      <p:bldP spid="194" grpId="0"/>
      <p:bldP spid="195" grpId="0"/>
      <p:bldP spid="196" grpId="0"/>
      <p:bldP spid="198" grpId="0"/>
      <p:bldP spid="199" grpId="0" animBg="1"/>
      <p:bldP spid="200" grpId="0" animBg="1"/>
      <p:bldP spid="201" grpId="0"/>
      <p:bldP spid="202" grpId="0"/>
      <p:bldP spid="203" grpId="0"/>
      <p:bldP spid="205" grpId="0"/>
      <p:bldP spid="206" grpId="0"/>
      <p:bldP spid="207" grpId="0"/>
      <p:bldP spid="210" grpId="0"/>
      <p:bldP spid="215" grpId="0"/>
      <p:bldP spid="220" grpId="0"/>
      <p:bldP spid="222" grpId="0"/>
      <p:bldP spid="223" grpId="0"/>
      <p:bldP spid="224" grpId="0"/>
      <p:bldP spid="225" grpId="0" animBg="1"/>
      <p:bldP spid="226" grpId="0" animBg="1"/>
      <p:bldP spid="227" grpId="0"/>
      <p:bldP spid="228" grpId="0"/>
      <p:bldP spid="229" grpId="0"/>
      <p:bldP spid="231" grpId="0"/>
      <p:bldP spid="232" grpId="0"/>
      <p:bldP spid="233" grpId="0"/>
      <p:bldP spid="234" grpId="0"/>
      <p:bldP spid="236" grpId="0"/>
      <p:bldP spid="237" grpId="0" animBg="1"/>
      <p:bldP spid="238" grpId="0" animBg="1"/>
      <p:bldP spid="239" grpId="0"/>
      <p:bldP spid="240" grpId="0"/>
      <p:bldP spid="241" grpId="0"/>
      <p:bldP spid="243" grpId="0"/>
      <p:bldP spid="244" grpId="0"/>
      <p:bldP spid="245" grpId="0"/>
      <p:bldP spid="2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5" name="Picture 124" descr="Image result for জোড়ায় কাজ&quot;">
            <a:extLst>
              <a:ext uri="{FF2B5EF4-FFF2-40B4-BE49-F238E27FC236}">
                <a16:creationId xmlns:a16="http://schemas.microsoft.com/office/drawing/2014/main" id="{B9CF8F8B-CD6E-4BDC-B519-A6876415E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252" y="152400"/>
            <a:ext cx="2051948" cy="21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3159997" y="3754968"/>
            <a:ext cx="2167346" cy="1226327"/>
            <a:chOff x="1816443" y="2803426"/>
            <a:chExt cx="2360141" cy="1226327"/>
          </a:xfrm>
        </p:grpSpPr>
        <p:sp>
          <p:nvSpPr>
            <p:cNvPr id="127" name="TextBox 126"/>
            <p:cNvSpPr txBox="1"/>
            <p:nvPr/>
          </p:nvSpPr>
          <p:spPr>
            <a:xfrm>
              <a:off x="1816443" y="2834119"/>
              <a:ext cx="236014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 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28" name="Objec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3689906"/>
                </p:ext>
              </p:extLst>
            </p:nvPr>
          </p:nvGraphicFramePr>
          <p:xfrm>
            <a:off x="2485334" y="2803426"/>
            <a:ext cx="817748" cy="1226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" name="Equation" r:id="rId5" imgW="152280" imgH="393480" progId="Equation.3">
                    <p:embed/>
                  </p:oleObj>
                </mc:Choice>
                <mc:Fallback>
                  <p:oleObj name="Equation" r:id="rId5" imgW="152280" imgH="393480" progId="Equation.3">
                    <p:embed/>
                    <p:pic>
                      <p:nvPicPr>
                        <p:cNvPr id="4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5334" y="2803426"/>
                          <a:ext cx="817748" cy="122632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9" name="Group 128"/>
          <p:cNvGrpSpPr/>
          <p:nvPr/>
        </p:nvGrpSpPr>
        <p:grpSpPr>
          <a:xfrm>
            <a:off x="5794025" y="3776362"/>
            <a:ext cx="2745377" cy="1448027"/>
            <a:chOff x="1816443" y="2834119"/>
            <a:chExt cx="2360141" cy="1862048"/>
          </a:xfrm>
        </p:grpSpPr>
        <p:sp>
          <p:nvSpPr>
            <p:cNvPr id="130" name="TextBox 129"/>
            <p:cNvSpPr txBox="1"/>
            <p:nvPr/>
          </p:nvSpPr>
          <p:spPr>
            <a:xfrm>
              <a:off x="1816443" y="2834119"/>
              <a:ext cx="236014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২.</a:t>
              </a:r>
              <a:endParaRPr lang="en-US" sz="4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31" name="Object 1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8381480"/>
                </p:ext>
              </p:extLst>
            </p:nvPr>
          </p:nvGraphicFramePr>
          <p:xfrm>
            <a:off x="2370910" y="2834119"/>
            <a:ext cx="856793" cy="1537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5" name="Equation" r:id="rId7" imgW="203040" imgH="393480" progId="Equation.3">
                    <p:embed/>
                  </p:oleObj>
                </mc:Choice>
                <mc:Fallback>
                  <p:oleObj name="Equation" r:id="rId7" imgW="203040" imgH="393480" progId="Equation.3">
                    <p:embed/>
                    <p:pic>
                      <p:nvPicPr>
                        <p:cNvPr id="43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910" y="2834119"/>
                          <a:ext cx="856793" cy="1537891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2" name="Rectangle 131"/>
          <p:cNvSpPr/>
          <p:nvPr/>
        </p:nvSpPr>
        <p:spPr>
          <a:xfrm>
            <a:off x="2024875" y="2633621"/>
            <a:ext cx="7132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3" name="Group 132"/>
          <p:cNvGrpSpPr/>
          <p:nvPr/>
        </p:nvGrpSpPr>
        <p:grpSpPr>
          <a:xfrm>
            <a:off x="3159997" y="370430"/>
            <a:ext cx="4334691" cy="1176119"/>
            <a:chOff x="3420291" y="370290"/>
            <a:chExt cx="4334691" cy="1276060"/>
          </a:xfrm>
        </p:grpSpPr>
        <p:sp>
          <p:nvSpPr>
            <p:cNvPr id="134" name="Flowchart: Sequential Access Storage 133"/>
            <p:cNvSpPr/>
            <p:nvPr/>
          </p:nvSpPr>
          <p:spPr>
            <a:xfrm>
              <a:off x="3420291" y="370290"/>
              <a:ext cx="4334691" cy="1276060"/>
            </a:xfrm>
            <a:prstGeom prst="flowChartMagnetic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b="1" dirty="0" smtClean="0"/>
                <a:t> </a:t>
              </a:r>
              <a:endParaRPr lang="en-US" b="1" dirty="0"/>
            </a:p>
          </p:txBody>
        </p:sp>
        <p:sp>
          <p:nvSpPr>
            <p:cNvPr id="135" name="TextBox 8"/>
            <p:cNvSpPr txBox="1"/>
            <p:nvPr/>
          </p:nvSpPr>
          <p:spPr>
            <a:xfrm>
              <a:off x="3748264" y="500488"/>
              <a:ext cx="36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>
                  <a:ln w="11430"/>
                  <a:latin typeface="NikoshBAN" pitchFamily="2" charset="0"/>
                  <a:cs typeface="NikoshBAN" pitchFamily="2" charset="0"/>
                </a:rPr>
                <a:t>জোড়ায় কাজ 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6" name="Rounded Rectangle 135"/>
          <p:cNvSpPr/>
          <p:nvPr/>
        </p:nvSpPr>
        <p:spPr>
          <a:xfrm>
            <a:off x="951059" y="5468034"/>
            <a:ext cx="1136821" cy="1085166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ounded Rectangle 136"/>
          <p:cNvSpPr/>
          <p:nvPr/>
        </p:nvSpPr>
        <p:spPr>
          <a:xfrm>
            <a:off x="10341754" y="5468034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255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12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5674" y="840041"/>
            <a:ext cx="1058094" cy="10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6" name="Rounded Rectangle 125"/>
          <p:cNvSpPr/>
          <p:nvPr/>
        </p:nvSpPr>
        <p:spPr>
          <a:xfrm>
            <a:off x="2966543" y="4792799"/>
            <a:ext cx="1981200" cy="57476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১০০ 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7" name="Table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10801"/>
              </p:ext>
            </p:extLst>
          </p:nvPr>
        </p:nvGraphicFramePr>
        <p:xfrm>
          <a:off x="2095686" y="1934079"/>
          <a:ext cx="37338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25971"/>
              </p:ext>
            </p:extLst>
          </p:nvPr>
        </p:nvGraphicFramePr>
        <p:xfrm>
          <a:off x="2095686" y="1934079"/>
          <a:ext cx="261366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3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 marL="55741" marR="55741" marT="27870" marB="2787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9" name="Rectangle 128"/>
          <p:cNvSpPr/>
          <p:nvPr/>
        </p:nvSpPr>
        <p:spPr>
          <a:xfrm>
            <a:off x="3201677" y="5711985"/>
            <a:ext cx="4224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ছকবর্গ কাগজে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কয়টি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আছে?</a:t>
            </a:r>
            <a:endParaRPr lang="en-US" sz="3200" dirty="0"/>
          </a:p>
        </p:txBody>
      </p:sp>
      <p:sp>
        <p:nvSpPr>
          <p:cNvPr id="130" name="Rectangle 129"/>
          <p:cNvSpPr/>
          <p:nvPr/>
        </p:nvSpPr>
        <p:spPr>
          <a:xfrm>
            <a:off x="7287320" y="5751305"/>
            <a:ext cx="3934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কয়টি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আলাদা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হল?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836045" y="3883439"/>
            <a:ext cx="1981200" cy="6857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706881" y="840041"/>
            <a:ext cx="98755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কোনো বিদ্যালয়ে ৫ম শ্রেণির মোট ৫০ জন শিক্ষার্থীর ৪২% ছাত্রী। বিদ্যালয়টিতে মোট কত জন ছাত্রী?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" name="Picture 132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762" y="5472193"/>
            <a:ext cx="1280159" cy="1143000"/>
          </a:xfrm>
          <a:prstGeom prst="rect">
            <a:avLst/>
          </a:prstGeom>
        </p:spPr>
      </p:pic>
      <p:pic>
        <p:nvPicPr>
          <p:cNvPr id="134" name="Picture 133" descr="Screen Clippi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4524" y="5411101"/>
            <a:ext cx="1348344" cy="1149277"/>
          </a:xfrm>
          <a:prstGeom prst="rect">
            <a:avLst/>
          </a:prstGeom>
        </p:spPr>
      </p:pic>
      <p:pic>
        <p:nvPicPr>
          <p:cNvPr id="135" name="Picture 134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4762" y="5545780"/>
            <a:ext cx="1280159" cy="1143000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3044921" y="5437538"/>
            <a:ext cx="8036057" cy="1268062"/>
            <a:chOff x="1562897" y="4013466"/>
            <a:chExt cx="8036057" cy="1268062"/>
          </a:xfrm>
        </p:grpSpPr>
        <p:grpSp>
          <p:nvGrpSpPr>
            <p:cNvPr id="137" name="Group 136"/>
            <p:cNvGrpSpPr/>
            <p:nvPr/>
          </p:nvGrpSpPr>
          <p:grpSpPr>
            <a:xfrm>
              <a:off x="6032872" y="4266864"/>
              <a:ext cx="995800" cy="979946"/>
              <a:chOff x="9831163" y="3202162"/>
              <a:chExt cx="995800" cy="979946"/>
            </a:xfrm>
          </p:grpSpPr>
          <p:sp>
            <p:nvSpPr>
              <p:cNvPr id="139" name="Rounded Rectangle 138"/>
              <p:cNvSpPr/>
              <p:nvPr/>
            </p:nvSpPr>
            <p:spPr>
              <a:xfrm>
                <a:off x="9921949" y="3202162"/>
                <a:ext cx="905014" cy="37391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BD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9831163" y="3512257"/>
                <a:ext cx="928180" cy="66985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১০০</a:t>
                </a:r>
                <a:r>
                  <a:rPr lang="bn-BD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1" name="Straight Connector 140"/>
              <p:cNvCxnSpPr/>
              <p:nvPr/>
            </p:nvCxnSpPr>
            <p:spPr>
              <a:xfrm>
                <a:off x="9916265" y="3589137"/>
                <a:ext cx="6119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38" name="Rectangle 137"/>
            <p:cNvSpPr/>
            <p:nvPr/>
          </p:nvSpPr>
          <p:spPr>
            <a:xfrm>
              <a:off x="1562897" y="4013466"/>
              <a:ext cx="8036057" cy="1268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ছাত্রী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১০০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ছাত্রীর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অংশ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CEE834A1-4C9E-486B-B89B-6186FDE425B7}"/>
              </a:ext>
            </a:extLst>
          </p:cNvPr>
          <p:cNvSpPr txBox="1"/>
          <p:nvPr/>
        </p:nvSpPr>
        <p:spPr>
          <a:xfrm>
            <a:off x="1447800" y="103135"/>
            <a:ext cx="92133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808151" y="3067528"/>
            <a:ext cx="9466597" cy="5397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5" name="Rectangle 144"/>
          <p:cNvSpPr/>
          <p:nvPr/>
        </p:nvSpPr>
        <p:spPr>
          <a:xfrm>
            <a:off x="1808151" y="3067528"/>
            <a:ext cx="3783380" cy="51982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6" name="TextBox 145"/>
          <p:cNvSpPr txBox="1"/>
          <p:nvPr/>
        </p:nvSpPr>
        <p:spPr>
          <a:xfrm>
            <a:off x="1686253" y="3515531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51338" y="2514600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 ছাত্রী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676400" y="2534802"/>
            <a:ext cx="372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9301717" y="2438400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198634" y="358140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৪২%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0461656" y="3657600"/>
            <a:ext cx="947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১০০%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5106461" y="3962400"/>
                <a:ext cx="970137" cy="737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৪২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461" y="3962400"/>
                <a:ext cx="970137" cy="737125"/>
              </a:xfrm>
              <a:prstGeom prst="rect">
                <a:avLst/>
              </a:prstGeom>
              <a:blipFill>
                <a:blip r:embed="rId7"/>
                <a:stretch>
                  <a:fillRect l="-13208" b="-13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/>
              <p:cNvSpPr/>
              <p:nvPr/>
            </p:nvSpPr>
            <p:spPr>
              <a:xfrm>
                <a:off x="2221615" y="4188884"/>
                <a:ext cx="2854065" cy="138191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bn-IN" sz="2800" dirty="0">
                    <a:cs typeface="NikoshBAN" panose="02000000000000000000" pitchFamily="2" charset="0"/>
                  </a:rPr>
                  <a:t>৪২% হলো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৪২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endParaRPr lang="bn-IN" sz="2800" b="1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cs typeface="NikoshBAN" panose="02000000000000000000" pitchFamily="2" charset="0"/>
                  </a:rPr>
                  <a:t>৫০ এর</a:t>
                </a:r>
                <a14:m>
                  <m:oMath xmlns:m="http://schemas.openxmlformats.org/officeDocument/2006/math"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৪২</m:t>
                        </m:r>
                      </m:num>
                      <m:den>
                        <m:r>
                          <a:rPr lang="bn-IN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  <m:r>
                      <a:rPr lang="bn-IN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হলো</m:t>
                    </m:r>
                    <m:r>
                      <a:rPr lang="bn-IN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</m:t>
                    </m:r>
                  </m:oMath>
                </a14:m>
                <a:r>
                  <a:rPr lang="bn-IN" sz="2800" b="1" dirty="0"/>
                  <a:t> 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153" name="Rectangle 1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615" y="4188884"/>
                <a:ext cx="2854065" cy="1381917"/>
              </a:xfrm>
              <a:prstGeom prst="rect">
                <a:avLst/>
              </a:prstGeom>
              <a:blipFill>
                <a:blip r:embed="rId8"/>
                <a:stretch>
                  <a:fillRect l="-4034" r="-5520" b="-61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/>
          <p:cNvSpPr txBox="1"/>
          <p:nvPr/>
        </p:nvSpPr>
        <p:spPr>
          <a:xfrm>
            <a:off x="5788139" y="3604192"/>
            <a:ext cx="758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ছাত্রী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 flipV="1">
            <a:off x="1862509" y="2980015"/>
            <a:ext cx="9412239" cy="143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20"/>
          <a:stretch/>
        </p:blipFill>
        <p:spPr bwMode="auto">
          <a:xfrm>
            <a:off x="1210119" y="4295118"/>
            <a:ext cx="923481" cy="134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3545" y="4287942"/>
            <a:ext cx="1604692" cy="916967"/>
          </a:xfrm>
          <a:prstGeom prst="rect">
            <a:avLst/>
          </a:prstGeom>
          <a:noFill/>
        </p:spPr>
      </p:pic>
      <p:cxnSp>
        <p:nvCxnSpPr>
          <p:cNvPr id="158" name="Straight Connector 157"/>
          <p:cNvCxnSpPr/>
          <p:nvPr/>
        </p:nvCxnSpPr>
        <p:spPr>
          <a:xfrm>
            <a:off x="6400800" y="4753334"/>
            <a:ext cx="685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7537125" y="5004757"/>
            <a:ext cx="8382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624688" y="421137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178781" y="485844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cxnSp>
        <p:nvCxnSpPr>
          <p:cNvPr id="162" name="Straight Connector 161"/>
          <p:cNvCxnSpPr/>
          <p:nvPr/>
        </p:nvCxnSpPr>
        <p:spPr>
          <a:xfrm>
            <a:off x="7635981" y="4446914"/>
            <a:ext cx="6858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7239295" y="4065946"/>
            <a:ext cx="61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</a:p>
        </p:txBody>
      </p:sp>
      <p:cxnSp>
        <p:nvCxnSpPr>
          <p:cNvPr id="164" name="Straight Connector 163"/>
          <p:cNvCxnSpPr>
            <a:stCxn id="161" idx="1"/>
          </p:cNvCxnSpPr>
          <p:nvPr/>
        </p:nvCxnSpPr>
        <p:spPr>
          <a:xfrm>
            <a:off x="7178781" y="5120055"/>
            <a:ext cx="424788" cy="765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7608363" y="5039380"/>
            <a:ext cx="51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8458200" y="4419600"/>
            <a:ext cx="12192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cs typeface="NikoshBAN" panose="02000000000000000000" pitchFamily="2" charset="0"/>
              </a:rPr>
              <a:t>= ২১</a:t>
            </a:r>
            <a:endParaRPr lang="bn-IN" sz="3200" b="1" i="1" dirty="0">
              <a:latin typeface="Cambria Math" panose="02040503050406030204" pitchFamily="18" charset="0"/>
              <a:cs typeface="NikoshBAN" panose="02000000000000000000" pitchFamily="2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6629400" y="5435025"/>
            <a:ext cx="2261279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cs typeface="NikoshBAN" panose="02000000000000000000" pitchFamily="2" charset="0"/>
              </a:rPr>
              <a:t>উত্তরঃ ২১ জন। </a:t>
            </a:r>
            <a:endParaRPr lang="bn-IN" sz="3200" b="1" i="1" dirty="0">
              <a:latin typeface="Cambria Math" panose="020405030504060302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497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40351 0.0027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13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94" decel="100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794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94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94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1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1"/>
                            </p:stCondLst>
                            <p:childTnLst>
                              <p:par>
                                <p:cTn id="17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94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94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94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794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2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002"/>
                            </p:stCondLst>
                            <p:childTnLst>
                              <p:par>
                                <p:cTn id="18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794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794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794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94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3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003"/>
                            </p:stCondLst>
                            <p:childTnLst>
                              <p:par>
                                <p:cTn id="2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794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794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794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94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7004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6" grpId="1"/>
      <p:bldP spid="129" grpId="0"/>
      <p:bldP spid="129" grpId="1"/>
      <p:bldP spid="129" grpId="2"/>
      <p:bldP spid="130" grpId="0"/>
      <p:bldP spid="130" grpId="1"/>
      <p:bldP spid="130" grpId="2"/>
      <p:bldP spid="131" grpId="0"/>
      <p:bldP spid="131" grpId="1"/>
      <p:bldP spid="144" grpId="0" animBg="1"/>
      <p:bldP spid="145" grpId="0" animBg="1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 animBg="1"/>
      <p:bldP spid="154" grpId="0"/>
      <p:bldP spid="160" grpId="0"/>
      <p:bldP spid="161" grpId="0"/>
      <p:bldP spid="163" grpId="0"/>
      <p:bldP spid="165" grpId="0"/>
      <p:bldP spid="166" grpId="0"/>
      <p:bldP spid="1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1443037" y="743545"/>
            <a:ext cx="944518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৫ম শ্রেণির মোট ৩০ জন শিক্ষার্থীর মধ্যে ১২ জন ছাত্রী। মোট শিক্ষার্থীর শতকরা কতজন ছাত্রী?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2131" y="3048000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2131" y="191776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04156" y="1856100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05614" y="3048000"/>
            <a:ext cx="71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?%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139486" y="3048000"/>
            <a:ext cx="1058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১০০%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389267" y="3056315"/>
                <a:ext cx="1080745" cy="8013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200" b="1" dirty="0"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?</m:t>
                        </m:r>
                      </m:num>
                      <m:den>
                        <m:r>
                          <a:rPr lang="bn-IN" sz="32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32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267" y="3056315"/>
                <a:ext cx="1080745" cy="801310"/>
              </a:xfrm>
              <a:prstGeom prst="rect">
                <a:avLst/>
              </a:prstGeom>
              <a:blipFill>
                <a:blip r:embed="rId3"/>
                <a:stretch>
                  <a:fillRect l="-14124" b="-1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101726" y="4218014"/>
                <a:ext cx="3317874" cy="112947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১২</m:t>
                          </m:r>
                        </m:num>
                        <m:den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৩০</m:t>
                          </m:r>
                        </m:den>
                      </m:f>
                      <m:r>
                        <a:rPr lang="bn-IN" sz="36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  <m:r>
                        <a:rPr lang="bn-IN" sz="3600" b="1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?</m:t>
                          </m:r>
                        </m:num>
                        <m:den>
                          <m:r>
                            <a:rPr lang="bn-IN" sz="3600" b="1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১০০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726" y="4218014"/>
                <a:ext cx="3317874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969644" y="2362200"/>
            <a:ext cx="9903563" cy="581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69643" y="2362200"/>
            <a:ext cx="4330270" cy="5604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403260" y="1828800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947019" y="3048000"/>
            <a:ext cx="9926188" cy="52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EE834A1-4C9E-486B-B89B-6186FDE425B7}"/>
              </a:ext>
            </a:extLst>
          </p:cNvPr>
          <p:cNvSpPr txBox="1"/>
          <p:nvPr/>
        </p:nvSpPr>
        <p:spPr>
          <a:xfrm>
            <a:off x="1447800" y="76200"/>
            <a:ext cx="92133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1726" y="685800"/>
            <a:ext cx="1058094" cy="1017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" name="TextBox 80"/>
          <p:cNvSpPr txBox="1"/>
          <p:nvPr/>
        </p:nvSpPr>
        <p:spPr>
          <a:xfrm>
            <a:off x="7330013" y="4147039"/>
            <a:ext cx="762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7223238" y="4637876"/>
            <a:ext cx="6928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287821" y="4519162"/>
            <a:ext cx="6629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33569" y="4343400"/>
            <a:ext cx="488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453060" y="4114800"/>
            <a:ext cx="6044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>
            <a:off x="8503946" y="4648200"/>
            <a:ext cx="3770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8488296" y="4572000"/>
            <a:ext cx="5340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19770" y="5338232"/>
            <a:ext cx="8956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91682" y="5139871"/>
            <a:ext cx="11334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7419770" y="5626202"/>
            <a:ext cx="1197956" cy="180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604871" y="5589204"/>
            <a:ext cx="100588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660702" y="5069781"/>
            <a:ext cx="1286855" cy="1024190"/>
            <a:chOff x="6447866" y="4951745"/>
            <a:chExt cx="1286855" cy="1024190"/>
          </a:xfrm>
        </p:grpSpPr>
        <p:sp>
          <p:nvSpPr>
            <p:cNvPr id="93" name="TextBox 92"/>
            <p:cNvSpPr txBox="1"/>
            <p:nvPr/>
          </p:nvSpPr>
          <p:spPr>
            <a:xfrm>
              <a:off x="6447866" y="5157958"/>
              <a:ext cx="391612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=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944309" y="4951745"/>
              <a:ext cx="60915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৪০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V="1">
              <a:off x="6871483" y="5486163"/>
              <a:ext cx="731922" cy="149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6913599" y="5391160"/>
              <a:ext cx="82112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803708" y="5288491"/>
            <a:ext cx="14717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7157672" y="4816200"/>
            <a:ext cx="8192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214356" y="4434846"/>
            <a:ext cx="8192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330013" y="3886200"/>
            <a:ext cx="45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704379" y="4711019"/>
            <a:ext cx="42245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048000" y="6106180"/>
            <a:ext cx="5298861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শতকরা ৪০ জন ছাত্রী।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295400" y="3697069"/>
            <a:ext cx="1239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অথবা,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766326" y="3831623"/>
            <a:ext cx="5768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  জন  শিক্ষার্থীর  মধ্যে  ছাত্রী  ১২  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3" name="Oval 162"/>
          <p:cNvSpPr/>
          <p:nvPr/>
        </p:nvSpPr>
        <p:spPr>
          <a:xfrm flipH="1">
            <a:off x="2492137" y="4974623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 flipH="1">
            <a:off x="2082361" y="4974623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Oval 164"/>
          <p:cNvSpPr/>
          <p:nvPr/>
        </p:nvSpPr>
        <p:spPr>
          <a:xfrm flipH="1">
            <a:off x="2336777" y="4647123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Oval 165"/>
          <p:cNvSpPr/>
          <p:nvPr/>
        </p:nvSpPr>
        <p:spPr>
          <a:xfrm flipH="1">
            <a:off x="2337684" y="5485323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7" name="Oval 166"/>
          <p:cNvSpPr/>
          <p:nvPr/>
        </p:nvSpPr>
        <p:spPr>
          <a:xfrm flipH="1">
            <a:off x="2492137" y="5877082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8" name="Oval 167"/>
          <p:cNvSpPr/>
          <p:nvPr/>
        </p:nvSpPr>
        <p:spPr>
          <a:xfrm flipH="1">
            <a:off x="2082361" y="5877082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9" name="Oval 168"/>
          <p:cNvSpPr/>
          <p:nvPr/>
        </p:nvSpPr>
        <p:spPr>
          <a:xfrm flipH="1">
            <a:off x="2057400" y="6578024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 flipH="1">
            <a:off x="2459097" y="6578024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 flipH="1">
            <a:off x="2286000" y="6273224"/>
            <a:ext cx="45719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TextBox 171"/>
          <p:cNvSpPr txBox="1"/>
          <p:nvPr/>
        </p:nvSpPr>
        <p:spPr>
          <a:xfrm>
            <a:off x="2730859" y="4561848"/>
            <a:ext cx="7223651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848997" y="4238683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4" name="Straight Connector 173"/>
          <p:cNvCxnSpPr/>
          <p:nvPr/>
        </p:nvCxnSpPr>
        <p:spPr>
          <a:xfrm>
            <a:off x="7772797" y="4723323"/>
            <a:ext cx="76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7761459" y="4643303"/>
            <a:ext cx="72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667397" y="5485324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810896" y="5196633"/>
            <a:ext cx="1860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7848998" y="5713923"/>
            <a:ext cx="144097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8150387" y="5579792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8227721" y="5902956"/>
            <a:ext cx="5368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8495608" y="5459197"/>
            <a:ext cx="724990" cy="20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8649097" y="6056823"/>
            <a:ext cx="3721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7810896" y="5479527"/>
            <a:ext cx="493786" cy="10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8617819" y="5736623"/>
            <a:ext cx="375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8617819" y="4949798"/>
            <a:ext cx="60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589915" y="4951630"/>
            <a:ext cx="374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9048149" y="5787998"/>
            <a:ext cx="649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9745972" y="5331542"/>
            <a:ext cx="157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= ৪০ জন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636517" y="6273225"/>
            <a:ext cx="528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শিক্ষার্থীর শতকরা ৪০ জন ছাত্রী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13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91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91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91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91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91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91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91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91" decel="10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" accel="100000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200"/>
                            </p:stCondLst>
                            <p:childTnLst>
                              <p:par>
                                <p:cTn id="2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720" decel="100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72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72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72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2000"/>
                            </p:stCondLst>
                            <p:childTnLst>
                              <p:par>
                                <p:cTn id="3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72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72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72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72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3000"/>
                            </p:stCondLst>
                            <p:childTnLst>
                              <p:par>
                                <p:cTn id="3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72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72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72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72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5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720" decel="10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72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72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72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000"/>
                            </p:stCondLst>
                            <p:childTnLst>
                              <p:par>
                                <p:cTn id="3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 tmFilter="0,0; .5, 1; 1, 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1000" tmFilter="0,0; .5, 1; 1, 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4" grpId="1" animBg="1"/>
      <p:bldP spid="45" grpId="0" animBg="1"/>
      <p:bldP spid="46" grpId="0" animBg="1"/>
      <p:bldP spid="47" grpId="0"/>
      <p:bldP spid="81" grpId="0"/>
      <p:bldP spid="81" grpId="1"/>
      <p:bldP spid="83" grpId="0"/>
      <p:bldP spid="83" grpId="1"/>
      <p:bldP spid="84" grpId="0"/>
      <p:bldP spid="84" grpId="1"/>
      <p:bldP spid="85" grpId="0"/>
      <p:bldP spid="85" grpId="1"/>
      <p:bldP spid="87" grpId="0"/>
      <p:bldP spid="87" grpId="1"/>
      <p:bldP spid="88" grpId="0"/>
      <p:bldP spid="88" grpId="1"/>
      <p:bldP spid="89" grpId="0"/>
      <p:bldP spid="89" grpId="1"/>
      <p:bldP spid="91" grpId="0"/>
      <p:bldP spid="91" grpId="1"/>
      <p:bldP spid="97" grpId="0"/>
      <p:bldP spid="97" grpId="1"/>
      <p:bldP spid="100" grpId="0"/>
      <p:bldP spid="100" grpId="1"/>
      <p:bldP spid="101" grpId="0"/>
      <p:bldP spid="101" grpId="1"/>
      <p:bldP spid="102" grpId="0"/>
      <p:bldP spid="102" grpId="1"/>
      <p:bldP spid="161" grpId="0"/>
      <p:bldP spid="162" grpId="0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/>
      <p:bldP spid="173" grpId="0"/>
      <p:bldP spid="175" grpId="0"/>
      <p:bldP spid="176" grpId="0"/>
      <p:bldP spid="177" grpId="0"/>
      <p:bldP spid="179" grpId="0"/>
      <p:bldP spid="184" grpId="0"/>
      <p:bldP spid="185" grpId="0"/>
      <p:bldP spid="186" grpId="0"/>
      <p:bldP spid="187" grpId="0"/>
      <p:bldP spid="188" grpId="0"/>
      <p:bldP spid="1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782" y="161783"/>
            <a:ext cx="1678975" cy="181150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204080" y="1919481"/>
            <a:ext cx="8796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সখিপুর গ্রামের মোট জনসংখ্যা ১২৮০ জন। তার মধ্যে ৪০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লোক শিক্ষিত। শিক্ষিত লোকের সংখ্যা নির্ণয়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9419121" y="265868"/>
            <a:ext cx="1614435" cy="1485582"/>
            <a:chOff x="7194353" y="212366"/>
            <a:chExt cx="1250178" cy="1341581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4353" y="212366"/>
              <a:ext cx="1031675" cy="97359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1" name="Rectangle 40"/>
            <p:cNvSpPr/>
            <p:nvPr/>
          </p:nvSpPr>
          <p:spPr>
            <a:xfrm>
              <a:off x="7222010" y="1192621"/>
              <a:ext cx="1222521" cy="361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bn-BD" sz="2000" b="1" kern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IN" sz="2000" b="1" kern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000" b="1" kern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BD" sz="2000" b="1" kern="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b="1" kern="0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sz="2000" b="1" kern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809063" y="3416621"/>
            <a:ext cx="721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জনের মধ্যে শিক্ষিত লোক ৪০ জন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39879" y="3668952"/>
            <a:ext cx="1295400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/>
              <a:t>  </a:t>
            </a:r>
            <a:r>
              <a:rPr lang="en-US" sz="2400" b="1" dirty="0"/>
              <a:t>·</a:t>
            </a:r>
            <a:endParaRPr lang="bn-IN" sz="2400" b="1" dirty="0"/>
          </a:p>
          <a:p>
            <a:r>
              <a:rPr lang="en-US" sz="2400" b="1" dirty="0"/>
              <a:t>·</a:t>
            </a:r>
            <a:r>
              <a:rPr lang="bn-IN" sz="2400" b="1" dirty="0"/>
              <a:t>   </a:t>
            </a:r>
            <a:r>
              <a:rPr lang="en-US" sz="2400" b="1" dirty="0"/>
              <a:t>·</a:t>
            </a:r>
            <a:r>
              <a:rPr lang="bn-IN" sz="2400" b="1" dirty="0"/>
              <a:t> </a:t>
            </a:r>
            <a:r>
              <a:rPr lang="bn-IN" sz="2000" b="1" dirty="0"/>
              <a:t>  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809063" y="4001758"/>
            <a:ext cx="655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	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˜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16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497874" y="4170894"/>
            <a:ext cx="685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557332" y="371083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67632" y="4092054"/>
            <a:ext cx="12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73374" y="4662662"/>
            <a:ext cx="1295400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2400" b="1" dirty="0"/>
              <a:t>  </a:t>
            </a:r>
            <a:r>
              <a:rPr lang="en-US" sz="2400" b="1" dirty="0"/>
              <a:t>·</a:t>
            </a:r>
            <a:endParaRPr lang="bn-IN" sz="2400" b="1" dirty="0"/>
          </a:p>
          <a:p>
            <a:r>
              <a:rPr lang="en-US" sz="2400" b="1" dirty="0"/>
              <a:t>·</a:t>
            </a:r>
            <a:r>
              <a:rPr lang="bn-IN" sz="2400" b="1" dirty="0"/>
              <a:t>   </a:t>
            </a:r>
            <a:r>
              <a:rPr lang="en-US" sz="2400" b="1" dirty="0"/>
              <a:t>·</a:t>
            </a:r>
            <a:r>
              <a:rPr lang="bn-IN" sz="2400" b="1" dirty="0"/>
              <a:t> </a:t>
            </a:r>
            <a:r>
              <a:rPr lang="bn-IN" sz="2000" b="1" dirty="0"/>
              <a:t>  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608563" y="4887681"/>
            <a:ext cx="7556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১২৮০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˜</a:t>
            </a:r>
            <a:endParaRPr lang="en-US" sz="14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7385280" y="5257882"/>
            <a:ext cx="1636594" cy="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7318394" y="4767897"/>
            <a:ext cx="760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765429" y="4708818"/>
            <a:ext cx="64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618620" y="5168656"/>
            <a:ext cx="10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72192" y="4723296"/>
            <a:ext cx="1294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১২৮০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818278" y="4977334"/>
            <a:ext cx="1532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= ৫১২ জন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873363" y="5725180"/>
            <a:ext cx="4974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শিক্ষিত লোকের সংখ্যা ৫১২ জন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321786" y="5434120"/>
            <a:ext cx="129540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2000" dirty="0">
                <a:solidFill>
                  <a:srgbClr val="002060"/>
                </a:solidFill>
              </a:rPr>
              <a:t>  </a:t>
            </a:r>
            <a:r>
              <a:rPr lang="en-US" sz="2000" dirty="0">
                <a:solidFill>
                  <a:srgbClr val="002060"/>
                </a:solidFill>
              </a:rPr>
              <a:t>·</a:t>
            </a:r>
            <a:endParaRPr lang="bn-IN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·</a:t>
            </a:r>
            <a:r>
              <a:rPr lang="bn-IN" sz="2000" dirty="0">
                <a:solidFill>
                  <a:srgbClr val="002060"/>
                </a:solidFill>
              </a:rPr>
              <a:t>   </a:t>
            </a:r>
            <a:r>
              <a:rPr lang="en-US" sz="2000" dirty="0">
                <a:solidFill>
                  <a:srgbClr val="002060"/>
                </a:solidFill>
              </a:rPr>
              <a:t>·</a:t>
            </a:r>
            <a:r>
              <a:rPr lang="bn-IN" sz="2000" dirty="0">
                <a:solidFill>
                  <a:srgbClr val="002060"/>
                </a:solidFill>
              </a:rPr>
              <a:t> </a:t>
            </a:r>
            <a:r>
              <a:rPr lang="bn-IN" dirty="0"/>
              <a:t>  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830874" y="61823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৫১২ জন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8173275" y="4961156"/>
            <a:ext cx="674795" cy="26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626298" y="5410901"/>
            <a:ext cx="676058" cy="146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7235556" y="5029200"/>
            <a:ext cx="650940" cy="24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8381299" y="4360862"/>
            <a:ext cx="12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319332" y="5361619"/>
            <a:ext cx="701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321886" y="4437936"/>
            <a:ext cx="608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848070" y="5413690"/>
            <a:ext cx="45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8302356" y="5638800"/>
            <a:ext cx="4866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215756" y="3308501"/>
            <a:ext cx="1527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3768430" y="152400"/>
            <a:ext cx="4334691" cy="1276060"/>
            <a:chOff x="3420291" y="370290"/>
            <a:chExt cx="4334691" cy="1276060"/>
          </a:xfrm>
        </p:grpSpPr>
        <p:sp>
          <p:nvSpPr>
            <p:cNvPr id="99" name="Flowchart: Sequential Access Storage 98"/>
            <p:cNvSpPr/>
            <p:nvPr/>
          </p:nvSpPr>
          <p:spPr>
            <a:xfrm>
              <a:off x="3420291" y="370290"/>
              <a:ext cx="4334691" cy="1276060"/>
            </a:xfrm>
            <a:prstGeom prst="flowChartMagnetic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b="1" dirty="0" smtClean="0"/>
                <a:t> </a:t>
              </a:r>
              <a:endParaRPr lang="en-US" b="1" dirty="0"/>
            </a:p>
          </p:txBody>
        </p:sp>
        <p:sp>
          <p:nvSpPr>
            <p:cNvPr id="100" name="TextBox 8"/>
            <p:cNvSpPr txBox="1"/>
            <p:nvPr/>
          </p:nvSpPr>
          <p:spPr>
            <a:xfrm>
              <a:off x="3748264" y="500488"/>
              <a:ext cx="36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দলীয় কাজ 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1" name="Rounded Rectangle 100"/>
          <p:cNvSpPr/>
          <p:nvPr/>
        </p:nvSpPr>
        <p:spPr>
          <a:xfrm>
            <a:off x="685800" y="5671720"/>
            <a:ext cx="1136821" cy="108516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10185910" y="5648178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9005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1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94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94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94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94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6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6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94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94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94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94" decel="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1"/>
                            </p:stCondLst>
                            <p:childTnLst>
                              <p:par>
                                <p:cTn id="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1"/>
                            </p:stCondLst>
                            <p:childTnLst>
                              <p:par>
                                <p:cTn id="10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94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94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94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94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2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94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94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94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94" decel="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1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1"/>
                            </p:stCondLst>
                            <p:childTnLst>
                              <p:par>
                                <p:cTn id="1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94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794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94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94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" accel="10000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2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6" grpId="0"/>
      <p:bldP spid="47" grpId="0"/>
      <p:bldP spid="48" grpId="0"/>
      <p:bldP spid="49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92" grpId="0"/>
      <p:bldP spid="93" grpId="0"/>
      <p:bldP spid="94" grpId="0"/>
      <p:bldP spid="95" grpId="0"/>
      <p:bldP spid="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13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14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15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16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17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4037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18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3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973" y="846140"/>
            <a:ext cx="4182059" cy="5410780"/>
          </a:xfrm>
          <a:prstGeom prst="rect">
            <a:avLst/>
          </a:prstGeom>
        </p:spPr>
      </p:pic>
      <p:pic>
        <p:nvPicPr>
          <p:cNvPr id="38" name="Picture 37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99"/>
          <a:stretch/>
        </p:blipFill>
        <p:spPr>
          <a:xfrm>
            <a:off x="2114125" y="846139"/>
            <a:ext cx="4105848" cy="5410781"/>
          </a:xfrm>
          <a:prstGeom prst="rect">
            <a:avLst/>
          </a:prstGeom>
        </p:spPr>
      </p:pic>
      <p:sp>
        <p:nvSpPr>
          <p:cNvPr id="39" name="Parallelogram 38"/>
          <p:cNvSpPr/>
          <p:nvPr/>
        </p:nvSpPr>
        <p:spPr>
          <a:xfrm>
            <a:off x="4198380" y="68262"/>
            <a:ext cx="4191000" cy="693738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47192"/>
              </a:avLst>
            </a:prstTxWarp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নীরব পাঠ  </a:t>
            </a:r>
            <a:endParaRPr lang="en-US" sz="5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46233" y="258384"/>
            <a:ext cx="1280160" cy="1103996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flipH="1">
            <a:off x="10261367" y="258384"/>
            <a:ext cx="1256568" cy="1103996"/>
          </a:xfrm>
          <a:prstGeom prst="ellips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96779" y="5359177"/>
            <a:ext cx="1136821" cy="108516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0341754" y="5359177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371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9" name="Flowchart: Sequential Access Storage 38"/>
          <p:cNvSpPr/>
          <p:nvPr/>
        </p:nvSpPr>
        <p:spPr>
          <a:xfrm>
            <a:off x="3890554" y="274320"/>
            <a:ext cx="4334691" cy="1502229"/>
          </a:xfrm>
          <a:prstGeom prst="flowChartMagneticTap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8800" b="1" dirty="0">
                <a:solidFill>
                  <a:srgbClr val="990099"/>
                </a:soli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bn-BD" sz="8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b="1" dirty="0"/>
              <a:t> </a:t>
            </a:r>
            <a:endParaRPr lang="en-US" b="1" dirty="0"/>
          </a:p>
        </p:txBody>
      </p:sp>
      <p:sp>
        <p:nvSpPr>
          <p:cNvPr id="40" name="Title 8"/>
          <p:cNvSpPr txBox="1">
            <a:spLocks/>
          </p:cNvSpPr>
          <p:nvPr/>
        </p:nvSpPr>
        <p:spPr>
          <a:xfrm>
            <a:off x="2552699" y="339088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2699" y="2625003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47936" y="4156757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১০০%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অর্থ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বুঝায়?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676400" y="5553417"/>
            <a:ext cx="1136821" cy="108516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0260791" y="5553417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1646655" y="28985"/>
            <a:ext cx="1136821" cy="108516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0265554" y="336850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18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2572750" y="510029"/>
            <a:ext cx="2016161" cy="2257508"/>
            <a:chOff x="1331836" y="743905"/>
            <a:chExt cx="2150572" cy="2408008"/>
          </a:xfrm>
        </p:grpSpPr>
        <p:sp>
          <p:nvSpPr>
            <p:cNvPr id="38" name="Bevel 37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41" name="TextBox 6"/>
          <p:cNvSpPr txBox="1"/>
          <p:nvPr/>
        </p:nvSpPr>
        <p:spPr>
          <a:xfrm>
            <a:off x="7421579" y="3144534"/>
            <a:ext cx="410575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পঞ্চম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গণিত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পাঠের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শিরোনামঃ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শতকরা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পাঠ্যাংশঃ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শতকরার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ধারণা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ভগ্নাংশকে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শতকরায়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রুপান্তর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।</a:t>
            </a:r>
            <a:endParaRPr lang="en-US" sz="2800" dirty="0">
              <a:latin typeface=" NikoshBAN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 NikoshBAN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 ৪</a:t>
            </a:r>
            <a:r>
              <a:rPr lang="bn-BD" sz="2800" dirty="0" smtClean="0">
                <a:latin typeface=" NikoshBAN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latin typeface=" NikoshBAN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 NikoshBAN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 NikoshBAN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৩/১২/২০১৯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</a:t>
            </a:r>
            <a:endParaRPr lang="bn-IN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10429" y="3144534"/>
            <a:ext cx="53580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   সহকারি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25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625" dirty="0">
              <a:ln w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94134" y="304800"/>
            <a:ext cx="307181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169307" y="1550277"/>
            <a:ext cx="642938" cy="4779365"/>
            <a:chOff x="5319712" y="2286000"/>
            <a:chExt cx="685800" cy="4114800"/>
          </a:xfrm>
        </p:grpSpPr>
        <p:grpSp>
          <p:nvGrpSpPr>
            <p:cNvPr id="45" name="Group 44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47" name="Curved Left Arrow 46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Curved Left Arrow 47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688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Flowchart: Sort 45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487512" y="510029"/>
            <a:ext cx="2006743" cy="2257508"/>
            <a:chOff x="8520547" y="911723"/>
            <a:chExt cx="2006743" cy="2257508"/>
          </a:xfrm>
        </p:grpSpPr>
        <p:sp>
          <p:nvSpPr>
            <p:cNvPr id="50" name="Bevel 49"/>
            <p:cNvSpPr/>
            <p:nvPr/>
          </p:nvSpPr>
          <p:spPr>
            <a:xfrm>
              <a:off x="8520547" y="911723"/>
              <a:ext cx="2006743" cy="22575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88"/>
            </a:p>
          </p:txBody>
        </p:sp>
        <p:pic>
          <p:nvPicPr>
            <p:cNvPr id="81" name="Picture 80" descr="Screen Clippi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7612" y="1041256"/>
              <a:ext cx="1763486" cy="20002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Rectangle 81"/>
          <p:cNvSpPr/>
          <p:nvPr/>
        </p:nvSpPr>
        <p:spPr>
          <a:xfrm flipH="1">
            <a:off x="10543369" y="427148"/>
            <a:ext cx="1006285" cy="16764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444957" y="317931"/>
            <a:ext cx="1006285" cy="1676400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874859" y="5891440"/>
            <a:ext cx="934137" cy="890360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10626078" y="5891440"/>
            <a:ext cx="880121" cy="890360"/>
          </a:xfrm>
          <a:prstGeom prst="roundRect">
            <a:avLst>
              <a:gd name="adj" fmla="val 36381"/>
            </a:avLst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998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059" y="4443006"/>
            <a:ext cx="2618509" cy="17467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100000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70" y="4160819"/>
            <a:ext cx="2222189" cy="222218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166598" y="1885483"/>
            <a:ext cx="8307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Wingdings" panose="05000000000000000000" pitchFamily="2" charset="2"/>
              <a:buChar char="v"/>
            </a:pPr>
            <a:r>
              <a:rPr lang="en-US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খালি ঘর পূরণ করঃ</a:t>
            </a:r>
            <a:endParaRPr lang="bn-BD" sz="28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800"/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bn-BD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২৫ লিটার ৫০ লিটারের ------- %।</a:t>
            </a:r>
          </a:p>
          <a:p>
            <a:pPr defTabSz="685800"/>
            <a:r>
              <a:rPr lang="bn-BD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(২) ১</a:t>
            </a:r>
            <a:r>
              <a:rPr lang="en-US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kern="0" dirty="0">
                <a:latin typeface="NikoshBAN" panose="02000000000000000000" pitchFamily="2" charset="0"/>
                <a:cs typeface="NikoshBAN" panose="02000000000000000000" pitchFamily="2" charset="0"/>
              </a:rPr>
              <a:t>০ কিলোগ্রামের ২০% হলো ----------- কিলোগ্রাম</a:t>
            </a:r>
            <a:r>
              <a:rPr lang="bn-BD" sz="3200" kern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866358" y="147780"/>
            <a:ext cx="4334691" cy="1276060"/>
            <a:chOff x="3420291" y="370290"/>
            <a:chExt cx="4334691" cy="1276060"/>
          </a:xfrm>
        </p:grpSpPr>
        <p:sp>
          <p:nvSpPr>
            <p:cNvPr id="48" name="Flowchart: Sequential Access Storage 47"/>
            <p:cNvSpPr/>
            <p:nvPr/>
          </p:nvSpPr>
          <p:spPr>
            <a:xfrm>
              <a:off x="3420291" y="370290"/>
              <a:ext cx="4334691" cy="1276060"/>
            </a:xfrm>
            <a:prstGeom prst="flowChartMagneticTap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bn-BD" b="1" dirty="0" smtClean="0"/>
                <a:t> </a:t>
              </a:r>
              <a:endParaRPr lang="en-US" b="1" dirty="0"/>
            </a:p>
          </p:txBody>
        </p:sp>
        <p:sp>
          <p:nvSpPr>
            <p:cNvPr id="49" name="TextBox 8"/>
            <p:cNvSpPr txBox="1"/>
            <p:nvPr/>
          </p:nvSpPr>
          <p:spPr>
            <a:xfrm>
              <a:off x="3748264" y="500488"/>
              <a:ext cx="36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বাড়ির কাজ 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874859" y="5544234"/>
            <a:ext cx="1136821" cy="108516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10265554" y="5544234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874859" y="228600"/>
            <a:ext cx="1136821" cy="1085166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10265554" y="228600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902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19</a:t>
              </a:r>
              <a:endParaRPr lang="en-US" sz="14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21</a:t>
                </a:r>
                <a:endParaRPr lang="en-US" sz="1400" dirty="0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23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24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103" name="Rounded Rectangle 102"/>
          <p:cNvSpPr/>
          <p:nvPr/>
        </p:nvSpPr>
        <p:spPr>
          <a:xfrm>
            <a:off x="615779" y="5610567"/>
            <a:ext cx="1136821" cy="108516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0341754" y="5610567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539579" y="210234"/>
            <a:ext cx="1136821" cy="108516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10341754" y="22193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640" y="564776"/>
            <a:ext cx="8564360" cy="5512174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2277400" y="3507422"/>
            <a:ext cx="7601806" cy="1523999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2277400" y="1802111"/>
            <a:ext cx="2061882" cy="1210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8000" b="1" dirty="0"/>
              <a:t> </a:t>
            </a:r>
            <a:endParaRPr lang="en-US" sz="8000" b="1" dirty="0"/>
          </a:p>
        </p:txBody>
      </p:sp>
      <p:sp>
        <p:nvSpPr>
          <p:cNvPr id="110" name="Rectangle 109"/>
          <p:cNvSpPr/>
          <p:nvPr/>
        </p:nvSpPr>
        <p:spPr>
          <a:xfrm>
            <a:off x="3982801" y="1946831"/>
            <a:ext cx="2271148" cy="1344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9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146373" y="1730920"/>
            <a:ext cx="1972235" cy="14433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8059635" y="1946831"/>
            <a:ext cx="1532965" cy="1268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1088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1" grpId="0"/>
      <p:bldP spid="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Rounded Rectangle 36"/>
          <p:cNvSpPr/>
          <p:nvPr/>
        </p:nvSpPr>
        <p:spPr>
          <a:xfrm>
            <a:off x="874859" y="5359177"/>
            <a:ext cx="1136821" cy="108516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0265554" y="5359177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340754" y="210423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একশ টাকা দুজন লোককে এভাবে ভাগ করে দাও যেন একজন অন্য জনের চেয়ে এক টাকা বেশি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40754" y="4110047"/>
            <a:ext cx="833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টেবিলের ওপর ৫ টা হারিকেন রাখা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হল।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তিনটা নিভিয়ে ফেলা হ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কয়টা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আছে?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17088" y="3353360"/>
            <a:ext cx="478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উঃ ৫০.৫০ টাকা ও ৪৯.৫০ টাকা 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17088" y="5359177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৫ টা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74859" y="336850"/>
            <a:ext cx="1136821" cy="108516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10265554" y="336850"/>
            <a:ext cx="1240646" cy="1085166"/>
          </a:xfrm>
          <a:prstGeom prst="roundRect">
            <a:avLst>
              <a:gd name="adj" fmla="val 3638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062561" y="279268"/>
            <a:ext cx="415211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ধাঁধাঁ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বুদ্ধি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ঃ- </a:t>
            </a:r>
          </a:p>
        </p:txBody>
      </p:sp>
    </p:spTree>
    <p:extLst>
      <p:ext uri="{BB962C8B-B14F-4D97-AF65-F5344CB8AC3E}">
        <p14:creationId xmlns:p14="http://schemas.microsoft.com/office/powerpoint/2010/main" val="302499453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Minus 36"/>
          <p:cNvSpPr/>
          <p:nvPr/>
        </p:nvSpPr>
        <p:spPr>
          <a:xfrm rot="16200000">
            <a:off x="646696" y="2504965"/>
            <a:ext cx="3866938" cy="914400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inus 37"/>
          <p:cNvSpPr/>
          <p:nvPr/>
        </p:nvSpPr>
        <p:spPr>
          <a:xfrm rot="16200000">
            <a:off x="1492773" y="2495550"/>
            <a:ext cx="382285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inus 38"/>
          <p:cNvSpPr/>
          <p:nvPr/>
        </p:nvSpPr>
        <p:spPr>
          <a:xfrm rot="16200000">
            <a:off x="1034901" y="2580167"/>
            <a:ext cx="3873797" cy="91440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inus 39"/>
          <p:cNvSpPr/>
          <p:nvPr/>
        </p:nvSpPr>
        <p:spPr>
          <a:xfrm rot="16200000">
            <a:off x="511260" y="2574956"/>
            <a:ext cx="3911019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Minus 40"/>
          <p:cNvSpPr/>
          <p:nvPr/>
        </p:nvSpPr>
        <p:spPr>
          <a:xfrm rot="16200000">
            <a:off x="921056" y="2568506"/>
            <a:ext cx="4016454" cy="914400"/>
          </a:xfrm>
          <a:prstGeom prst="mathMin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inus 41"/>
          <p:cNvSpPr/>
          <p:nvPr/>
        </p:nvSpPr>
        <p:spPr>
          <a:xfrm rot="16200000">
            <a:off x="1116865" y="2516311"/>
            <a:ext cx="404303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Minus 42"/>
          <p:cNvSpPr/>
          <p:nvPr/>
        </p:nvSpPr>
        <p:spPr>
          <a:xfrm rot="16200000">
            <a:off x="1164715" y="2573184"/>
            <a:ext cx="4043036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Minus 43"/>
          <p:cNvSpPr/>
          <p:nvPr/>
        </p:nvSpPr>
        <p:spPr>
          <a:xfrm rot="16200000">
            <a:off x="1246224" y="2574957"/>
            <a:ext cx="4043034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Minus 44"/>
          <p:cNvSpPr/>
          <p:nvPr/>
        </p:nvSpPr>
        <p:spPr>
          <a:xfrm rot="16200000">
            <a:off x="953822" y="2533647"/>
            <a:ext cx="4043034" cy="9144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Minus 45"/>
          <p:cNvSpPr/>
          <p:nvPr/>
        </p:nvSpPr>
        <p:spPr>
          <a:xfrm rot="16200000">
            <a:off x="1823059" y="2662789"/>
            <a:ext cx="3924301" cy="9144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 rot="16200000">
            <a:off x="720819" y="2545719"/>
            <a:ext cx="4012905" cy="914400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inus 47"/>
          <p:cNvSpPr/>
          <p:nvPr/>
        </p:nvSpPr>
        <p:spPr>
          <a:xfrm rot="16200000">
            <a:off x="1237374" y="2565542"/>
            <a:ext cx="4106826" cy="914400"/>
          </a:xfrm>
          <a:prstGeom prst="mathMin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inus 48"/>
          <p:cNvSpPr/>
          <p:nvPr/>
        </p:nvSpPr>
        <p:spPr>
          <a:xfrm rot="16200000">
            <a:off x="624225" y="2506509"/>
            <a:ext cx="4106827" cy="914400"/>
          </a:xfrm>
          <a:prstGeom prst="mathMinus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inus 49"/>
          <p:cNvSpPr/>
          <p:nvPr/>
        </p:nvSpPr>
        <p:spPr>
          <a:xfrm rot="16200000">
            <a:off x="716373" y="2504965"/>
            <a:ext cx="4106828" cy="914400"/>
          </a:xfrm>
          <a:prstGeom prst="mathMin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Minus 80"/>
          <p:cNvSpPr/>
          <p:nvPr/>
        </p:nvSpPr>
        <p:spPr>
          <a:xfrm rot="16200000">
            <a:off x="913085" y="2548709"/>
            <a:ext cx="4106828" cy="9144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Minus 81"/>
          <p:cNvSpPr/>
          <p:nvPr/>
        </p:nvSpPr>
        <p:spPr>
          <a:xfrm rot="16200000">
            <a:off x="1375584" y="2484415"/>
            <a:ext cx="4106828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Minus 82"/>
          <p:cNvSpPr/>
          <p:nvPr/>
        </p:nvSpPr>
        <p:spPr>
          <a:xfrm rot="16200000">
            <a:off x="885931" y="2474283"/>
            <a:ext cx="3866938" cy="9144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Minus 83"/>
          <p:cNvSpPr/>
          <p:nvPr/>
        </p:nvSpPr>
        <p:spPr>
          <a:xfrm rot="16200000">
            <a:off x="1038331" y="2473509"/>
            <a:ext cx="3866938" cy="914400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Minus 84"/>
          <p:cNvSpPr/>
          <p:nvPr/>
        </p:nvSpPr>
        <p:spPr>
          <a:xfrm rot="16200000">
            <a:off x="1316555" y="2504963"/>
            <a:ext cx="3866938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Minus 85"/>
          <p:cNvSpPr/>
          <p:nvPr/>
        </p:nvSpPr>
        <p:spPr>
          <a:xfrm rot="16200000">
            <a:off x="1119849" y="2504964"/>
            <a:ext cx="3866938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Minus 86"/>
          <p:cNvSpPr/>
          <p:nvPr/>
        </p:nvSpPr>
        <p:spPr>
          <a:xfrm rot="16200000">
            <a:off x="859355" y="2486910"/>
            <a:ext cx="3866938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Minus 87"/>
          <p:cNvSpPr/>
          <p:nvPr/>
        </p:nvSpPr>
        <p:spPr>
          <a:xfrm rot="16200000">
            <a:off x="1479704" y="2519912"/>
            <a:ext cx="3898617" cy="914400"/>
          </a:xfrm>
          <a:prstGeom prst="mathMin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Minus 88"/>
          <p:cNvSpPr/>
          <p:nvPr/>
        </p:nvSpPr>
        <p:spPr>
          <a:xfrm rot="16200000">
            <a:off x="1442923" y="2487462"/>
            <a:ext cx="4106828" cy="914400"/>
          </a:xfrm>
          <a:prstGeom prst="mathMinu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Minus 89"/>
          <p:cNvSpPr/>
          <p:nvPr/>
        </p:nvSpPr>
        <p:spPr>
          <a:xfrm rot="16200000">
            <a:off x="859939" y="2463652"/>
            <a:ext cx="4106828" cy="914400"/>
          </a:xfrm>
          <a:prstGeom prst="mathMinu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Minus 90"/>
          <p:cNvSpPr/>
          <p:nvPr/>
        </p:nvSpPr>
        <p:spPr>
          <a:xfrm rot="16200000">
            <a:off x="1666174" y="2603085"/>
            <a:ext cx="3950997" cy="914400"/>
          </a:xfrm>
          <a:prstGeom prst="mathMinus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Minus 91"/>
          <p:cNvSpPr/>
          <p:nvPr/>
        </p:nvSpPr>
        <p:spPr>
          <a:xfrm rot="16200000">
            <a:off x="1373838" y="2675416"/>
            <a:ext cx="4106827" cy="914400"/>
          </a:xfrm>
          <a:prstGeom prst="mathMinus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Minus 92"/>
          <p:cNvSpPr/>
          <p:nvPr/>
        </p:nvSpPr>
        <p:spPr>
          <a:xfrm rot="16200000">
            <a:off x="714544" y="2580167"/>
            <a:ext cx="4220354" cy="914400"/>
          </a:xfrm>
          <a:prstGeom prst="mathMinu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Minus 93"/>
          <p:cNvSpPr/>
          <p:nvPr/>
        </p:nvSpPr>
        <p:spPr>
          <a:xfrm rot="16200000">
            <a:off x="1208133" y="2682283"/>
            <a:ext cx="4012905" cy="914400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Minus 94"/>
          <p:cNvSpPr/>
          <p:nvPr/>
        </p:nvSpPr>
        <p:spPr>
          <a:xfrm rot="16200000">
            <a:off x="1351693" y="2603086"/>
            <a:ext cx="4012905" cy="914400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Minus 95"/>
          <p:cNvSpPr/>
          <p:nvPr/>
        </p:nvSpPr>
        <p:spPr>
          <a:xfrm rot="16200000">
            <a:off x="1117754" y="2578725"/>
            <a:ext cx="3924301" cy="9144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Minus 96"/>
          <p:cNvSpPr/>
          <p:nvPr/>
        </p:nvSpPr>
        <p:spPr>
          <a:xfrm rot="16200000">
            <a:off x="693064" y="2670427"/>
            <a:ext cx="3951443" cy="9144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Minus 97"/>
          <p:cNvSpPr/>
          <p:nvPr/>
        </p:nvSpPr>
        <p:spPr>
          <a:xfrm rot="16200000">
            <a:off x="1314512" y="2713234"/>
            <a:ext cx="3952552" cy="914400"/>
          </a:xfrm>
          <a:prstGeom prst="mathMinus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Minus 98"/>
          <p:cNvSpPr/>
          <p:nvPr/>
        </p:nvSpPr>
        <p:spPr>
          <a:xfrm rot="16200000">
            <a:off x="870549" y="2536861"/>
            <a:ext cx="4043036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Minus 99"/>
          <p:cNvSpPr/>
          <p:nvPr/>
        </p:nvSpPr>
        <p:spPr>
          <a:xfrm rot="16200000">
            <a:off x="899299" y="2704320"/>
            <a:ext cx="404303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Minus 100"/>
          <p:cNvSpPr/>
          <p:nvPr/>
        </p:nvSpPr>
        <p:spPr>
          <a:xfrm rot="16200000">
            <a:off x="973326" y="2598531"/>
            <a:ext cx="4043036" cy="914400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Minus 101"/>
          <p:cNvSpPr/>
          <p:nvPr/>
        </p:nvSpPr>
        <p:spPr>
          <a:xfrm rot="16200000">
            <a:off x="1687925" y="2526112"/>
            <a:ext cx="3911019" cy="914400"/>
          </a:xfrm>
          <a:prstGeom prst="mathMin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Minus 102"/>
          <p:cNvSpPr/>
          <p:nvPr/>
        </p:nvSpPr>
        <p:spPr>
          <a:xfrm rot="16200000">
            <a:off x="1316828" y="2521852"/>
            <a:ext cx="3919544" cy="914400"/>
          </a:xfrm>
          <a:prstGeom prst="mathMinu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Minus 103"/>
          <p:cNvSpPr/>
          <p:nvPr/>
        </p:nvSpPr>
        <p:spPr>
          <a:xfrm rot="16200000">
            <a:off x="956819" y="2504965"/>
            <a:ext cx="3866938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Minus 104"/>
          <p:cNvSpPr/>
          <p:nvPr/>
        </p:nvSpPr>
        <p:spPr>
          <a:xfrm rot="16200000">
            <a:off x="877072" y="2670428"/>
            <a:ext cx="3866938" cy="914400"/>
          </a:xfrm>
          <a:prstGeom prst="mathMinus">
            <a:avLst/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Minus 105"/>
          <p:cNvSpPr/>
          <p:nvPr/>
        </p:nvSpPr>
        <p:spPr>
          <a:xfrm rot="16200000">
            <a:off x="1580598" y="2634107"/>
            <a:ext cx="3866938" cy="914400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 106"/>
          <p:cNvSpPr/>
          <p:nvPr/>
        </p:nvSpPr>
        <p:spPr>
          <a:xfrm rot="15271514" flipH="1">
            <a:off x="2788080" y="2113653"/>
            <a:ext cx="721082" cy="1704484"/>
          </a:xfrm>
          <a:prstGeom prst="arc">
            <a:avLst>
              <a:gd name="adj1" fmla="val 16200000"/>
              <a:gd name="adj2" fmla="val 459562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057596" y="4533339"/>
            <a:ext cx="2743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টি কাঠি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328009" y="305127"/>
            <a:ext cx="4832053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3528067" y="324748"/>
            <a:ext cx="4733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বাণ্ডিলে কয়টি কাঠি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1455046" y="4772214"/>
            <a:ext cx="3458851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বাণ্ডিল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1365834" y="4777808"/>
            <a:ext cx="36975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১০০ টি কাঠি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020862" y="299533"/>
            <a:ext cx="4733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কয়টি কাঠি আলাদা করা হল?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371600" y="5376512"/>
            <a:ext cx="7543799" cy="1268062"/>
            <a:chOff x="1935243" y="4054888"/>
            <a:chExt cx="8036057" cy="1268062"/>
          </a:xfrm>
        </p:grpSpPr>
        <p:grpSp>
          <p:nvGrpSpPr>
            <p:cNvPr id="115" name="Group 114"/>
            <p:cNvGrpSpPr/>
            <p:nvPr/>
          </p:nvGrpSpPr>
          <p:grpSpPr>
            <a:xfrm>
              <a:off x="6032872" y="4279927"/>
              <a:ext cx="1086342" cy="966883"/>
              <a:chOff x="9831163" y="3215225"/>
              <a:chExt cx="1086342" cy="966883"/>
            </a:xfrm>
          </p:grpSpPr>
          <p:sp>
            <p:nvSpPr>
              <p:cNvPr id="117" name="Rounded Rectangle 116"/>
              <p:cNvSpPr/>
              <p:nvPr/>
            </p:nvSpPr>
            <p:spPr>
              <a:xfrm>
                <a:off x="10012491" y="3215225"/>
                <a:ext cx="905014" cy="37391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bn-BD" dirty="0" smtClean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9831163" y="3512257"/>
                <a:ext cx="928180" cy="66985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১০০</a:t>
                </a:r>
                <a:r>
                  <a:rPr lang="bn-BD" dirty="0">
                    <a:solidFill>
                      <a:schemeClr val="tx1"/>
                    </a:solidFill>
                  </a:rPr>
                  <a:t>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9" name="Straight Connector 118"/>
              <p:cNvCxnSpPr/>
              <p:nvPr/>
            </p:nvCxnSpPr>
            <p:spPr>
              <a:xfrm>
                <a:off x="9916265" y="3589137"/>
                <a:ext cx="61194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6" name="Rectangle 115"/>
            <p:cNvSpPr/>
            <p:nvPr/>
          </p:nvSpPr>
          <p:spPr>
            <a:xfrm>
              <a:off x="1935243" y="4054888"/>
              <a:ext cx="8036057" cy="12680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টি কাঠি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১০০টি কাঠির 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  অংশ ।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4043712" y="313462"/>
            <a:ext cx="5755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তাহলে আমরা কীভাবে পড়তে পারি?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781800" y="5718155"/>
            <a:ext cx="385072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১00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4093188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84077E-7 L 0.30677 -0.0067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34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77768E-8 L 0.2349 0.0205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101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5272E-7 L 0.19166 0.0249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24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66605E-6 L 0.20729 0.0048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2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2" grpId="0" animBg="1"/>
      <p:bldP spid="103" grpId="0" animBg="1"/>
      <p:bldP spid="106" grpId="0" animBg="1"/>
      <p:bldP spid="108" grpId="0"/>
      <p:bldP spid="109" grpId="0"/>
      <p:bldP spid="110" grpId="0"/>
      <p:bldP spid="110" grpId="1"/>
      <p:bldP spid="111" grpId="0"/>
      <p:bldP spid="111" grpId="1"/>
      <p:bldP spid="112" grpId="0"/>
      <p:bldP spid="113" grpId="0"/>
      <p:bldP spid="113" grpId="1"/>
      <p:bldP spid="120" grpId="0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6586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42" name="Rounded Rectangle 41"/>
          <p:cNvSpPr/>
          <p:nvPr/>
        </p:nvSpPr>
        <p:spPr>
          <a:xfrm>
            <a:off x="386071" y="4871113"/>
            <a:ext cx="2138577" cy="1910687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9520023" y="4871112"/>
            <a:ext cx="2138577" cy="1910687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313726" y="352941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94893" y="228600"/>
            <a:ext cx="911966" cy="883234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0177860" y="228600"/>
            <a:ext cx="1048372" cy="883234"/>
          </a:xfrm>
          <a:prstGeom prst="roundRect">
            <a:avLst>
              <a:gd name="adj" fmla="val 36381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">
            <a:extLst>
              <a:ext uri="{FF2B5EF4-FFF2-40B4-BE49-F238E27FC236}">
                <a16:creationId xmlns:a16="http://schemas.microsoft.com/office/drawing/2014/main" id="{C4001AA1-4F8B-4463-AF9A-3F1FC127CCCF}"/>
              </a:ext>
            </a:extLst>
          </p:cNvPr>
          <p:cNvSpPr/>
          <p:nvPr/>
        </p:nvSpPr>
        <p:spPr>
          <a:xfrm>
            <a:off x="2889068" y="3458936"/>
            <a:ext cx="5912069" cy="2027464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583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583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: Rounded Corners 3">
            <a:extLst>
              <a:ext uri="{FF2B5EF4-FFF2-40B4-BE49-F238E27FC236}">
                <a16:creationId xmlns:a16="http://schemas.microsoft.com/office/drawing/2014/main" id="{DDE3C631-5D87-427D-9718-003D0455270D}"/>
              </a:ext>
            </a:extLst>
          </p:cNvPr>
          <p:cNvSpPr/>
          <p:nvPr/>
        </p:nvSpPr>
        <p:spPr>
          <a:xfrm>
            <a:off x="2889068" y="3449659"/>
            <a:ext cx="5912069" cy="2027464"/>
          </a:xfrm>
          <a:prstGeom prst="roundRect">
            <a:avLst>
              <a:gd name="adj" fmla="val 2941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contourW="12700">
            <a:bevelT w="317500" h="317500"/>
            <a:bevelB/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</a:t>
            </a:r>
            <a:endParaRPr lang="en-US" sz="13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F5D0BEF-0333-4A85-BB8C-827C2484A747}"/>
              </a:ext>
            </a:extLst>
          </p:cNvPr>
          <p:cNvGrpSpPr/>
          <p:nvPr/>
        </p:nvGrpSpPr>
        <p:grpSpPr>
          <a:xfrm>
            <a:off x="2677886" y="1150395"/>
            <a:ext cx="6426926" cy="2308541"/>
            <a:chOff x="3807650" y="235516"/>
            <a:chExt cx="4696691" cy="238299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40B9442-1DC1-422F-BF73-E1EEB666CBB3}"/>
                </a:ext>
              </a:extLst>
            </p:cNvPr>
            <p:cNvSpPr/>
            <p:nvPr/>
          </p:nvSpPr>
          <p:spPr>
            <a:xfrm>
              <a:off x="3865418" y="235516"/>
              <a:ext cx="4475018" cy="2244438"/>
            </a:xfrm>
            <a:prstGeom prst="rect">
              <a:avLst/>
            </a:prstGeom>
            <a:solidFill>
              <a:srgbClr val="FFFF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: Rounded Corners 5">
              <a:extLst>
                <a:ext uri="{FF2B5EF4-FFF2-40B4-BE49-F238E27FC236}">
                  <a16:creationId xmlns:a16="http://schemas.microsoft.com/office/drawing/2014/main" id="{B7097A5A-D8E9-4A27-BF40-BC4E1BE88AE6}"/>
                </a:ext>
              </a:extLst>
            </p:cNvPr>
            <p:cNvSpPr/>
            <p:nvPr/>
          </p:nvSpPr>
          <p:spPr>
            <a:xfrm>
              <a:off x="3807650" y="2410690"/>
              <a:ext cx="4696691" cy="207817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653020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329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294 L 3.33333E-6 -4.07407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1</a:t>
              </a:r>
              <a:endParaRPr lang="en-US" sz="3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4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38100" y="-1905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5</a:t>
                </a: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1" y="-1905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6</a:t>
                </a:r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Oval 36"/>
          <p:cNvSpPr/>
          <p:nvPr/>
        </p:nvSpPr>
        <p:spPr>
          <a:xfrm>
            <a:off x="10007083" y="5306218"/>
            <a:ext cx="1222092" cy="114654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57200" y="5306218"/>
            <a:ext cx="1222092" cy="114654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007083" y="148856"/>
            <a:ext cx="1222092" cy="114654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57200" y="148856"/>
            <a:ext cx="1222092" cy="114654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905000" y="2653548"/>
            <a:ext cx="83523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২৩.১.১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AU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২৩.1.2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শতকরায়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পান্তর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AU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২৩.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AU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শতকরাকে সাধারণ ভগ্নাংশে রুপান্তর করতে পারবে। 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498668" y="374538"/>
            <a:ext cx="4585063" cy="1146545"/>
            <a:chOff x="2775113" y="407124"/>
            <a:chExt cx="5191894" cy="1146545"/>
          </a:xfrm>
        </p:grpSpPr>
        <p:sp>
          <p:nvSpPr>
            <p:cNvPr id="43" name="32-Point Star 42"/>
            <p:cNvSpPr/>
            <p:nvPr/>
          </p:nvSpPr>
          <p:spPr>
            <a:xfrm>
              <a:off x="2775113" y="407124"/>
              <a:ext cx="5191894" cy="1146545"/>
            </a:xfrm>
            <a:prstGeom prst="star32">
              <a:avLst>
                <a:gd name="adj" fmla="val 40918"/>
              </a:avLst>
            </a:prstGeom>
            <a:gradFill>
              <a:gsLst>
                <a:gs pos="70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82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57150" cmpd="sng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sz="60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TextBox 8"/>
            <p:cNvSpPr txBox="1"/>
            <p:nvPr/>
          </p:nvSpPr>
          <p:spPr>
            <a:xfrm>
              <a:off x="3531688" y="472564"/>
              <a:ext cx="36787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শিখনফল  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905000" y="2019586"/>
            <a:ext cx="4440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886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-1051560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4735" y="1112518"/>
            <a:ext cx="6674377" cy="41910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8" name="Rectangle 37"/>
          <p:cNvSpPr/>
          <p:nvPr/>
        </p:nvSpPr>
        <p:spPr>
          <a:xfrm>
            <a:off x="3747215" y="348334"/>
            <a:ext cx="4990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চিত্রে এটি কীসের দোকান?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48436" y="5525590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কাপড়ের দোকান।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47215" y="348333"/>
            <a:ext cx="54123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কত টাকা ছাড়ের কথা বলা হয়েছে?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97465" y="5525589"/>
            <a:ext cx="1489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২০ টাকা।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304038" y="355152"/>
            <a:ext cx="6717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কত টাকায় ২০ টাকা ছাড়ের কথা বলা হয়েছে?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318730" y="5525589"/>
            <a:ext cx="1846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১০০ টাকায়।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04038" y="341515"/>
            <a:ext cx="6325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২০ এর সামনে যে চিহ্ন আছে এটি কী চিহ্ন?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77693" y="5525588"/>
            <a:ext cx="6351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২০ এর সামনে যে চিহ্ন আছে এটি শতকরা চিহ্ন।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0689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-1082040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5009247" y="1521121"/>
            <a:ext cx="536068" cy="511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61647" y="1975556"/>
            <a:ext cx="464298" cy="36780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04537" y="1048444"/>
            <a:ext cx="457200" cy="4750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46673" y="1023589"/>
            <a:ext cx="421577" cy="4297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35263" y="1530793"/>
            <a:ext cx="519221" cy="4663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019291" y="1053693"/>
            <a:ext cx="550461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59268" y="1923466"/>
            <a:ext cx="526311" cy="4198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10730" y="1933307"/>
            <a:ext cx="470044" cy="3988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925192" y="1448845"/>
            <a:ext cx="438595" cy="48467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562591" y="1504621"/>
            <a:ext cx="453658" cy="4043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63600" y="1052174"/>
            <a:ext cx="518336" cy="4581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013386" y="1522544"/>
            <a:ext cx="554899" cy="386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042052" y="1047819"/>
            <a:ext cx="482020" cy="4586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498154" y="1978518"/>
            <a:ext cx="517152" cy="3803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028434" y="1029160"/>
            <a:ext cx="4569109" cy="4515571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/>
          <p:nvPr/>
        </p:nvCxnSpPr>
        <p:spPr>
          <a:xfrm>
            <a:off x="7315200" y="1060399"/>
            <a:ext cx="7974" cy="4460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802409" y="1065239"/>
            <a:ext cx="0" cy="4460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339115" y="988216"/>
            <a:ext cx="48860" cy="45885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938521" y="1066578"/>
            <a:ext cx="23923" cy="4460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4046376" y="3728966"/>
            <a:ext cx="45276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498154" y="1061967"/>
            <a:ext cx="0" cy="4460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532084" y="992853"/>
            <a:ext cx="33944" cy="45510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2816401" y="3264975"/>
            <a:ext cx="4455517" cy="299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5544530" y="3270095"/>
            <a:ext cx="4502481" cy="206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208568" y="1048904"/>
            <a:ext cx="0" cy="4460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060099" y="2753637"/>
            <a:ext cx="4540100" cy="217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4041492" y="4583980"/>
            <a:ext cx="45950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054347" y="4149591"/>
            <a:ext cx="4556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038601" y="3261741"/>
            <a:ext cx="4569109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019291" y="2343358"/>
            <a:ext cx="4588419" cy="1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4033312" y="1887709"/>
            <a:ext cx="4527698" cy="37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4054347" y="1499337"/>
            <a:ext cx="4556051" cy="31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060099" y="5089677"/>
            <a:ext cx="4540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041493" y="1933449"/>
            <a:ext cx="491384" cy="4270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3728462" y="269037"/>
            <a:ext cx="4832053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5174666" y="5750005"/>
            <a:ext cx="2148507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857250">
              <a:defRPr/>
            </a:pPr>
            <a:r>
              <a:rPr lang="bn-BD" sz="3200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kern="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বর্গ ক্ষেত্র  </a:t>
            </a:r>
            <a:endParaRPr lang="bn-BD" sz="3200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086826" y="288925"/>
            <a:ext cx="8420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বর্গ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ক্ষেত্রটিকে কতটি ছোট ক্ষেত্রে বা ঘরে ভাগ করা হয়েছে?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241789" y="5757518"/>
            <a:ext cx="6277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১০০ 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ছোট ক্ষেত্রে বা ঘরে ভাগ করা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হয়েছে।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133403" y="310093"/>
            <a:ext cx="5393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কয়টি ঘর রং করা হয়েছে?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949929" y="5754545"/>
            <a:ext cx="4570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১৫ 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ঘর রং করা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হয়েছে।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086826" y="277325"/>
            <a:ext cx="8771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রং করা ঘর গুলো বড় ক্ষেত্রটির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অংশ রং করা হয়েছে?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524000" y="5791200"/>
            <a:ext cx="960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ঘর রং করা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হয়েছে। অর্থাৎ ১০০ ভাগের ১৫ ভাগ রং করা হয়েছে।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915" y="1448845"/>
            <a:ext cx="1479176" cy="173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8797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6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100" grpId="0" animBg="1"/>
      <p:bldP spid="101" grpId="0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/>
      <p:bldP spid="1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858000" y="0"/>
              <a:ext cx="533400" cy="1219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857999" y="9378"/>
              <a:ext cx="533401" cy="44782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7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EEF574-8C47-41AD-A33F-CC848A14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676422"/>
              <a:ext cx="533400" cy="542778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0" y="0"/>
            <a:ext cx="12192000" cy="6858000"/>
            <a:chOff x="-4800600" y="0"/>
            <a:chExt cx="12192000" cy="6858000"/>
          </a:xfrm>
        </p:grpSpPr>
        <p:sp>
          <p:nvSpPr>
            <p:cNvPr id="52" name="Rectangle 51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6858000" y="762000"/>
              <a:ext cx="533400" cy="1219200"/>
              <a:chOff x="6858000" y="0"/>
              <a:chExt cx="533400" cy="12192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8</a:t>
                </a: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57" name="Group 56"/>
          <p:cNvGrpSpPr/>
          <p:nvPr/>
        </p:nvGrpSpPr>
        <p:grpSpPr>
          <a:xfrm>
            <a:off x="0" y="9378"/>
            <a:ext cx="12192000" cy="6858000"/>
            <a:chOff x="-4800600" y="0"/>
            <a:chExt cx="12192000" cy="6858000"/>
          </a:xfrm>
        </p:grpSpPr>
        <p:sp>
          <p:nvSpPr>
            <p:cNvPr id="58" name="Rectangle 57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858000" y="1981200"/>
              <a:ext cx="533400" cy="1219200"/>
              <a:chOff x="6858000" y="0"/>
              <a:chExt cx="533400" cy="12192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9</a:t>
                </a:r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3" name="Group 62"/>
          <p:cNvGrpSpPr/>
          <p:nvPr/>
        </p:nvGrpSpPr>
        <p:grpSpPr>
          <a:xfrm>
            <a:off x="-11125200" y="9378"/>
            <a:ext cx="12192000" cy="6858000"/>
            <a:chOff x="-4800600" y="0"/>
            <a:chExt cx="12192000" cy="6858000"/>
          </a:xfrm>
        </p:grpSpPr>
        <p:sp>
          <p:nvSpPr>
            <p:cNvPr id="64" name="Rectangle 63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6858000" y="3200400"/>
              <a:ext cx="533400" cy="1219200"/>
              <a:chOff x="6858000" y="0"/>
              <a:chExt cx="533400" cy="12192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10</a:t>
                </a:r>
                <a:endParaRPr lang="en-US" sz="1400" dirty="0"/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69" name="Group 68"/>
          <p:cNvGrpSpPr/>
          <p:nvPr/>
        </p:nvGrpSpPr>
        <p:grpSpPr>
          <a:xfrm>
            <a:off x="-11430000" y="0"/>
            <a:ext cx="12192000" cy="6858000"/>
            <a:chOff x="-4800600" y="0"/>
            <a:chExt cx="12192000" cy="6858000"/>
          </a:xfrm>
        </p:grpSpPr>
        <p:sp>
          <p:nvSpPr>
            <p:cNvPr id="70" name="Rectangle 69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6858000" y="4419600"/>
              <a:ext cx="533400" cy="1219200"/>
              <a:chOff x="6858000" y="0"/>
              <a:chExt cx="533400" cy="121920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11</a:t>
                </a:r>
                <a:endParaRPr lang="en-US" sz="1400" dirty="0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-11734800" y="0"/>
            <a:ext cx="12192000" cy="6858000"/>
            <a:chOff x="-4800600" y="0"/>
            <a:chExt cx="12192000" cy="6858000"/>
          </a:xfrm>
        </p:grpSpPr>
        <p:sp>
          <p:nvSpPr>
            <p:cNvPr id="76" name="Rectangle 75"/>
            <p:cNvSpPr/>
            <p:nvPr/>
          </p:nvSpPr>
          <p:spPr>
            <a:xfrm>
              <a:off x="-4800600" y="0"/>
              <a:ext cx="11658600" cy="6858000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ffectLst>
              <a:outerShdw blurRad="215900" dist="381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858000" y="5638800"/>
              <a:ext cx="533400" cy="1219200"/>
              <a:chOff x="6858000" y="0"/>
              <a:chExt cx="533400" cy="12192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6858000" y="0"/>
                <a:ext cx="533400" cy="1219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858000" y="9378"/>
                <a:ext cx="533400" cy="44782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12</a:t>
                </a:r>
                <a:endParaRPr lang="en-US" sz="1400" dirty="0"/>
              </a:p>
            </p:txBody>
          </p:sp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C4EEF574-8C47-41AD-A33F-CC848A14F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533400"/>
                <a:ext cx="533400" cy="542778"/>
              </a:xfrm>
              <a:prstGeom prst="rect">
                <a:avLst/>
              </a:prstGeom>
            </p:spPr>
          </p:pic>
        </p:grpSp>
      </p:grpSp>
      <p:sp>
        <p:nvSpPr>
          <p:cNvPr id="87" name="Rounded Rectangle 86"/>
          <p:cNvSpPr/>
          <p:nvPr/>
        </p:nvSpPr>
        <p:spPr>
          <a:xfrm>
            <a:off x="838201" y="5867399"/>
            <a:ext cx="990600" cy="89906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10515599" y="5867399"/>
            <a:ext cx="969303" cy="894299"/>
          </a:xfrm>
          <a:prstGeom prst="roundRect">
            <a:avLst>
              <a:gd name="adj" fmla="val 36381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1520166" y="953024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ight Arrow 89"/>
          <p:cNvSpPr/>
          <p:nvPr/>
        </p:nvSpPr>
        <p:spPr>
          <a:xfrm>
            <a:off x="1499133" y="4419857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898237"/>
              </p:ext>
            </p:extLst>
          </p:nvPr>
        </p:nvGraphicFramePr>
        <p:xfrm>
          <a:off x="2167839" y="4764184"/>
          <a:ext cx="508560" cy="838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560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8382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1295400" y="76200"/>
            <a:ext cx="103076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055413"/>
              </p:ext>
            </p:extLst>
          </p:nvPr>
        </p:nvGraphicFramePr>
        <p:xfrm>
          <a:off x="8001000" y="1036097"/>
          <a:ext cx="3276600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6954">
                  <a:extLst>
                    <a:ext uri="{9D8B030D-6E8A-4147-A177-3AD203B41FA5}">
                      <a16:colId xmlns:a16="http://schemas.microsoft.com/office/drawing/2014/main" val="3140388283"/>
                    </a:ext>
                  </a:extLst>
                </a:gridCol>
                <a:gridCol w="871446">
                  <a:extLst>
                    <a:ext uri="{9D8B030D-6E8A-4147-A177-3AD203B41FA5}">
                      <a16:colId xmlns:a16="http://schemas.microsoft.com/office/drawing/2014/main" val="157130261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604982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ছাত্রী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95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r>
                        <a:rPr lang="bn-IN" sz="28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শ্রেণি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40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r>
                        <a:rPr lang="bn-IN" sz="2800" b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শ্রেণি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 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583689"/>
                  </a:ext>
                </a:extLst>
              </a:tr>
            </a:tbl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2025788" y="2492002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433778" y="3953980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76111" y="5576103"/>
            <a:ext cx="69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861138"/>
              </p:ext>
            </p:extLst>
          </p:nvPr>
        </p:nvGraphicFramePr>
        <p:xfrm>
          <a:off x="2134394" y="3091767"/>
          <a:ext cx="4870060" cy="918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012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974012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9182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227322"/>
              </p:ext>
            </p:extLst>
          </p:nvPr>
        </p:nvGraphicFramePr>
        <p:xfrm>
          <a:off x="2173889" y="4760355"/>
          <a:ext cx="2425440" cy="8420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88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485088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</a:tblGrid>
              <a:tr h="8420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166468"/>
              </p:ext>
            </p:extLst>
          </p:nvPr>
        </p:nvGraphicFramePr>
        <p:xfrm>
          <a:off x="2146167" y="3092313"/>
          <a:ext cx="1947604" cy="90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802">
                  <a:extLst>
                    <a:ext uri="{9D8B030D-6E8A-4147-A177-3AD203B41FA5}">
                      <a16:colId xmlns:a16="http://schemas.microsoft.com/office/drawing/2014/main" val="4026219209"/>
                    </a:ext>
                  </a:extLst>
                </a:gridCol>
                <a:gridCol w="973802">
                  <a:extLst>
                    <a:ext uri="{9D8B030D-6E8A-4147-A177-3AD203B41FA5}">
                      <a16:colId xmlns:a16="http://schemas.microsoft.com/office/drawing/2014/main" val="2566042421"/>
                    </a:ext>
                  </a:extLst>
                </a:gridCol>
              </a:tblGrid>
              <a:tr h="901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07967"/>
                  </a:ext>
                </a:extLst>
              </a:tr>
            </a:tbl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2868273" y="5676533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32339" y="4162838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00707" y="3937843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7196"/>
              </p:ext>
            </p:extLst>
          </p:nvPr>
        </p:nvGraphicFramePr>
        <p:xfrm>
          <a:off x="2631089" y="4764183"/>
          <a:ext cx="519120" cy="850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120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850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899212"/>
              </p:ext>
            </p:extLst>
          </p:nvPr>
        </p:nvGraphicFramePr>
        <p:xfrm>
          <a:off x="3164489" y="4760320"/>
          <a:ext cx="208280" cy="8558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589571031"/>
                    </a:ext>
                  </a:extLst>
                </a:gridCol>
              </a:tblGrid>
              <a:tr h="855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4249"/>
                  </a:ext>
                </a:extLst>
              </a:tr>
            </a:tbl>
          </a:graphicData>
        </a:graphic>
      </p:graphicFrame>
      <p:pic>
        <p:nvPicPr>
          <p:cNvPr id="105" name="Picture 104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91" b="37973" l="1624" r="14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30" t="27543" r="84679" b="61382"/>
          <a:stretch/>
        </p:blipFill>
        <p:spPr>
          <a:xfrm>
            <a:off x="1593926" y="1062929"/>
            <a:ext cx="1200150" cy="1371600"/>
          </a:xfrm>
          <a:prstGeom prst="rect">
            <a:avLst/>
          </a:prstGeom>
        </p:spPr>
      </p:pic>
      <p:sp>
        <p:nvSpPr>
          <p:cNvPr id="106" name="Rectangular Callout 105"/>
          <p:cNvSpPr/>
          <p:nvPr/>
        </p:nvSpPr>
        <p:spPr>
          <a:xfrm>
            <a:off x="3246856" y="1253429"/>
            <a:ext cx="4648200" cy="990600"/>
          </a:xfrm>
          <a:prstGeom prst="wedgeRectCallout">
            <a:avLst>
              <a:gd name="adj1" fmla="val -60284"/>
              <a:gd name="adj2" fmla="val -488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Right Arrow 106"/>
          <p:cNvSpPr/>
          <p:nvPr/>
        </p:nvSpPr>
        <p:spPr>
          <a:xfrm>
            <a:off x="1600200" y="4362953"/>
            <a:ext cx="974558" cy="839380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054628" y="2514600"/>
            <a:ext cx="1616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শ্রেণি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018156" y="3730498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22623" y="3730497"/>
            <a:ext cx="85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1" name="Table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337520"/>
              </p:ext>
            </p:extLst>
          </p:nvPr>
        </p:nvGraphicFramePr>
        <p:xfrm>
          <a:off x="2120752" y="3099375"/>
          <a:ext cx="8001000" cy="634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416428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10120628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1889023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20669688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16043985"/>
                    </a:ext>
                  </a:extLst>
                </a:gridCol>
              </a:tblGrid>
              <a:tr h="634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12" name="Table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42717"/>
              </p:ext>
            </p:extLst>
          </p:nvPr>
        </p:nvGraphicFramePr>
        <p:xfrm>
          <a:off x="2120752" y="3118044"/>
          <a:ext cx="3262488" cy="612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5622">
                  <a:extLst>
                    <a:ext uri="{9D8B030D-6E8A-4147-A177-3AD203B41FA5}">
                      <a16:colId xmlns:a16="http://schemas.microsoft.com/office/drawing/2014/main" val="4026219209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2566042421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1322686194"/>
                    </a:ext>
                  </a:extLst>
                </a:gridCol>
                <a:gridCol w="815622">
                  <a:extLst>
                    <a:ext uri="{9D8B030D-6E8A-4147-A177-3AD203B41FA5}">
                      <a16:colId xmlns:a16="http://schemas.microsoft.com/office/drawing/2014/main" val="2553025915"/>
                    </a:ext>
                  </a:extLst>
                </a:gridCol>
              </a:tblGrid>
              <a:tr h="6124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07967"/>
                  </a:ext>
                </a:extLst>
              </a:tr>
            </a:tbl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9522080" y="5411878"/>
            <a:ext cx="95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551556" y="5411877"/>
            <a:ext cx="62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033406" y="4105934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 শ্রেণি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87487"/>
              </p:ext>
            </p:extLst>
          </p:nvPr>
        </p:nvGraphicFramePr>
        <p:xfrm>
          <a:off x="2049476" y="4747429"/>
          <a:ext cx="8001000" cy="634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338289679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5104762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25599679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735743128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07724364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5416428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10120628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1889023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4206696886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216043985"/>
                    </a:ext>
                  </a:extLst>
                </a:gridCol>
              </a:tblGrid>
              <a:tr h="634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033899"/>
                  </a:ext>
                </a:extLst>
              </a:tr>
            </a:tbl>
          </a:graphicData>
        </a:graphic>
      </p:graphicFrame>
      <p:graphicFrame>
        <p:nvGraphicFramePr>
          <p:cNvPr id="117" name="Table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470307"/>
              </p:ext>
            </p:extLst>
          </p:nvPr>
        </p:nvGraphicFramePr>
        <p:xfrm>
          <a:off x="2049476" y="4756473"/>
          <a:ext cx="3806880" cy="6124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720">
                  <a:extLst>
                    <a:ext uri="{9D8B030D-6E8A-4147-A177-3AD203B41FA5}">
                      <a16:colId xmlns:a16="http://schemas.microsoft.com/office/drawing/2014/main" val="4026219209"/>
                    </a:ext>
                  </a:extLst>
                </a:gridCol>
                <a:gridCol w="951720">
                  <a:extLst>
                    <a:ext uri="{9D8B030D-6E8A-4147-A177-3AD203B41FA5}">
                      <a16:colId xmlns:a16="http://schemas.microsoft.com/office/drawing/2014/main" val="2566042421"/>
                    </a:ext>
                  </a:extLst>
                </a:gridCol>
                <a:gridCol w="951720">
                  <a:extLst>
                    <a:ext uri="{9D8B030D-6E8A-4147-A177-3AD203B41FA5}">
                      <a16:colId xmlns:a16="http://schemas.microsoft.com/office/drawing/2014/main" val="1322686194"/>
                    </a:ext>
                  </a:extLst>
                </a:gridCol>
                <a:gridCol w="951720">
                  <a:extLst>
                    <a:ext uri="{9D8B030D-6E8A-4147-A177-3AD203B41FA5}">
                      <a16:colId xmlns:a16="http://schemas.microsoft.com/office/drawing/2014/main" val="2553025915"/>
                    </a:ext>
                  </a:extLst>
                </a:gridCol>
              </a:tblGrid>
              <a:tr h="6124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5D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079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2126560" y="2819656"/>
                <a:ext cx="6566879" cy="31689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ভগ্নাংশে, ৪র্থ শ্রেণিতে মোট শিক্ষার্থীর মধ্যে ছাত্রী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এবং ৫ম শ্রেণির মোট শিক্ষার্থীর মধ্যে ছাত্রী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অংশ।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num>
                      <m:den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 </m:t>
                    </m:r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৪৮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৪০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  <m:r>
                      <a:rPr lang="bn-IN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 </m:t>
                    </m:r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৪৮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২০</m:t>
                        </m:r>
                      </m:num>
                      <m:den>
                        <m:r>
                          <a:rPr lang="bn-IN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২৫</m:t>
                        </m:r>
                      </m:den>
                    </m:f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bn-IN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আনুপাতিকভাবে পঞ্চম শ্রেণিতে ছাত্রী সংখ্যা বেশি।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60" y="2819656"/>
                <a:ext cx="6566879" cy="3168944"/>
              </a:xfrm>
              <a:prstGeom prst="rect">
                <a:avLst/>
              </a:prstGeom>
              <a:blipFill>
                <a:blip r:embed="rId6"/>
                <a:stretch>
                  <a:fillRect l="-1950" b="-46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9" name="Picture 118" descr="Screen Clipping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85" b="65636" l="77726" r="95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566" t="49694" b="35078"/>
          <a:stretch/>
        </p:blipFill>
        <p:spPr>
          <a:xfrm>
            <a:off x="9474535" y="3329945"/>
            <a:ext cx="1574465" cy="1371600"/>
          </a:xfrm>
          <a:prstGeom prst="rect">
            <a:avLst/>
          </a:prstGeom>
        </p:spPr>
      </p:pic>
      <p:sp>
        <p:nvSpPr>
          <p:cNvPr id="120" name="Rectangular Callout 119"/>
          <p:cNvSpPr/>
          <p:nvPr/>
        </p:nvSpPr>
        <p:spPr>
          <a:xfrm>
            <a:off x="2112881" y="2819656"/>
            <a:ext cx="6490679" cy="3352544"/>
          </a:xfrm>
          <a:prstGeom prst="wedge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ular Callout 120"/>
          <p:cNvSpPr/>
          <p:nvPr/>
        </p:nvSpPr>
        <p:spPr>
          <a:xfrm>
            <a:off x="2112881" y="2819656"/>
            <a:ext cx="6634398" cy="3101089"/>
          </a:xfrm>
          <a:prstGeom prst="wedgeRectCallout">
            <a:avLst>
              <a:gd name="adj1" fmla="val 59149"/>
              <a:gd name="adj2" fmla="val -1613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Screen Clipping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746" b="24570" l="2784" r="160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698" r="80966" b="73842"/>
          <a:stretch/>
        </p:blipFill>
        <p:spPr>
          <a:xfrm>
            <a:off x="619349" y="28280"/>
            <a:ext cx="857452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8351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6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9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94" grpId="0"/>
      <p:bldP spid="94" grpId="1"/>
      <p:bldP spid="95" grpId="0"/>
      <p:bldP spid="95" grpId="1"/>
      <p:bldP spid="96" grpId="0"/>
      <p:bldP spid="96" grpId="1"/>
      <p:bldP spid="100" grpId="0"/>
      <p:bldP spid="100" grpId="1"/>
      <p:bldP spid="101" grpId="0"/>
      <p:bldP spid="101" grpId="1"/>
      <p:bldP spid="102" grpId="0"/>
      <p:bldP spid="102" grpId="1"/>
      <p:bldP spid="106" grpId="0" animBg="1"/>
      <p:bldP spid="106" grpId="1" animBg="1"/>
      <p:bldP spid="107" grpId="0"/>
      <p:bldP spid="107" grpId="1"/>
      <p:bldP spid="108" grpId="0"/>
      <p:bldP spid="108" grpId="1"/>
      <p:bldP spid="109" grpId="0"/>
      <p:bldP spid="109" grpId="1"/>
      <p:bldP spid="110" grpId="0"/>
      <p:bldP spid="110" grpId="1"/>
      <p:bldP spid="113" grpId="0"/>
      <p:bldP spid="113" grpId="1"/>
      <p:bldP spid="114" grpId="0"/>
      <p:bldP spid="114" grpId="1"/>
      <p:bldP spid="115" grpId="0"/>
      <p:bldP spid="115" grpId="1"/>
      <p:bldP spid="118" grpId="0" uiExpand="1" build="p"/>
      <p:bldP spid="1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1230</Words>
  <Application>Microsoft Office PowerPoint</Application>
  <PresentationFormat>Widescreen</PresentationFormat>
  <Paragraphs>439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 NikoshBAN</vt:lpstr>
      <vt:lpstr>Arial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114</cp:revision>
  <dcterms:created xsi:type="dcterms:W3CDTF">2006-08-16T00:00:00Z</dcterms:created>
  <dcterms:modified xsi:type="dcterms:W3CDTF">2020-08-16T06:06:59Z</dcterms:modified>
</cp:coreProperties>
</file>