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1" r:id="rId5"/>
    <p:sldId id="270" r:id="rId6"/>
    <p:sldId id="269" r:id="rId7"/>
    <p:sldId id="260" r:id="rId8"/>
    <p:sldId id="261" r:id="rId9"/>
    <p:sldId id="262" r:id="rId10"/>
    <p:sldId id="277" r:id="rId11"/>
    <p:sldId id="263" r:id="rId12"/>
    <p:sldId id="275" r:id="rId13"/>
    <p:sldId id="264" r:id="rId14"/>
    <p:sldId id="265" r:id="rId15"/>
    <p:sldId id="273" r:id="rId16"/>
    <p:sldId id="266" r:id="rId17"/>
    <p:sldId id="272" r:id="rId18"/>
    <p:sldId id="267" r:id="rId19"/>
    <p:sldId id="268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FD7701-7859-492C-AB8B-4B17648A0148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03F70F-9C95-4285-A1C8-1A6D495ED78A}">
      <dgm:prSet/>
      <dgm:spPr>
        <a:solidFill>
          <a:schemeClr val="tx2">
            <a:lumMod val="20000"/>
            <a:lumOff val="80000"/>
          </a:schemeClr>
        </a:solidFill>
        <a:ln>
          <a:solidFill>
            <a:srgbClr val="00B050"/>
          </a:solidFill>
        </a:ln>
      </dgm:spPr>
      <dgm:t>
        <a:bodyPr>
          <a:scene3d>
            <a:camera prst="isometricOffAxis2Right"/>
            <a:lightRig rig="threePt" dir="t"/>
          </a:scene3d>
        </a:bodyPr>
        <a:lstStyle/>
        <a:p>
          <a:pPr rtl="0"/>
          <a:r>
            <a:rPr lang="en-US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স্বাগতম</a:t>
          </a:r>
          <a:endParaRPr lang="en-US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rgbClr val="00B050"/>
            </a:solidFill>
            <a:effectLst>
              <a:glow rad="139700">
                <a:schemeClr val="accent3">
                  <a:satMod val="175000"/>
                  <a:alpha val="40000"/>
                </a:schemeClr>
              </a:glow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C88E171C-2A29-4337-AD83-5700E38DAAB2}" type="parTrans" cxnId="{5AD2E6A7-2AB2-4FFD-892E-6FAF7BB61CBE}">
      <dgm:prSet/>
      <dgm:spPr/>
      <dgm:t>
        <a:bodyPr/>
        <a:lstStyle/>
        <a:p>
          <a:endParaRPr lang="en-US"/>
        </a:p>
      </dgm:t>
    </dgm:pt>
    <dgm:pt modelId="{58B76391-87C4-4576-9F00-5B6FB2060746}" type="sibTrans" cxnId="{5AD2E6A7-2AB2-4FFD-892E-6FAF7BB61CBE}">
      <dgm:prSet/>
      <dgm:spPr/>
      <dgm:t>
        <a:bodyPr/>
        <a:lstStyle/>
        <a:p>
          <a:endParaRPr lang="en-US"/>
        </a:p>
      </dgm:t>
    </dgm:pt>
    <dgm:pt modelId="{817D3178-EEAB-44C9-A96F-179E8C747FC9}" type="pres">
      <dgm:prSet presAssocID="{77FD7701-7859-492C-AB8B-4B17648A014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F2D0D00-25B7-49AA-98FA-D22DFE17B48A}" type="pres">
      <dgm:prSet presAssocID="{8A03F70F-9C95-4285-A1C8-1A6D495ED78A}" presName="horFlow" presStyleCnt="0"/>
      <dgm:spPr/>
    </dgm:pt>
    <dgm:pt modelId="{4F90C90B-7435-4CEA-8E29-A3AB9DEF9659}" type="pres">
      <dgm:prSet presAssocID="{8A03F70F-9C95-4285-A1C8-1A6D495ED78A}" presName="bigChev" presStyleLbl="node1" presStyleIdx="0" presStyleCnt="1" custScaleX="95745" custScaleY="98936" custLinFactNeighborX="-18278" custLinFactNeighborY="-2394"/>
      <dgm:spPr/>
      <dgm:t>
        <a:bodyPr/>
        <a:lstStyle/>
        <a:p>
          <a:endParaRPr lang="en-US"/>
        </a:p>
      </dgm:t>
    </dgm:pt>
  </dgm:ptLst>
  <dgm:cxnLst>
    <dgm:cxn modelId="{BE0D23A9-ED64-4D15-B4A7-754EF51F5BB0}" type="presOf" srcId="{8A03F70F-9C95-4285-A1C8-1A6D495ED78A}" destId="{4F90C90B-7435-4CEA-8E29-A3AB9DEF9659}" srcOrd="0" destOrd="0" presId="urn:microsoft.com/office/officeart/2005/8/layout/lProcess3"/>
    <dgm:cxn modelId="{5AD2E6A7-2AB2-4FFD-892E-6FAF7BB61CBE}" srcId="{77FD7701-7859-492C-AB8B-4B17648A0148}" destId="{8A03F70F-9C95-4285-A1C8-1A6D495ED78A}" srcOrd="0" destOrd="0" parTransId="{C88E171C-2A29-4337-AD83-5700E38DAAB2}" sibTransId="{58B76391-87C4-4576-9F00-5B6FB2060746}"/>
    <dgm:cxn modelId="{97277949-1F89-4187-A8D3-1215E639050A}" type="presOf" srcId="{77FD7701-7859-492C-AB8B-4B17648A0148}" destId="{817D3178-EEAB-44C9-A96F-179E8C747FC9}" srcOrd="0" destOrd="0" presId="urn:microsoft.com/office/officeart/2005/8/layout/lProcess3"/>
    <dgm:cxn modelId="{8D2180B4-901F-4A08-8BCA-4A42FE1A9630}" type="presParOf" srcId="{817D3178-EEAB-44C9-A96F-179E8C747FC9}" destId="{6F2D0D00-25B7-49AA-98FA-D22DFE17B48A}" srcOrd="0" destOrd="0" presId="urn:microsoft.com/office/officeart/2005/8/layout/lProcess3"/>
    <dgm:cxn modelId="{CF54AFCF-68D4-4316-A7E7-098E6D924B72}" type="presParOf" srcId="{6F2D0D00-25B7-49AA-98FA-D22DFE17B48A}" destId="{4F90C90B-7435-4CEA-8E29-A3AB9DEF9659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8F67FF-424D-4F03-93BA-2953C12CCF49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86362E-E5FB-4FC4-B5F3-11F3F4882187}">
      <dgm:prSet/>
      <dgm:spPr>
        <a:solidFill>
          <a:schemeClr val="tx2">
            <a:lumMod val="20000"/>
            <a:lumOff val="80000"/>
          </a:schemeClr>
        </a:solidFill>
      </dgm:spPr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rtl="0"/>
          <a:r>
            <a:rPr lang="en-US" b="1" cap="all" spc="0" dirty="0" err="1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সেট</a:t>
          </a:r>
          <a:endParaRPr lang="en-US" b="1" cap="all" spc="0" dirty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>
              <a:reflection blurRad="12700" stA="50000" endPos="50000" dist="5000" dir="5400000" sy="-100000" rotWithShape="0"/>
            </a:effectLst>
          </a:endParaRPr>
        </a:p>
      </dgm:t>
    </dgm:pt>
    <dgm:pt modelId="{6E9A924F-739A-4560-9045-BBDD0657CE99}" type="parTrans" cxnId="{F1A61A0D-2B97-4175-8E0B-88FBCABC0C4E}">
      <dgm:prSet/>
      <dgm:spPr/>
      <dgm:t>
        <a:bodyPr/>
        <a:lstStyle/>
        <a:p>
          <a:endParaRPr lang="en-US"/>
        </a:p>
      </dgm:t>
    </dgm:pt>
    <dgm:pt modelId="{5ED93512-C7B0-4337-80B6-98EC9DB5D031}" type="sibTrans" cxnId="{F1A61A0D-2B97-4175-8E0B-88FBCABC0C4E}">
      <dgm:prSet/>
      <dgm:spPr/>
      <dgm:t>
        <a:bodyPr/>
        <a:lstStyle/>
        <a:p>
          <a:endParaRPr lang="en-US"/>
        </a:p>
      </dgm:t>
    </dgm:pt>
    <dgm:pt modelId="{47BDC9BF-6EA4-42F5-95AF-E65A7EFD1D80}" type="pres">
      <dgm:prSet presAssocID="{448F67FF-424D-4F03-93BA-2953C12CCF4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B0F156D-9AF2-496B-9425-C886C1B6660F}" type="pres">
      <dgm:prSet presAssocID="{1686362E-E5FB-4FC4-B5F3-11F3F4882187}" presName="root" presStyleCnt="0"/>
      <dgm:spPr/>
    </dgm:pt>
    <dgm:pt modelId="{C1AECCE9-51C3-4737-96B6-066CAD208731}" type="pres">
      <dgm:prSet presAssocID="{1686362E-E5FB-4FC4-B5F3-11F3F4882187}" presName="rootComposite" presStyleCnt="0"/>
      <dgm:spPr/>
    </dgm:pt>
    <dgm:pt modelId="{BFC525D0-0B57-4B6B-9F94-C2430896DB74}" type="pres">
      <dgm:prSet presAssocID="{1686362E-E5FB-4FC4-B5F3-11F3F4882187}" presName="rootText" presStyleLbl="node1" presStyleIdx="0" presStyleCnt="1"/>
      <dgm:spPr/>
      <dgm:t>
        <a:bodyPr/>
        <a:lstStyle/>
        <a:p>
          <a:endParaRPr lang="en-US"/>
        </a:p>
      </dgm:t>
    </dgm:pt>
    <dgm:pt modelId="{01F0E72A-4B1C-4F7B-93F4-8D0A7A90D10A}" type="pres">
      <dgm:prSet presAssocID="{1686362E-E5FB-4FC4-B5F3-11F3F4882187}" presName="rootConnector" presStyleLbl="node1" presStyleIdx="0" presStyleCnt="1"/>
      <dgm:spPr/>
      <dgm:t>
        <a:bodyPr/>
        <a:lstStyle/>
        <a:p>
          <a:endParaRPr lang="en-US"/>
        </a:p>
      </dgm:t>
    </dgm:pt>
    <dgm:pt modelId="{E6D09D04-736C-4BF4-B51F-73F8FEACE840}" type="pres">
      <dgm:prSet presAssocID="{1686362E-E5FB-4FC4-B5F3-11F3F4882187}" presName="childShape" presStyleCnt="0"/>
      <dgm:spPr/>
    </dgm:pt>
  </dgm:ptLst>
  <dgm:cxnLst>
    <dgm:cxn modelId="{DD9BBB0B-4D2E-4A2B-A003-32454E940E04}" type="presOf" srcId="{1686362E-E5FB-4FC4-B5F3-11F3F4882187}" destId="{01F0E72A-4B1C-4F7B-93F4-8D0A7A90D10A}" srcOrd="1" destOrd="0" presId="urn:microsoft.com/office/officeart/2005/8/layout/hierarchy3"/>
    <dgm:cxn modelId="{F91FFF2C-3624-4005-9FE0-7BC19F02171F}" type="presOf" srcId="{448F67FF-424D-4F03-93BA-2953C12CCF49}" destId="{47BDC9BF-6EA4-42F5-95AF-E65A7EFD1D80}" srcOrd="0" destOrd="0" presId="urn:microsoft.com/office/officeart/2005/8/layout/hierarchy3"/>
    <dgm:cxn modelId="{F1A61A0D-2B97-4175-8E0B-88FBCABC0C4E}" srcId="{448F67FF-424D-4F03-93BA-2953C12CCF49}" destId="{1686362E-E5FB-4FC4-B5F3-11F3F4882187}" srcOrd="0" destOrd="0" parTransId="{6E9A924F-739A-4560-9045-BBDD0657CE99}" sibTransId="{5ED93512-C7B0-4337-80B6-98EC9DB5D031}"/>
    <dgm:cxn modelId="{3D5455F1-58EC-4747-ADED-49B2DBB677BC}" type="presOf" srcId="{1686362E-E5FB-4FC4-B5F3-11F3F4882187}" destId="{BFC525D0-0B57-4B6B-9F94-C2430896DB74}" srcOrd="0" destOrd="0" presId="urn:microsoft.com/office/officeart/2005/8/layout/hierarchy3"/>
    <dgm:cxn modelId="{132984FD-D6DD-44A2-93D6-BC73F2E099BD}" type="presParOf" srcId="{47BDC9BF-6EA4-42F5-95AF-E65A7EFD1D80}" destId="{BB0F156D-9AF2-496B-9425-C886C1B6660F}" srcOrd="0" destOrd="0" presId="urn:microsoft.com/office/officeart/2005/8/layout/hierarchy3"/>
    <dgm:cxn modelId="{E96559D5-9EE5-408B-AF8D-01413A736990}" type="presParOf" srcId="{BB0F156D-9AF2-496B-9425-C886C1B6660F}" destId="{C1AECCE9-51C3-4737-96B6-066CAD208731}" srcOrd="0" destOrd="0" presId="urn:microsoft.com/office/officeart/2005/8/layout/hierarchy3"/>
    <dgm:cxn modelId="{37B02B96-7333-477C-BCB8-4EB5A22DE49D}" type="presParOf" srcId="{C1AECCE9-51C3-4737-96B6-066CAD208731}" destId="{BFC525D0-0B57-4B6B-9F94-C2430896DB74}" srcOrd="0" destOrd="0" presId="urn:microsoft.com/office/officeart/2005/8/layout/hierarchy3"/>
    <dgm:cxn modelId="{9179DF21-5BF9-43A4-A7A7-6A7A891971CC}" type="presParOf" srcId="{C1AECCE9-51C3-4737-96B6-066CAD208731}" destId="{01F0E72A-4B1C-4F7B-93F4-8D0A7A90D10A}" srcOrd="1" destOrd="0" presId="urn:microsoft.com/office/officeart/2005/8/layout/hierarchy3"/>
    <dgm:cxn modelId="{80F56205-21DB-42B9-9E18-7F2A4FB03F99}" type="presParOf" srcId="{BB0F156D-9AF2-496B-9425-C886C1B6660F}" destId="{E6D09D04-736C-4BF4-B51F-73F8FEACE840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90C90B-7435-4CEA-8E29-A3AB9DEF9659}">
      <dsp:nvSpPr>
        <dsp:cNvPr id="0" name=""/>
        <dsp:cNvSpPr/>
      </dsp:nvSpPr>
      <dsp:spPr>
        <a:xfrm>
          <a:off x="0" y="380991"/>
          <a:ext cx="6858022" cy="2834635"/>
        </a:xfrm>
        <a:prstGeom prst="chevron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41275" rIns="0" bIns="41275" numCol="1" spcCol="1270" anchor="ctr" anchorCtr="0">
          <a:noAutofit/>
          <a:scene3d>
            <a:camera prst="isometricOffAxis2Right"/>
            <a:lightRig rig="threePt" dir="t"/>
          </a:scene3d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স্বাগতম</a:t>
          </a:r>
          <a:endParaRPr lang="en-US" sz="65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rgbClr val="00B050"/>
            </a:solidFill>
            <a:effectLst>
              <a:glow rad="139700">
                <a:schemeClr val="accent3">
                  <a:satMod val="175000"/>
                  <a:alpha val="40000"/>
                </a:schemeClr>
              </a:glow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1417318" y="380991"/>
        <a:ext cx="4023387" cy="28346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C525D0-0B57-4B6B-9F94-C2430896DB74}">
      <dsp:nvSpPr>
        <dsp:cNvPr id="0" name=""/>
        <dsp:cNvSpPr/>
      </dsp:nvSpPr>
      <dsp:spPr>
        <a:xfrm>
          <a:off x="0" y="525462"/>
          <a:ext cx="7499350" cy="3749675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cap="all" spc="0" dirty="0" err="1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সেট</a:t>
          </a:r>
          <a:endParaRPr lang="en-US" sz="6500" b="1" kern="1200" cap="all" spc="0" dirty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>
              <a:reflection blurRad="12700" stA="50000" endPos="50000" dist="5000" dir="5400000" sy="-100000" rotWithShape="0"/>
            </a:effectLst>
          </a:endParaRPr>
        </a:p>
      </dsp:txBody>
      <dsp:txXfrm>
        <a:off x="109824" y="635286"/>
        <a:ext cx="7279702" cy="35300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5E7EAD-48DA-4B35-9B4E-A0A477EB665A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1D3F38-A9BB-4B4F-B96B-8E3EA9B8FE7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5E7EAD-48DA-4B35-9B4E-A0A477EB665A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1D3F38-A9BB-4B4F-B96B-8E3EA9B8FE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5E7EAD-48DA-4B35-9B4E-A0A477EB665A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1D3F38-A9BB-4B4F-B96B-8E3EA9B8FE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5E7EAD-48DA-4B35-9B4E-A0A477EB665A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1D3F38-A9BB-4B4F-B96B-8E3EA9B8FE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5E7EAD-48DA-4B35-9B4E-A0A477EB665A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1D3F38-A9BB-4B4F-B96B-8E3EA9B8FE7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5E7EAD-48DA-4B35-9B4E-A0A477EB665A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1D3F38-A9BB-4B4F-B96B-8E3EA9B8FE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5E7EAD-48DA-4B35-9B4E-A0A477EB665A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1D3F38-A9BB-4B4F-B96B-8E3EA9B8FE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5E7EAD-48DA-4B35-9B4E-A0A477EB665A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1D3F38-A9BB-4B4F-B96B-8E3EA9B8FE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5E7EAD-48DA-4B35-9B4E-A0A477EB665A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1D3F38-A9BB-4B4F-B96B-8E3EA9B8FE7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5E7EAD-48DA-4B35-9B4E-A0A477EB665A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1D3F38-A9BB-4B4F-B96B-8E3EA9B8FE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5E7EAD-48DA-4B35-9B4E-A0A477EB665A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1D3F38-A9BB-4B4F-B96B-8E3EA9B8FE7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85E7EAD-48DA-4B35-9B4E-A0A477EB665A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61D3F38-A9BB-4B4F-B96B-8E3EA9B8FE7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067800" cy="6705600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230362737"/>
              </p:ext>
            </p:extLst>
          </p:nvPr>
        </p:nvGraphicFramePr>
        <p:xfrm>
          <a:off x="1143000" y="1447800"/>
          <a:ext cx="71628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873926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676400" y="2819400"/>
                <a:ext cx="6248400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এখানে,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Verdana" panose="020B0604030504040204" pitchFamily="34" charset="0"/>
                  </a:rPr>
                  <a:t> </a:t>
                </a:r>
                <a:endPara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Verdana" panose="020B0604030504040204" pitchFamily="34" charset="0"/>
                </a:endParaRPr>
              </a:p>
              <a:p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Verdana" panose="020B0604030504040204" pitchFamily="34" charset="0"/>
                  </a:rPr>
                  <a:t>(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Verdana" panose="020B0604030504040204" pitchFamily="34" charset="0"/>
                  </a:rPr>
                  <a:t>A</a:t>
                </a:r>
                <a:r>
                  <a:rPr lang="el-GR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Verdana" panose="020B0604030504040204" pitchFamily="34" charset="0"/>
                  </a:rPr>
                  <a:t> υ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Verdana" panose="020B0604030504040204" pitchFamily="34" charset="0"/>
                  </a:rPr>
                  <a:t>C)=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a:rPr lang="en-US" sz="2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2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en-US" sz="2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sz="2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  <m:r>
                      <m:rPr>
                        <m:nor/>
                      </m:rPr>
                      <a:rPr lang="el-GR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ea typeface="Verdana" panose="020B0604030504040204" pitchFamily="34" charset="0"/>
                      </a:rPr>
                      <m:t>υ</m:t>
                    </m:r>
                    <m:r>
                      <m:rPr>
                        <m:nor/>
                      </m:rPr>
                      <a: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m:rPr>
                        <m:nor/>
                      </m:rPr>
                      <a: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m:rPr>
                        <m:nor/>
                      </m:rPr>
                      <a: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  <m:r>
                      <m:rPr>
                        <m:nor/>
                      </m:rPr>
                      <a: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  <m:r>
                      <m:rPr>
                        <m:nor/>
                      </m:rPr>
                      <a: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Verdana" panose="020B0604030504040204" pitchFamily="34" charset="0"/>
                  </a:rPr>
                  <a:t> </a:t>
                </a:r>
                <a:endPara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Verdana" panose="020B0604030504040204" pitchFamily="34" charset="0"/>
                </a:endParaRPr>
              </a:p>
              <a:p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Verdana" panose="020B0604030504040204" pitchFamily="34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  <m: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  <m: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𝟕</m:t>
                        </m:r>
                      </m:e>
                    </m:d>
                  </m:oMath>
                </a14:m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Verdan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এবং</m:t>
                    </m:r>
                    <m:r>
                      <a:rPr lang="en-US" sz="2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Verdana" panose="020B0604030504040204" pitchFamily="34" charset="0"/>
                  </a:rPr>
                  <a:t>                                                                                                   (B</a:t>
                </a:r>
                <a:r>
                  <a:rPr lang="el-GR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Verdana" panose="020B0604030504040204" pitchFamily="34" charset="0"/>
                  </a:rPr>
                  <a:t> υ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Verdana" panose="020B0604030504040204" pitchFamily="34" charset="0"/>
                  </a:rPr>
                  <a:t>C)</a:t>
                </a:r>
                <a:endPara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Verdana" panose="020B0604030504040204" pitchFamily="34" charset="0"/>
                </a:endParaRPr>
              </a:p>
              <a:p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Verdana" panose="020B0604030504040204" pitchFamily="34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a:rPr lang="en-US" sz="2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2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>
                      <a:rPr lang="en-US" sz="2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</m:t>
                    </m:r>
                    <m:r>
                      <a:rPr lang="en-US" sz="2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 </m:t>
                    </m:r>
                  </m:oMath>
                </a14:m>
                <a:r>
                  <a:rPr lang="el-GR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Verdana" panose="020B0604030504040204" pitchFamily="34" charset="0"/>
                  </a:rPr>
                  <a:t>υ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{2,4,6,7</a:t>
                </a: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}</a:t>
                </a:r>
              </a:p>
              <a:p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={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2,4,6,7}</a:t>
                </a:r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Verdana" panose="020B0604030504040204" pitchFamily="34" charset="0"/>
                </a:endParaRPr>
              </a:p>
              <a:p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R.H.S</a:t>
                </a:r>
              </a:p>
              <a:p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Verdana" panose="020B0604030504040204" pitchFamily="34" charset="0"/>
                  </a:rPr>
                  <a:t>(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Verdana" panose="020B0604030504040204" pitchFamily="34" charset="0"/>
                  </a:rPr>
                  <a:t>A</a:t>
                </a:r>
                <a:r>
                  <a:rPr lang="el-GR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Verdana" panose="020B0604030504040204" pitchFamily="34" charset="0"/>
                  </a:rPr>
                  <a:t> υ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Verdana" panose="020B0604030504040204" pitchFamily="34" charset="0"/>
                  </a:rPr>
                  <a:t>C)</a:t>
                </a:r>
                <a:r>
                  <a:rPr lang="el-GR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Verdana" panose="020B0604030504040204" pitchFamily="34" charset="0"/>
                  </a:rPr>
                  <a:t> υ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Verdana" panose="020B0604030504040204" pitchFamily="34" charset="0"/>
                  </a:rPr>
                  <a:t>(B</a:t>
                </a:r>
                <a:r>
                  <a:rPr lang="el-GR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Verdana" panose="020B0604030504040204" pitchFamily="34" charset="0"/>
                  </a:rPr>
                  <a:t> υ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Verdana" panose="020B0604030504040204" pitchFamily="34" charset="0"/>
                  </a:rPr>
                  <a:t>C) </a:t>
                </a:r>
                <a:endPara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Verdana" panose="020B0604030504040204" pitchFamily="34" charset="0"/>
                </a:endParaRPr>
              </a:p>
              <a:p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Verdana" panose="020B0604030504040204" pitchFamily="34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  <m: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  <m: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𝟕</m:t>
                        </m:r>
                      </m:e>
                    </m:d>
                  </m:oMath>
                </a14:m>
                <a:r>
                  <a:rPr lang="el-GR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Verdana" panose="020B0604030504040204" pitchFamily="34" charset="0"/>
                  </a:rPr>
                  <a:t>υ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{2,4,6,7}</a:t>
                </a:r>
                <a:endPara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  <m: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  <m: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𝟕</m:t>
                        </m:r>
                      </m:e>
                    </m:d>
                  </m:oMath>
                </a14:m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2819400"/>
                <a:ext cx="6248400" cy="3785652"/>
              </a:xfrm>
              <a:prstGeom prst="rect">
                <a:avLst/>
              </a:prstGeom>
              <a:blipFill rotWithShape="1">
                <a:blip r:embed="rId2"/>
                <a:stretch>
                  <a:fillRect l="-1561" t="-2093" b="-3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133600" y="228600"/>
                <a:ext cx="4572000" cy="193899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L.H.S=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(A</a:t>
                </a:r>
                <a:r>
                  <a:rPr lang="el-GR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Verdana" panose="020B0604030504040204" pitchFamily="34" charset="0"/>
                  </a:rPr>
                  <a:t>υ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Verdana" panose="020B0604030504040204" pitchFamily="34" charset="0"/>
                  </a:rPr>
                  <a:t>B)</a:t>
                </a:r>
                <a:r>
                  <a:rPr lang="el-GR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Verdana" panose="020B0604030504040204" pitchFamily="34" charset="0"/>
                  </a:rPr>
                  <a:t> υ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Verdana" panose="020B0604030504040204" pitchFamily="34" charset="0"/>
                  </a:rPr>
                  <a:t> C </a:t>
                </a:r>
              </a:p>
              <a:p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={1,2,3,4,5,6}</a:t>
                </a:r>
                <a:r>
                  <a:rPr lang="el-GR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Verdana" panose="020B0604030504040204" pitchFamily="34" charset="0"/>
                  </a:rPr>
                  <a:t> υ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{2,4,6,7}</a:t>
                </a:r>
              </a:p>
              <a:p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Verdana" panose="020B0604030504040204" pitchFamily="34" charset="0"/>
                  </a:rPr>
                  <a:t>                           </a:t>
                </a:r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  <m: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  <m: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𝟕</m:t>
                        </m:r>
                      </m:e>
                    </m:d>
                  </m:oMath>
                </a14:m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228600"/>
                <a:ext cx="4572000" cy="1938992"/>
              </a:xfrm>
              <a:prstGeom prst="rect">
                <a:avLst/>
              </a:prstGeom>
              <a:blipFill rotWithShape="1">
                <a:blip r:embed="rId3"/>
                <a:stretch>
                  <a:fillRect l="-2133" t="-3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787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14400" y="533400"/>
                <a:ext cx="7162800" cy="61247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গ। A’=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{2,4,6,7</a:t>
                </a:r>
                <a:r>
                  <a:rPr lang="en-US" sz="2800" dirty="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}</a:t>
                </a:r>
              </a:p>
              <a:p>
                <a:r>
                  <a:rPr lang="en-US" sz="2800" dirty="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B</a:t>
                </a:r>
                <a:r>
                  <a:rPr lang="en-US" sz="2800" dirty="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’</a:t>
                </a:r>
              </a:p>
              <a:p>
                <a:r>
                  <a:rPr lang="en-US" sz="2800" dirty="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=U-B</a:t>
                </a:r>
              </a:p>
              <a:p>
                <a:r>
                  <a:rPr lang="en-US" sz="2800" dirty="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={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1,2,3,4,5,6,7}-</a:t>
                </a:r>
                <a14:m>
                  <m:oMath xmlns:m="http://schemas.openxmlformats.org/officeDocument/2006/math">
                    <m:r>
                      <a:rPr lang="en-US" sz="28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 smtClean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={1,3,5,7}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ffectLst/>
                    <a:ea typeface="Verdana" panose="020B0604030504040204" pitchFamily="34" charset="0"/>
                  </a:rPr>
                  <a:t>A’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ea typeface="Verdana" panose="020B0604030504040204" pitchFamily="34" charset="0"/>
                    <a:cs typeface="Times New Roman" panose="02020603050405020304" pitchFamily="18" charset="0"/>
                  </a:rPr>
                  <a:t>∩B’=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{2,4,6,7}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ea typeface="Verdana" panose="020B0604030504040204" pitchFamily="34" charset="0"/>
                    <a:cs typeface="Times New Roman" panose="02020603050405020304" pitchFamily="18" charset="0"/>
                  </a:rPr>
                  <a:t> ∩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{1,3,5,7</a:t>
                </a:r>
                <a:r>
                  <a:rPr lang="en-US" sz="2800" dirty="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}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</a:t>
                </a:r>
                <a:r>
                  <a:rPr lang="en-US" sz="2800" dirty="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={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7} </a:t>
                </a:r>
                <a:endParaRPr lang="en-US" sz="2800" dirty="0" smtClean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 err="1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এবং</a:t>
                </a:r>
                <a:endParaRPr lang="en-US" sz="2800" dirty="0" smtClean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 smtClean="0">
                    <a:solidFill>
                      <a:schemeClr val="tx1"/>
                    </a:solidFill>
                    <a:effectLst/>
                    <a:ea typeface="Verdana" panose="020B060403050404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ea typeface="Verdana" panose="020B060403050404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l-GR" sz="2800" dirty="0">
                    <a:solidFill>
                      <a:schemeClr val="tx1"/>
                    </a:solidFill>
                    <a:effectLst/>
                    <a:ea typeface="Verdana" panose="020B0604030504040204" pitchFamily="34" charset="0"/>
                  </a:rPr>
                  <a:t> υ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ea typeface="Verdana" panose="020B0604030504040204" pitchFamily="34" charset="0"/>
                  </a:rPr>
                  <a:t>B</a:t>
                </a:r>
                <a:r>
                  <a:rPr lang="en-US" sz="2800" dirty="0" smtClean="0">
                    <a:solidFill>
                      <a:schemeClr val="tx1"/>
                    </a:solidFill>
                    <a:effectLst/>
                    <a:ea typeface="Verdana" panose="020B0604030504040204" pitchFamily="34" charset="0"/>
                  </a:rPr>
                  <a:t>)’</a:t>
                </a:r>
              </a:p>
              <a:p>
                <a:r>
                  <a:rPr lang="en-US" sz="2800" dirty="0" smtClean="0">
                    <a:solidFill>
                      <a:schemeClr val="tx1"/>
                    </a:solidFill>
                    <a:effectLst/>
                    <a:ea typeface="Verdana" panose="020B0604030504040204" pitchFamily="34" charset="0"/>
                  </a:rPr>
                  <a:t>= 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ea typeface="Verdana" panose="020B0604030504040204" pitchFamily="34" charset="0"/>
                  </a:rPr>
                  <a:t>U-(A</a:t>
                </a:r>
                <a:r>
                  <a:rPr lang="el-GR" sz="2800" dirty="0">
                    <a:solidFill>
                      <a:schemeClr val="tx1"/>
                    </a:solidFill>
                    <a:effectLst/>
                    <a:ea typeface="Verdana" panose="020B0604030504040204" pitchFamily="34" charset="0"/>
                  </a:rPr>
                  <a:t> υ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ea typeface="Verdana" panose="020B0604030504040204" pitchFamily="34" charset="0"/>
                  </a:rPr>
                  <a:t>B</a:t>
                </a:r>
                <a:r>
                  <a:rPr lang="en-US" sz="2800" dirty="0" smtClean="0">
                    <a:solidFill>
                      <a:schemeClr val="tx1"/>
                    </a:solidFill>
                    <a:effectLst/>
                    <a:ea typeface="Verdana" panose="020B0604030504040204" pitchFamily="34" charset="0"/>
                  </a:rPr>
                  <a:t>)                </a:t>
                </a:r>
              </a:p>
              <a:p>
                <a:r>
                  <a:rPr lang="en-US" sz="2800" dirty="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8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8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a:rPr lang="en-US" sz="28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  <m:r>
                          <a:rPr lang="en-US" sz="28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-{1,2,3,4,5,6</a:t>
                </a:r>
                <a:r>
                  <a:rPr lang="en-US" sz="2800" dirty="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}</a:t>
                </a:r>
              </a:p>
              <a:p>
                <a:r>
                  <a:rPr lang="en-US" sz="2800" dirty="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={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7}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ea typeface="Cambria Math" panose="02040503050406030204" pitchFamily="18" charset="0"/>
                  </a:rPr>
                  <a:t> </a:t>
                </a:r>
                <a:endParaRPr lang="en-US" sz="2800" dirty="0" smtClean="0">
                  <a:solidFill>
                    <a:schemeClr val="tx1"/>
                  </a:solidFill>
                  <a:effectLst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ffectLst/>
                    <a:ea typeface="Verdana" panose="020B0604030504040204" pitchFamily="34" charset="0"/>
                  </a:rPr>
                  <a:t> A’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ea typeface="Verdana" panose="020B0604030504040204" pitchFamily="34" charset="0"/>
                    <a:cs typeface="Times New Roman" panose="02020603050405020304" pitchFamily="18" charset="0"/>
                  </a:rPr>
                  <a:t>∩B’=(A</a:t>
                </a:r>
                <a:r>
                  <a:rPr lang="el-GR" sz="2800" dirty="0">
                    <a:solidFill>
                      <a:schemeClr val="tx1"/>
                    </a:solidFill>
                    <a:effectLst/>
                    <a:ea typeface="Verdana" panose="020B0604030504040204" pitchFamily="34" charset="0"/>
                  </a:rPr>
                  <a:t> υ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ea typeface="Verdana" panose="020B0604030504040204" pitchFamily="34" charset="0"/>
                  </a:rPr>
                  <a:t>B</a:t>
                </a:r>
                <a:r>
                  <a:rPr lang="en-US" sz="2800" dirty="0" smtClean="0">
                    <a:solidFill>
                      <a:schemeClr val="tx1"/>
                    </a:solidFill>
                    <a:effectLst/>
                    <a:ea typeface="Verdana" panose="020B0604030504040204" pitchFamily="34" charset="0"/>
                  </a:rPr>
                  <a:t>)’</a:t>
                </a:r>
              </a:p>
              <a:p>
                <a:endParaRPr lang="en-US" sz="2800" dirty="0">
                  <a:solidFill>
                    <a:schemeClr val="tx1"/>
                  </a:solidFill>
                  <a:effectLst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533400"/>
                <a:ext cx="7162800" cy="6124754"/>
              </a:xfrm>
              <a:prstGeom prst="rect">
                <a:avLst/>
              </a:prstGeom>
              <a:blipFill rotWithShape="1">
                <a:blip r:embed="rId2"/>
                <a:stretch>
                  <a:fillRect l="-1702" t="-1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437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43000" y="685800"/>
                <a:ext cx="6781800" cy="60016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Verdana" panose="020B0604030504040204" pitchFamily="34" charset="0"/>
                  </a:rPr>
                  <a:t>আবার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Verdana" panose="020B0604030504040204" pitchFamily="34" charset="0"/>
                  </a:rPr>
                  <a:t>, </a:t>
                </a:r>
                <a:endParaRPr lang="en-US" sz="3200" dirty="0" smtClean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Verdana" panose="020B0604030504040204" pitchFamily="34" charset="0"/>
                </a:endParaRPr>
              </a:p>
              <a:p>
                <a:r>
                  <a:rPr lang="en-US" sz="3200" dirty="0" smtClean="0">
                    <a:solidFill>
                      <a:schemeClr val="tx1"/>
                    </a:solidFill>
                    <a:effectLst/>
                    <a:ea typeface="Verdana" panose="020B0604030504040204" pitchFamily="34" charset="0"/>
                  </a:rPr>
                  <a:t>A’</a:t>
                </a:r>
                <a:r>
                  <a:rPr lang="el-GR" sz="3200" dirty="0">
                    <a:solidFill>
                      <a:schemeClr val="tx1"/>
                    </a:solidFill>
                    <a:effectLst/>
                    <a:ea typeface="Verdana" panose="020B0604030504040204" pitchFamily="34" charset="0"/>
                  </a:rPr>
                  <a:t>υ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ea typeface="Verdana" panose="020B0604030504040204" pitchFamily="34" charset="0"/>
                  </a:rPr>
                  <a:t>B</a:t>
                </a:r>
                <a:r>
                  <a:rPr lang="en-US" sz="3200" dirty="0" smtClean="0">
                    <a:solidFill>
                      <a:schemeClr val="tx1"/>
                    </a:solidFill>
                    <a:effectLst/>
                    <a:ea typeface="Verdana" panose="020B0604030504040204" pitchFamily="34" charset="0"/>
                  </a:rPr>
                  <a:t>’</a:t>
                </a:r>
              </a:p>
              <a:p>
                <a:r>
                  <a:rPr lang="en-US" sz="3200" dirty="0" smtClean="0">
                    <a:solidFill>
                      <a:schemeClr val="tx1"/>
                    </a:solidFill>
                    <a:effectLst/>
                    <a:ea typeface="Verdana" panose="020B0604030504040204" pitchFamily="34" charset="0"/>
                  </a:rPr>
                  <a:t>=</a:t>
                </a:r>
                <a:r>
                  <a:rPr lang="en-US" sz="3200" dirty="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{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2,4,6,7}</a:t>
                </a:r>
                <a:r>
                  <a:rPr lang="el-GR" sz="3200" dirty="0">
                    <a:solidFill>
                      <a:schemeClr val="tx1"/>
                    </a:solidFill>
                    <a:effectLst/>
                    <a:ea typeface="Verdana" panose="020B0604030504040204" pitchFamily="34" charset="0"/>
                  </a:rPr>
                  <a:t> υ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{1,3,5,7}</a:t>
                </a:r>
                <a:r>
                  <a:rPr lang="en-US" sz="3200" dirty="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   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2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32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32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32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a:rPr lang="en-US" sz="32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  <m:r>
                          <a:rPr lang="en-US" sz="32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e>
                    </m:d>
                  </m:oMath>
                </a14:m>
                <a:endParaRPr lang="en-US" sz="3200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3200" dirty="0">
                    <a:ea typeface="Verdana" panose="020B0604030504040204" pitchFamily="34" charset="0"/>
                  </a:rPr>
                  <a:t>(A</a:t>
                </a:r>
                <a:r>
                  <a:rPr lang="en-US" sz="3200" dirty="0">
                    <a:ea typeface="Verdana" panose="020B0604030504040204" pitchFamily="34" charset="0"/>
                    <a:cs typeface="Times New Roman" panose="02020603050405020304" pitchFamily="18" charset="0"/>
                  </a:rPr>
                  <a:t>∩B</a:t>
                </a:r>
                <a:r>
                  <a:rPr lang="en-US" sz="3200" dirty="0" smtClean="0">
                    <a:ea typeface="Verdana" panose="020B0604030504040204" pitchFamily="34" charset="0"/>
                    <a:cs typeface="Times New Roman" panose="02020603050405020304" pitchFamily="18" charset="0"/>
                  </a:rPr>
                  <a:t>)</a:t>
                </a:r>
                <a:endParaRPr lang="en-US" sz="3200" dirty="0">
                  <a:ea typeface="Verdana" panose="020B060403050404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 smtClean="0">
                    <a:solidFill>
                      <a:schemeClr val="tx1"/>
                    </a:solidFill>
                    <a:effectLst/>
                    <a:ea typeface="Verdana" panose="020B0604030504040204" pitchFamily="34" charset="0"/>
                  </a:rPr>
                  <a:t>={1,3,5}</a:t>
                </a:r>
                <a:r>
                  <a:rPr lang="en-US" sz="3200" dirty="0">
                    <a:ea typeface="Verdan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ea typeface="Verdana" panose="020B0604030504040204" pitchFamily="34" charset="0"/>
                    <a:cs typeface="Times New Roman" panose="02020603050405020304" pitchFamily="18" charset="0"/>
                  </a:rPr>
                  <a:t>∩{2,4,6}</a:t>
                </a:r>
              </a:p>
              <a:p>
                <a:r>
                  <a:rPr lang="en-US" sz="3200" dirty="0" smtClean="0">
                    <a:solidFill>
                      <a:schemeClr val="tx1"/>
                    </a:solidFill>
                    <a:effectLst/>
                    <a:ea typeface="Verdana" panose="020B0604030504040204" pitchFamily="34" charset="0"/>
                    <a:cs typeface="Times New Roman" panose="02020603050405020304" pitchFamily="18" charset="0"/>
                  </a:rPr>
                  <a:t>={ }</a:t>
                </a:r>
                <a:endParaRPr lang="en-US" sz="3200" dirty="0" smtClean="0">
                  <a:solidFill>
                    <a:schemeClr val="tx1"/>
                  </a:solidFill>
                  <a:effectLst/>
                  <a:ea typeface="Verdana" panose="020B0604030504040204" pitchFamily="34" charset="0"/>
                </a:endParaRPr>
              </a:p>
              <a:p>
                <a:r>
                  <a:rPr lang="en-US" sz="3200" dirty="0" smtClean="0">
                    <a:solidFill>
                      <a:schemeClr val="tx1"/>
                    </a:solidFill>
                    <a:effectLst/>
                    <a:ea typeface="Verdana" panose="020B0604030504040204" pitchFamily="34" charset="0"/>
                  </a:rPr>
                  <a:t>(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ea typeface="Verdana" panose="020B0604030504040204" pitchFamily="34" charset="0"/>
                  </a:rPr>
                  <a:t>A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ea typeface="Verdana" panose="020B0604030504040204" pitchFamily="34" charset="0"/>
                    <a:cs typeface="Times New Roman" panose="02020603050405020304" pitchFamily="18" charset="0"/>
                  </a:rPr>
                  <a:t>∩B</a:t>
                </a:r>
                <a:r>
                  <a:rPr lang="en-US" sz="3200" dirty="0" smtClean="0">
                    <a:solidFill>
                      <a:schemeClr val="tx1"/>
                    </a:solidFill>
                    <a:effectLst/>
                    <a:ea typeface="Verdana" panose="020B0604030504040204" pitchFamily="34" charset="0"/>
                    <a:cs typeface="Times New Roman" panose="02020603050405020304" pitchFamily="18" charset="0"/>
                  </a:rPr>
                  <a:t>)’</a:t>
                </a:r>
              </a:p>
              <a:p>
                <a:r>
                  <a:rPr lang="en-US" sz="3200" dirty="0" smtClean="0">
                    <a:ea typeface="Verdana" panose="020B0604030504040204" pitchFamily="34" charset="0"/>
                  </a:rPr>
                  <a:t>U-</a:t>
                </a:r>
                <a:r>
                  <a:rPr lang="en-US" sz="3200" dirty="0">
                    <a:ea typeface="Verdana" panose="020B0604030504040204" pitchFamily="34" charset="0"/>
                  </a:rPr>
                  <a:t>(A</a:t>
                </a:r>
                <a:r>
                  <a:rPr lang="en-US" sz="3200" dirty="0">
                    <a:ea typeface="Verdana" panose="020B0604030504040204" pitchFamily="34" charset="0"/>
                    <a:cs typeface="Times New Roman" panose="02020603050405020304" pitchFamily="18" charset="0"/>
                  </a:rPr>
                  <a:t>∩B</a:t>
                </a:r>
                <a:r>
                  <a:rPr lang="en-US" sz="3200" dirty="0" smtClean="0">
                    <a:ea typeface="Verdana" panose="020B0604030504040204" pitchFamily="34" charset="0"/>
                    <a:cs typeface="Times New Roman" panose="02020603050405020304" pitchFamily="18" charset="0"/>
                  </a:rPr>
                  <a:t>)</a:t>
                </a:r>
                <a:endParaRPr lang="en-US" sz="3200" dirty="0">
                  <a:ea typeface="Verdana" panose="020B060403050404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2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32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32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32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a:rPr lang="en-US" sz="32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  <m:r>
                          <a:rPr lang="en-US" sz="32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e>
                    </m:d>
                    <m:r>
                      <a:rPr lang="en-US" sz="32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-{ }</a:t>
                </a:r>
                <a:endParaRPr lang="en-US" sz="3200" dirty="0" smtClean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3200" dirty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2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32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32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32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a:rPr lang="en-US" sz="32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  <m:r>
                          <a:rPr lang="en-US" sz="32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effectLst/>
                    <a:ea typeface="Verdana" panose="020B0604030504040204" pitchFamily="34" charset="0"/>
                  </a:rPr>
                  <a:t> A’</a:t>
                </a:r>
                <a:r>
                  <a:rPr lang="el-GR" sz="3200" dirty="0">
                    <a:solidFill>
                      <a:schemeClr val="tx1"/>
                    </a:solidFill>
                    <a:effectLst/>
                    <a:ea typeface="Verdana" panose="020B0604030504040204" pitchFamily="34" charset="0"/>
                  </a:rPr>
                  <a:t>υ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ea typeface="Verdana" panose="020B0604030504040204" pitchFamily="34" charset="0"/>
                  </a:rPr>
                  <a:t>B’=(A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ea typeface="Verdana" panose="020B0604030504040204" pitchFamily="34" charset="0"/>
                    <a:cs typeface="Times New Roman" panose="02020603050405020304" pitchFamily="18" charset="0"/>
                  </a:rPr>
                  <a:t>∩B)’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ea typeface="Verdana" panose="020B0604030504040204" pitchFamily="34" charset="0"/>
                  </a:rPr>
                  <a:t> </a:t>
                </a:r>
                <a:endParaRPr lang="en-US" sz="3200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685800"/>
                <a:ext cx="6781800" cy="6001643"/>
              </a:xfrm>
              <a:prstGeom prst="rect">
                <a:avLst/>
              </a:prstGeom>
              <a:blipFill rotWithShape="1">
                <a:blip r:embed="rId2"/>
                <a:stretch>
                  <a:fillRect l="-2338" t="-1931"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571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2909" y="332509"/>
            <a:ext cx="2577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দলীয়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কাজ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98765" y="1149927"/>
            <a:ext cx="8340435" cy="4765964"/>
            <a:chOff x="900544" y="1607127"/>
            <a:chExt cx="10024668" cy="187036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42" t="44559" r="29064" b="38537"/>
            <a:stretch/>
          </p:blipFill>
          <p:spPr>
            <a:xfrm>
              <a:off x="1052945" y="1607127"/>
              <a:ext cx="9872267" cy="1870364"/>
            </a:xfrm>
            <a:prstGeom prst="rect">
              <a:avLst/>
            </a:prstGeom>
          </p:spPr>
        </p:pic>
        <p:sp>
          <p:nvSpPr>
            <p:cNvPr id="5" name="5-Point Star 4"/>
            <p:cNvSpPr/>
            <p:nvPr/>
          </p:nvSpPr>
          <p:spPr>
            <a:xfrm>
              <a:off x="900544" y="1717964"/>
              <a:ext cx="221673" cy="180109"/>
            </a:xfrm>
            <a:prstGeom prst="star5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5684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568036" y="0"/>
            <a:ext cx="2556163" cy="845127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সমাধান</a:t>
            </a:r>
            <a:r>
              <a:rPr lang="en-US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5582" y="1088363"/>
                <a:ext cx="8361218" cy="461664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 smtClean="0">
                    <a:effectLst/>
                    <a:latin typeface="NikoshBAN" pitchFamily="2" charset="0"/>
                    <a:cs typeface="NikoshBAN" pitchFamily="2" charset="0"/>
                  </a:rPr>
                  <a:t>ক।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b="1" dirty="0" err="1" smtClean="0">
                    <a:effectLst/>
                    <a:latin typeface="NikoshBAN" pitchFamily="2" charset="0"/>
                    <a:cs typeface="NikoshBAN" pitchFamily="2" charset="0"/>
                  </a:rPr>
                  <a:t>যে</a:t>
                </a:r>
                <a:r>
                  <a:rPr lang="en-US" sz="2800" b="1" dirty="0" smtClean="0">
                    <a:effectLst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effectLst/>
                    <a:latin typeface="NikoshBAN" pitchFamily="2" charset="0"/>
                    <a:cs typeface="NikoshBAN" pitchFamily="2" charset="0"/>
                  </a:rPr>
                  <a:t>সকল</a:t>
                </a:r>
                <a:r>
                  <a:rPr lang="en-US" sz="2800" b="1" dirty="0" smtClean="0">
                    <a:effectLst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effectLst/>
                    <a:latin typeface="NikoshBAN" pitchFamily="2" charset="0"/>
                    <a:cs typeface="NikoshBAN" pitchFamily="2" charset="0"/>
                  </a:rPr>
                  <a:t>স্বাভাবিক</a:t>
                </a:r>
                <a:r>
                  <a:rPr lang="en-US" sz="2800" b="1" dirty="0" smtClean="0">
                    <a:effectLst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effectLst/>
                    <a:latin typeface="NikoshBAN" pitchFamily="2" charset="0"/>
                    <a:cs typeface="NikoshBAN" pitchFamily="2" charset="0"/>
                  </a:rPr>
                  <a:t>সংখ্যা</a:t>
                </a:r>
                <a:r>
                  <a:rPr lang="en-US" sz="2800" b="1" dirty="0" smtClean="0">
                    <a:effectLst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effectLst/>
                    <a:latin typeface="NikoshBAN" pitchFamily="2" charset="0"/>
                    <a:cs typeface="NikoshBAN" pitchFamily="2" charset="0"/>
                  </a:rPr>
                  <a:t>দ্বারা</a:t>
                </a:r>
                <a:r>
                  <a:rPr lang="en-US" sz="2800" b="1" dirty="0" smtClean="0">
                    <a:effectLst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smtClean="0">
                    <a:effectLst/>
                    <a:latin typeface="Arial" pitchFamily="34" charset="0"/>
                    <a:cs typeface="Arial" pitchFamily="34" charset="0"/>
                  </a:rPr>
                  <a:t>346</a:t>
                </a:r>
                <a:r>
                  <a:rPr lang="en-US" sz="2800" b="1" dirty="0" smtClean="0">
                    <a:effectLst/>
                    <a:latin typeface="NikoshBAN" pitchFamily="2" charset="0"/>
                    <a:cs typeface="NikoshBAN" pitchFamily="2" charset="0"/>
                  </a:rPr>
                  <a:t>কে </a:t>
                </a:r>
                <a:r>
                  <a:rPr lang="en-US" sz="2800" b="1" dirty="0" err="1" smtClean="0">
                    <a:effectLst/>
                    <a:latin typeface="NikoshBAN" pitchFamily="2" charset="0"/>
                    <a:cs typeface="NikoshBAN" pitchFamily="2" charset="0"/>
                  </a:rPr>
                  <a:t>ভাগ</a:t>
                </a:r>
                <a:r>
                  <a:rPr lang="en-US" sz="2800" b="1" dirty="0" smtClean="0">
                    <a:effectLst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effectLst/>
                    <a:latin typeface="NikoshBAN" pitchFamily="2" charset="0"/>
                    <a:cs typeface="NikoshBAN" pitchFamily="2" charset="0"/>
                  </a:rPr>
                  <a:t>করলে</a:t>
                </a:r>
                <a:r>
                  <a:rPr lang="en-US" sz="2800" b="1" dirty="0" smtClean="0">
                    <a:effectLst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smtClean="0">
                    <a:effectLst/>
                    <a:latin typeface="Arial" pitchFamily="34" charset="0"/>
                    <a:cs typeface="Arial" pitchFamily="34" charset="0"/>
                  </a:rPr>
                  <a:t>31 </a:t>
                </a:r>
                <a:r>
                  <a:rPr lang="en-US" sz="2800" b="1" dirty="0" err="1" smtClean="0">
                    <a:effectLst/>
                    <a:latin typeface="NikoshBAN" pitchFamily="2" charset="0"/>
                    <a:cs typeface="NikoshBAN" pitchFamily="2" charset="0"/>
                  </a:rPr>
                  <a:t>অবশিষ্ট</a:t>
                </a:r>
                <a:r>
                  <a:rPr lang="en-US" sz="2800" b="1" dirty="0" smtClean="0">
                    <a:effectLst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effectLst/>
                    <a:latin typeface="NikoshBAN" pitchFamily="2" charset="0"/>
                    <a:cs typeface="NikoshBAN" pitchFamily="2" charset="0"/>
                  </a:rPr>
                  <a:t>থাকে</a:t>
                </a:r>
                <a:r>
                  <a:rPr lang="en-US" sz="2800" b="1" dirty="0" smtClean="0">
                    <a:effectLst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effectLst/>
                    <a:latin typeface="NikoshBAN" pitchFamily="2" charset="0"/>
                    <a:cs typeface="NikoshBAN" pitchFamily="2" charset="0"/>
                  </a:rPr>
                  <a:t>সে</a:t>
                </a:r>
                <a:r>
                  <a:rPr lang="en-US" sz="2800" b="1" dirty="0" smtClean="0">
                    <a:effectLst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effectLst/>
                    <a:latin typeface="NikoshBAN" pitchFamily="2" charset="0"/>
                    <a:cs typeface="NikoshBAN" pitchFamily="2" charset="0"/>
                  </a:rPr>
                  <a:t>সকল</a:t>
                </a:r>
                <a:r>
                  <a:rPr lang="en-US" sz="2800" b="1" dirty="0" smtClean="0">
                    <a:effectLst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effectLst/>
                    <a:latin typeface="NikoshBAN" pitchFamily="2" charset="0"/>
                    <a:cs typeface="NikoshBAN" pitchFamily="2" charset="0"/>
                  </a:rPr>
                  <a:t>সংখ্যা</a:t>
                </a:r>
                <a:r>
                  <a:rPr lang="en-US" sz="2800" b="1" dirty="0" smtClean="0">
                    <a:effectLst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>
                    <a:latin typeface="Arial" pitchFamily="34" charset="0"/>
                    <a:cs typeface="Arial" pitchFamily="34" charset="0"/>
                  </a:rPr>
                  <a:t>31 </a:t>
                </a:r>
                <a:r>
                  <a:rPr lang="en-US" sz="2800" b="1" dirty="0" err="1" smtClean="0">
                    <a:effectLst/>
                    <a:latin typeface="NikoshBAN" pitchFamily="2" charset="0"/>
                    <a:cs typeface="NikoshBAN" pitchFamily="2" charset="0"/>
                  </a:rPr>
                  <a:t>অপেক্ষা</a:t>
                </a:r>
                <a:r>
                  <a:rPr lang="en-US" sz="2800" b="1" dirty="0" smtClean="0">
                    <a:effectLst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effectLst/>
                    <a:latin typeface="NikoshBAN" pitchFamily="2" charset="0"/>
                    <a:cs typeface="NikoshBAN" pitchFamily="2" charset="0"/>
                  </a:rPr>
                  <a:t>বড়</a:t>
                </a:r>
                <a:r>
                  <a:rPr lang="en-US" sz="2800" b="1" dirty="0" smtClean="0">
                    <a:effectLst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effectLst/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2800" b="1" dirty="0" smtClean="0">
                    <a:effectLst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smtClean="0">
                    <a:effectLst/>
                    <a:latin typeface="Arial" pitchFamily="34" charset="0"/>
                    <a:cs typeface="Arial" pitchFamily="34" charset="0"/>
                  </a:rPr>
                  <a:t>346 -</a:t>
                </a:r>
                <a:r>
                  <a:rPr lang="en-US" sz="2800" b="1" dirty="0">
                    <a:effectLst/>
                    <a:latin typeface="Arial" pitchFamily="34" charset="0"/>
                    <a:cs typeface="Arial" pitchFamily="34" charset="0"/>
                  </a:rPr>
                  <a:t> 31 </a:t>
                </a:r>
                <a:r>
                  <a:rPr lang="en-US" sz="2800" b="1" dirty="0" smtClean="0">
                    <a:effectLst/>
                    <a:latin typeface="Arial" pitchFamily="34" charset="0"/>
                    <a:cs typeface="Arial" pitchFamily="34" charset="0"/>
                  </a:rPr>
                  <a:t>=</a:t>
                </a:r>
                <a:r>
                  <a:rPr lang="en-US" sz="2800" b="1" dirty="0"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 smtClean="0">
                    <a:effectLst/>
                    <a:latin typeface="Arial" pitchFamily="34" charset="0"/>
                    <a:cs typeface="Arial" pitchFamily="34" charset="0"/>
                  </a:rPr>
                  <a:t>315 </a:t>
                </a:r>
                <a:r>
                  <a:rPr lang="en-US" sz="2800" b="1" dirty="0" err="1" smtClean="0">
                    <a:effectLst/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800" b="1" dirty="0" smtClean="0">
                    <a:effectLst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effectLst/>
                    <a:latin typeface="NikoshBAN" pitchFamily="2" charset="0"/>
                    <a:cs typeface="NikoshBAN" pitchFamily="2" charset="0"/>
                  </a:rPr>
                  <a:t>গুননীয়ক</a:t>
                </a:r>
                <a:r>
                  <a:rPr lang="en-US" sz="2800" b="1" dirty="0" smtClean="0">
                    <a:effectLst/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b="1" dirty="0" smtClean="0">
                    <a:effectLst/>
                    <a:latin typeface="Arial" pitchFamily="34" charset="0"/>
                    <a:cs typeface="Arial" pitchFamily="34" charset="0"/>
                  </a:rPr>
                  <a:t>315</a:t>
                </a:r>
                <a:r>
                  <a:rPr lang="en-US" sz="2800" b="1" dirty="0" smtClean="0">
                    <a:effectLst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effectLst/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800" b="1" dirty="0" smtClean="0">
                    <a:effectLst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effectLst/>
                    <a:latin typeface="NikoshBAN" pitchFamily="2" charset="0"/>
                    <a:cs typeface="NikoshBAN" pitchFamily="2" charset="0"/>
                  </a:rPr>
                  <a:t>গুননীয়ক</a:t>
                </a:r>
                <a:r>
                  <a:rPr lang="en-US" sz="2800" b="1" dirty="0" smtClean="0">
                    <a:effectLst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effectLst/>
                    <a:latin typeface="NikoshBAN" pitchFamily="2" charset="0"/>
                    <a:cs typeface="NikoshBAN" pitchFamily="2" charset="0"/>
                  </a:rPr>
                  <a:t>গুলো</a:t>
                </a:r>
                <a:r>
                  <a:rPr lang="en-US" sz="2800" b="1" dirty="0" smtClean="0">
                    <a:effectLst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effectLst/>
                    <a:latin typeface="NikoshBAN" pitchFamily="2" charset="0"/>
                    <a:cs typeface="NikoshBAN" pitchFamily="2" charset="0"/>
                  </a:rPr>
                  <a:t>হলো</a:t>
                </a:r>
                <a:r>
                  <a:rPr lang="en-US" sz="2800" b="1" dirty="0" smtClean="0">
                    <a:effectLst/>
                    <a:latin typeface="NikoshBAN" pitchFamily="2" charset="0"/>
                    <a:cs typeface="NikoshBAN" pitchFamily="2" charset="0"/>
                  </a:rPr>
                  <a:t> ,</a:t>
                </a:r>
                <a:r>
                  <a:rPr lang="en-US" sz="2800" b="1" dirty="0">
                    <a:effectLst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smtClean="0">
                    <a:effectLst/>
                    <a:latin typeface="Arial" pitchFamily="34" charset="0"/>
                    <a:cs typeface="Arial" pitchFamily="34" charset="0"/>
                  </a:rPr>
                  <a:t>1,3,5,7,9,15,21,45,63,75,105,315.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latin typeface="Arial" pitchFamily="34" charset="0"/>
                    <a:cs typeface="Arial" pitchFamily="34" charset="0"/>
                  </a:rPr>
                  <a:t>31 </a:t>
                </a:r>
                <a:r>
                  <a:rPr lang="en-US" sz="2800" b="1" dirty="0" err="1" smtClean="0">
                    <a:effectLst/>
                    <a:latin typeface="NikoshBAN" pitchFamily="2" charset="0"/>
                    <a:cs typeface="NikoshBAN" pitchFamily="2" charset="0"/>
                  </a:rPr>
                  <a:t>অপেক্ষা</a:t>
                </a:r>
                <a:r>
                  <a:rPr lang="en-US" sz="2800" b="1" dirty="0" smtClean="0">
                    <a:effectLst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effectLst/>
                    <a:latin typeface="NikoshBAN" pitchFamily="2" charset="0"/>
                    <a:cs typeface="NikoshBAN" pitchFamily="2" charset="0"/>
                  </a:rPr>
                  <a:t>বড়</a:t>
                </a:r>
                <a:r>
                  <a:rPr lang="en-US" sz="2800" b="1" dirty="0" smtClean="0">
                    <a:effectLst/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800" b="1" dirty="0" smtClean="0">
                    <a:effectLst/>
                    <a:latin typeface="Arial" pitchFamily="34" charset="0"/>
                    <a:cs typeface="Arial" pitchFamily="34" charset="0"/>
                  </a:rPr>
                  <a:t>45,63,75,105,315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নির্নেয়</m:t>
                    </m:r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সেট</m:t>
                    </m:r>
                  </m:oMath>
                </a14:m>
                <a:r>
                  <a:rPr lang="en-US" sz="2800" b="1" dirty="0" smtClean="0">
                    <a:effectLst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smtClean="0">
                    <a:effectLst/>
                    <a:latin typeface="Arial" pitchFamily="34" charset="0"/>
                    <a:cs typeface="Arial" pitchFamily="34" charset="0"/>
                  </a:rPr>
                  <a:t>A={45,63,75,105,315}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582" y="1088363"/>
                <a:ext cx="8361218" cy="4616648"/>
              </a:xfrm>
              <a:prstGeom prst="rect">
                <a:avLst/>
              </a:prstGeom>
              <a:blipFill rotWithShape="1">
                <a:blip r:embed="rId2"/>
                <a:stretch>
                  <a:fillRect l="-1458" b="-1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5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85800" y="159327"/>
                <a:ext cx="7391400" cy="6238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খ।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যে</a:t>
                </a: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সকল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স্বাভাবিক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সংখ্যা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দ্বারা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556কে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ভাগ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করলে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31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অবশিষ্ট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থাকে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সে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সকল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সংখ্যা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31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অপেক্ষা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বড়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এবং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556 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- 31 = </a:t>
                </a: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525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এর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গুননীয়ক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।</a:t>
                </a:r>
              </a:p>
              <a:p>
                <a:pPr>
                  <a:lnSpc>
                    <a:spcPct val="150000"/>
                  </a:lnSpc>
                </a:pPr>
                <a:endPara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525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এর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গুননীয়ক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গুলো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হলো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=1,3,5,7,15,21,25,35,75,105,525.</a:t>
                </a:r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31অপেক্ষা </a:t>
                </a:r>
                <a:r>
                  <a:rPr lang="en-US" sz="24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বড়</a:t>
                </a: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35,75,105,525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</a:t>
                </a:r>
                <a14:m>
                  <m:oMath xmlns:m="http://schemas.openxmlformats.org/officeDocument/2006/math">
                    <m:r>
                      <a:rPr lang="en-US" sz="2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a:rPr lang="en-US" sz="2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নির্নেয়</m:t>
                    </m:r>
                    <m:r>
                      <a:rPr lang="en-US" sz="2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সেট</m:t>
                    </m:r>
                  </m:oMath>
                </a14:m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B={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35,75,105,525</a:t>
                </a: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}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</a:t>
                </a: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∩B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={</a:t>
                </a: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45,63,75,105,315}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∩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{35,75,105,525}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={75,105}</a:t>
                </a:r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59327"/>
                <a:ext cx="7391400" cy="6238887"/>
              </a:xfrm>
              <a:prstGeom prst="rect">
                <a:avLst/>
              </a:prstGeom>
              <a:blipFill rotWithShape="1">
                <a:blip r:embed="rId2"/>
                <a:stretch>
                  <a:fillRect l="-1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74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5196610" y="1252106"/>
            <a:ext cx="2216225" cy="19050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33055" y="207818"/>
            <a:ext cx="64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গ।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77226" y="1252106"/>
            <a:ext cx="899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17906" y="6043353"/>
            <a:ext cx="1697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ভেনচিত্র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Oval 13"/>
          <p:cNvSpPr/>
          <p:nvPr/>
        </p:nvSpPr>
        <p:spPr>
          <a:xfrm>
            <a:off x="2517124" y="1265961"/>
            <a:ext cx="2362200" cy="213360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241024" y="1492248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66"/>
                </a:solidFill>
              </a:rPr>
              <a:t>45</a:t>
            </a:r>
          </a:p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228535" y="2044113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66"/>
                </a:solidFill>
              </a:rPr>
              <a:t>63</a:t>
            </a:r>
          </a:p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076435" y="2535949"/>
            <a:ext cx="761399" cy="4572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66"/>
                </a:solidFill>
              </a:rPr>
              <a:t>315</a:t>
            </a:r>
          </a:p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581978" y="1555877"/>
            <a:ext cx="565198" cy="56515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525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rot="520265">
            <a:off x="5581978" y="2359988"/>
            <a:ext cx="565198" cy="56515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35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038600" y="1705836"/>
            <a:ext cx="433503" cy="54578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75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810000" y="2491655"/>
            <a:ext cx="616782" cy="54578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105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229042" y="1836881"/>
            <a:ext cx="433503" cy="54578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75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6147176" y="2369670"/>
            <a:ext cx="661816" cy="54578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105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016850" y="457356"/>
            <a:ext cx="1276849" cy="793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1033" y="3385243"/>
            <a:ext cx="7696200" cy="30774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e 3"/>
          <p:cNvSpPr/>
          <p:nvPr/>
        </p:nvSpPr>
        <p:spPr>
          <a:xfrm rot="1558862">
            <a:off x="2632129" y="4023536"/>
            <a:ext cx="1771554" cy="1940163"/>
          </a:xfrm>
          <a:prstGeom prst="pie">
            <a:avLst>
              <a:gd name="adj1" fmla="val 2310200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Pie 22"/>
          <p:cNvSpPr/>
          <p:nvPr/>
        </p:nvSpPr>
        <p:spPr>
          <a:xfrm rot="20091550" flipH="1">
            <a:off x="3426031" y="4050547"/>
            <a:ext cx="1897002" cy="1820268"/>
          </a:xfrm>
          <a:prstGeom prst="pie">
            <a:avLst>
              <a:gd name="adj1" fmla="val 2310200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itle 4"/>
          <p:cNvSpPr txBox="1">
            <a:spLocks/>
          </p:cNvSpPr>
          <p:nvPr/>
        </p:nvSpPr>
        <p:spPr>
          <a:xfrm>
            <a:off x="3477916" y="4114800"/>
            <a:ext cx="981484" cy="1647631"/>
          </a:xfrm>
          <a:custGeom>
            <a:avLst/>
            <a:gdLst>
              <a:gd name="connsiteX0" fmla="*/ 471055 w 942109"/>
              <a:gd name="connsiteY0" fmla="*/ 0 h 1630085"/>
              <a:gd name="connsiteX1" fmla="*/ 526742 w 942109"/>
              <a:gd name="connsiteY1" fmla="*/ 33831 h 1630085"/>
              <a:gd name="connsiteX2" fmla="*/ 942109 w 942109"/>
              <a:gd name="connsiteY2" fmla="*/ 815042 h 1630085"/>
              <a:gd name="connsiteX3" fmla="*/ 526742 w 942109"/>
              <a:gd name="connsiteY3" fmla="*/ 1596254 h 1630085"/>
              <a:gd name="connsiteX4" fmla="*/ 471055 w 942109"/>
              <a:gd name="connsiteY4" fmla="*/ 1630085 h 1630085"/>
              <a:gd name="connsiteX5" fmla="*/ 415367 w 942109"/>
              <a:gd name="connsiteY5" fmla="*/ 1596254 h 1630085"/>
              <a:gd name="connsiteX6" fmla="*/ 0 w 942109"/>
              <a:gd name="connsiteY6" fmla="*/ 815042 h 1630085"/>
              <a:gd name="connsiteX7" fmla="*/ 415367 w 942109"/>
              <a:gd name="connsiteY7" fmla="*/ 33831 h 163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2109" h="1630085">
                <a:moveTo>
                  <a:pt x="471055" y="0"/>
                </a:moveTo>
                <a:lnTo>
                  <a:pt x="526742" y="33831"/>
                </a:lnTo>
                <a:cubicBezTo>
                  <a:pt x="777345" y="203135"/>
                  <a:pt x="942109" y="489847"/>
                  <a:pt x="942109" y="815042"/>
                </a:cubicBezTo>
                <a:cubicBezTo>
                  <a:pt x="942109" y="1140237"/>
                  <a:pt x="777345" y="1426950"/>
                  <a:pt x="526742" y="1596254"/>
                </a:cubicBezTo>
                <a:lnTo>
                  <a:pt x="471055" y="1630085"/>
                </a:lnTo>
                <a:lnTo>
                  <a:pt x="415367" y="1596254"/>
                </a:lnTo>
                <a:cubicBezTo>
                  <a:pt x="164765" y="1426950"/>
                  <a:pt x="0" y="1140237"/>
                  <a:pt x="0" y="815042"/>
                </a:cubicBezTo>
                <a:cubicBezTo>
                  <a:pt x="0" y="489847"/>
                  <a:pt x="164765" y="203135"/>
                  <a:pt x="415367" y="33831"/>
                </a:cubicBezTo>
                <a:close/>
              </a:path>
            </a:pathLst>
          </a:cu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lt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</a:t>
            </a:r>
          </a:p>
          <a:p>
            <a:pPr algn="ctr"/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105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819400" y="6043353"/>
                <a:ext cx="2887142" cy="41932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NikoshBAN"/>
                  </a:rPr>
                  <a:t>A</a:t>
                </a:r>
                <a:r>
                  <a:rPr lang="en-US" dirty="0" smtClean="0">
                    <a:solidFill>
                      <a:schemeClr val="tx1"/>
                    </a:solidFill>
                    <a:latin typeface="NikoshBAN"/>
                  </a:rPr>
                  <a:t>A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∩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B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={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75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105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endParaRPr lang="en-US" dirty="0">
                  <a:latin typeface="NikoshBAN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6043353"/>
                <a:ext cx="2887142" cy="419329"/>
              </a:xfrm>
              <a:prstGeom prst="rect">
                <a:avLst/>
              </a:prstGeom>
              <a:blipFill rotWithShape="1">
                <a:blip r:embed="rId3"/>
                <a:stretch>
                  <a:fillRect b="-15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86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/>
      <p:bldP spid="14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272768"/>
            <a:ext cx="7924800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A∩</a:t>
            </a:r>
            <a:r>
              <a:rPr lang="en-US" sz="48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B </a:t>
            </a:r>
            <a:r>
              <a:rPr lang="en-US" sz="4800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এর</a:t>
            </a:r>
            <a:r>
              <a:rPr lang="en-US" sz="48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উপসেট</a:t>
            </a:r>
            <a:r>
              <a:rPr lang="en-US" sz="48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গুলো</a:t>
            </a:r>
            <a:r>
              <a:rPr lang="en-US" sz="48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হলো</a:t>
            </a:r>
            <a:r>
              <a:rPr lang="en-US" sz="48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az-Cyrl-AZ" sz="48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Ф</a:t>
            </a:r>
            <a:r>
              <a:rPr lang="en-US" sz="48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,{75},{105},{75,105}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5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20129" y="1361014"/>
            <a:ext cx="8342871" cy="5157965"/>
            <a:chOff x="420129" y="1361014"/>
            <a:chExt cx="11388085" cy="5157965"/>
          </a:xfrm>
        </p:grpSpPr>
        <p:grpSp>
          <p:nvGrpSpPr>
            <p:cNvPr id="3" name="Group 2"/>
            <p:cNvGrpSpPr/>
            <p:nvPr/>
          </p:nvGrpSpPr>
          <p:grpSpPr>
            <a:xfrm>
              <a:off x="420129" y="1361014"/>
              <a:ext cx="11388085" cy="5157965"/>
              <a:chOff x="470980" y="1270969"/>
              <a:chExt cx="11388085" cy="5157965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590843" y="1270969"/>
                <a:ext cx="11268222" cy="5157965"/>
                <a:chOff x="3137095" y="2213908"/>
                <a:chExt cx="3826413" cy="2864529"/>
              </a:xfrm>
            </p:grpSpPr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sharpenSoften amount="50000"/>
                          </a14:imgEffect>
                          <a14:imgEffect>
                            <a14:colorTemperature colorTemp="88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1189" t="66390" r="32727" b="9481"/>
                <a:stretch/>
              </p:blipFill>
              <p:spPr>
                <a:xfrm>
                  <a:off x="3137095" y="3713871"/>
                  <a:ext cx="3826413" cy="1364566"/>
                </a:xfrm>
                <a:prstGeom prst="rect">
                  <a:avLst/>
                </a:prstGeom>
              </p:spPr>
            </p:pic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sharpenSoften amount="50000"/>
                          </a14:imgEffect>
                          <a14:imgEffect>
                            <a14:colorTemperature colorTemp="88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630" t="25842" r="31328" b="52267"/>
                <a:stretch/>
              </p:blipFill>
              <p:spPr>
                <a:xfrm>
                  <a:off x="3137095" y="2213908"/>
                  <a:ext cx="3826413" cy="1237958"/>
                </a:xfrm>
                <a:prstGeom prst="rect">
                  <a:avLst/>
                </a:prstGeom>
              </p:spPr>
            </p:pic>
          </p:grpSp>
          <p:sp>
            <p:nvSpPr>
              <p:cNvPr id="7" name="Oval 6"/>
              <p:cNvSpPr/>
              <p:nvPr/>
            </p:nvSpPr>
            <p:spPr>
              <a:xfrm>
                <a:off x="470980" y="1300011"/>
                <a:ext cx="323557" cy="35297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520503" y="2022600"/>
                <a:ext cx="323557" cy="35297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527670" y="2787947"/>
                <a:ext cx="323557" cy="35297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527671" y="4635040"/>
                <a:ext cx="323557" cy="35297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574406" y="5416001"/>
                <a:ext cx="323557" cy="35297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</a:p>
            </p:txBody>
          </p:sp>
        </p:grpSp>
        <p:sp>
          <p:nvSpPr>
            <p:cNvPr id="4" name="Rounded Rectangle 3"/>
            <p:cNvSpPr/>
            <p:nvPr/>
          </p:nvSpPr>
          <p:spPr>
            <a:xfrm>
              <a:off x="10649244" y="5859019"/>
              <a:ext cx="1046429" cy="37498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{2,3,7}</a:t>
              </a:r>
              <a:endParaRPr lang="en-US" sz="2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970671" y="5455043"/>
              <a:ext cx="1167618" cy="4039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(A</a:t>
              </a:r>
              <a:r>
                <a:rPr lang="en-US" sz="2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∩B)’</a:t>
              </a:r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352800" y="457200"/>
            <a:ext cx="17726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মূল্যয়ন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5" name="L-Shape 14"/>
          <p:cNvSpPr/>
          <p:nvPr/>
        </p:nvSpPr>
        <p:spPr>
          <a:xfrm rot="2093412" flipH="1">
            <a:off x="-933291" y="1271587"/>
            <a:ext cx="191430" cy="602315"/>
          </a:xfrm>
          <a:prstGeom prst="corner">
            <a:avLst>
              <a:gd name="adj1" fmla="val 28572"/>
              <a:gd name="adj2" fmla="val 25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-Shape 15"/>
          <p:cNvSpPr/>
          <p:nvPr/>
        </p:nvSpPr>
        <p:spPr>
          <a:xfrm rot="2093412" flipH="1">
            <a:off x="-933291" y="1732789"/>
            <a:ext cx="191430" cy="602315"/>
          </a:xfrm>
          <a:prstGeom prst="corner">
            <a:avLst>
              <a:gd name="adj1" fmla="val 28572"/>
              <a:gd name="adj2" fmla="val 25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-Shape 16"/>
          <p:cNvSpPr/>
          <p:nvPr/>
        </p:nvSpPr>
        <p:spPr>
          <a:xfrm rot="2093412" flipH="1">
            <a:off x="-947071" y="2511746"/>
            <a:ext cx="191430" cy="602315"/>
          </a:xfrm>
          <a:prstGeom prst="corner">
            <a:avLst>
              <a:gd name="adj1" fmla="val 28572"/>
              <a:gd name="adj2" fmla="val 25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-Shape 17"/>
          <p:cNvSpPr/>
          <p:nvPr/>
        </p:nvSpPr>
        <p:spPr>
          <a:xfrm rot="2093412" flipH="1">
            <a:off x="-940587" y="3618856"/>
            <a:ext cx="191430" cy="602315"/>
          </a:xfrm>
          <a:prstGeom prst="corner">
            <a:avLst>
              <a:gd name="adj1" fmla="val 28572"/>
              <a:gd name="adj2" fmla="val 25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-Shape 18"/>
          <p:cNvSpPr/>
          <p:nvPr/>
        </p:nvSpPr>
        <p:spPr>
          <a:xfrm rot="2093412" flipH="1">
            <a:off x="-965958" y="4201365"/>
            <a:ext cx="191430" cy="602315"/>
          </a:xfrm>
          <a:prstGeom prst="corner">
            <a:avLst>
              <a:gd name="adj1" fmla="val 28572"/>
              <a:gd name="adj2" fmla="val 25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9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-3.95833E-6 0.00023 C 0.00704 4.07407E-6 0.01368 0.00023 0.02019 0.00092 C 0.02631 0.00162 0.0306 0.00231 0.0362 0.0037 C 0.03972 0.00439 0.04284 0.00509 0.04597 0.00625 C 0.04831 0.00694 0.05 0.0081 0.05196 0.00902 C 0.05495 0.01018 0.05717 0.0118 0.06003 0.01296 C 0.06263 0.01365 0.06537 0.01365 0.06784 0.01435 C 0.07396 0.01689 0.07461 0.01759 0.08191 0.01967 C 0.0836 0.0199 0.08607 0.02037 0.08776 0.0206 C 0.09258 0.0243 0.09167 0.0243 0.09948 0.02638 C 0.10339 0.02708 0.11107 0.0287 0.11107 0.02916 C 0.11237 0.02986 0.11302 0.03125 0.11498 0.03125 C 0.11745 0.03148 0.12891 0.03009 0.13295 0.0287 C 0.13516 0.02801 0.13646 0.02638 0.13907 0.02638 C 0.15313 0.025 0.16797 0.02523 0.18256 0.025 C 0.20261 0.02523 0.22253 0.02453 0.24245 0.02638 C 0.25066 0.02662 0.25795 0.03009 0.26628 0.03125 C 0.27266 0.03263 0.27943 0.0331 0.28607 0.03402 C 0.29414 0.03518 0.30209 0.0368 0.3099 0.03796 C 0.3125 0.03865 0.31511 0.03888 0.3181 0.03935 L 0.32982 0.04189 L 0.33568 0.04328 C 0.33698 0.04421 0.33829 0.04537 0.33972 0.04606 C 0.34154 0.04699 0.34414 0.04745 0.34584 0.04884 C 0.34818 0.05023 0.34974 0.05208 0.3517 0.0537 C 0.35625 0.06296 0.35039 0.05208 0.35964 0.06435 C 0.36485 0.07152 0.35795 0.0662 0.3655 0.07152 C 0.36745 0.0706 0.36967 0.07037 0.37175 0.0699 C 0.38086 0.06713 0.38021 0.0662 0.39128 0.06435 C 0.4267 0.05972 0.37539 0.06713 0.41133 0.06041 C 0.41511 0.05972 0.41941 0.05972 0.42331 0.05949 C 0.4267 0.05879 0.42995 0.05833 0.43347 0.0581 C 0.44857 0.05555 0.42865 0.05763 0.44727 0.05509 C 0.45118 0.05486 0.45508 0.05439 0.45912 0.0537 C 0.46107 0.05347 0.46302 0.05301 0.46498 0.05277 C 0.46823 0.05208 0.47188 0.05208 0.47513 0.05138 C 0.47735 0.05069 0.47904 0.0493 0.48099 0.04884 C 0.48099 0.0493 0.49597 0.04537 0.4987 0.04467 L 0.50508 0.04328 C 0.50704 0.04282 0.50873 0.04213 0.51081 0.04189 L 0.5349 0.04074 C 0.55625 0.03935 0.55717 0.03888 0.58047 0.03796 C 0.59506 0.0375 0.60977 0.03726 0.62396 0.0368 C 0.62618 0.03611 0.62813 0.03588 0.63008 0.03541 L 0.6461 0.03263 C 0.66146 0.0331 0.67657 0.0331 0.69193 0.03402 C 0.6961 0.03449 0.69974 0.03588 0.70378 0.0368 L 0.71016 0.03796 L 0.71016 0.03819 L 0.71016 0.03796 L 0.71016 0.03819 " pathEditMode="relative" rAng="0" ptsTypes="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08" y="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.02315 L -3.95833E-6 0.02384 C 0.00196 0.02222 0.01771 0.01365 0.02084 0.00856 C 0.02266 0.00509 0.02409 -0.00209 0.02579 -0.00625 C 0.02722 -0.00973 0.02891 -0.01135 0.0306 -0.01412 C 0.03151 -0.01922 0.03217 -0.025 0.03308 -0.02894 C 0.03594 -0.03982 0.04493 -0.04236 0.04623 -0.04352 C 0.04792 -0.04607 0.04948 -0.05093 0.05131 -0.05093 C 0.09909 -0.05093 0.08568 -0.07593 0.10508 -0.03658 C 0.13477 -0.04352 0.13633 -0.04931 0.16589 -0.03658 C 0.16758 -0.03565 0.16901 -0.03056 0.17058 -0.02894 C 0.17305 -0.02593 0.17552 -0.02431 0.17787 -0.02176 C 0.19011 0.00856 0.17826 -0.01829 0.18894 0.00115 C 0.19128 0.00509 0.19375 0.01111 0.19623 0.01527 C 0.1974 0.01782 0.19844 0.02315 0.19974 0.02315 C 0.20899 0.02569 0.21836 0.02986 0.22761 0.03055 L 0.31732 0.03796 C 0.34883 0.08565 0.31563 0.03796 0.40339 0.05324 C 0.40521 0.05324 0.40664 0.05995 0.40847 0.06088 C 0.42683 0.06875 0.43073 0.06759 0.44362 0.06759 L 0.44362 0.06875 L 0.44362 0.06759 L 0.44362 0.06875 L 0.44362 0.06759 " pathEditMode="relative" rAng="0" ptsTypes="AAAAAAAAAAAAAAAAAAAAAA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74" y="-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96296E-6 L 0.44362 0.0666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74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0.72696 0.1865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41" y="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7.40741E-7 L 0.9332 0.1993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654" y="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ome 1">
            <a:hlinkClick r:id="" action="ppaction://hlinkshowjump?jump=firstslide" highlightClick="1"/>
          </p:cNvPr>
          <p:cNvSpPr/>
          <p:nvPr/>
        </p:nvSpPr>
        <p:spPr>
          <a:xfrm>
            <a:off x="3226971" y="270909"/>
            <a:ext cx="1570112" cy="998807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বাড়ির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কাজ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9491" y="1730327"/>
            <a:ext cx="8186437" cy="4583742"/>
            <a:chOff x="3376246" y="2018127"/>
            <a:chExt cx="2715065" cy="139270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68" t="18876" r="41538" b="56496"/>
            <a:stretch/>
          </p:blipFill>
          <p:spPr>
            <a:xfrm>
              <a:off x="3376246" y="2018127"/>
              <a:ext cx="2715065" cy="1392701"/>
            </a:xfrm>
            <a:prstGeom prst="rect">
              <a:avLst/>
            </a:prstGeom>
          </p:spPr>
        </p:pic>
        <p:sp>
          <p:nvSpPr>
            <p:cNvPr id="5" name="5-Point Star 4"/>
            <p:cNvSpPr/>
            <p:nvPr/>
          </p:nvSpPr>
          <p:spPr>
            <a:xfrm>
              <a:off x="3376246" y="2018127"/>
              <a:ext cx="182880" cy="337625"/>
            </a:xfrm>
            <a:prstGeom prst="star5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2866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400300" y="152400"/>
            <a:ext cx="4991100" cy="1143000"/>
          </a:xfrm>
          <a:solidFill>
            <a:srgbClr val="FFFF00"/>
          </a:solidFill>
          <a:ln w="38100">
            <a:solidFill>
              <a:srgbClr val="00206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bn-BD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পরিচিতি</a:t>
            </a:r>
            <a:r>
              <a:rPr lang="bn-BD" b="1" dirty="0" smtClean="0"/>
              <a:t>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4953000" y="2564209"/>
            <a:ext cx="4038600" cy="2643982"/>
          </a:xfr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bn-BD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 ৮ম</a:t>
            </a:r>
          </a:p>
          <a:p>
            <a:pPr>
              <a:buNone/>
            </a:pP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বিষয়ঃ সাধারণ গণিত</a:t>
            </a:r>
          </a:p>
          <a:p>
            <a:pPr>
              <a:buNone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সপ্তম</a:t>
            </a: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2য়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পর্ব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06" y="232479"/>
            <a:ext cx="2381250" cy="158115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31198" y="2362200"/>
            <a:ext cx="4583256" cy="3048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নামঃমনির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হাওলাদার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জুলিওকুরী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</a:p>
          <a:p>
            <a:pPr algn="ctr"/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পাকদী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মাদারীপুর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3967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90"/>
            <a:ext cx="9144000" cy="673330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48490"/>
            <a:ext cx="5181600" cy="3505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ধন‌্যবাদ</a:t>
            </a:r>
            <a:endParaRPr lang="en-US" sz="9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03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295400" y="228600"/>
            <a:ext cx="60960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নি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লক্ষ‌্য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800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4800598" y="4648200"/>
            <a:ext cx="3962402" cy="99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পারলাম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43" y="1132274"/>
            <a:ext cx="2985698" cy="2667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918937"/>
            <a:ext cx="3125180" cy="24491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132274"/>
            <a:ext cx="4191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93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শিরোনাম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9938983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486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1.সেট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চিন্হগুলো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2.ভেনচিত্র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3.সংযোগ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ছেদ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,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পুরক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উপসেট,সেট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গানিতিক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সমস‌্যার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4.সৃজনশীল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গানিতিক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সমস‌্যার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74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212273"/>
            <a:ext cx="1981200" cy="2514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NikoshBAN" panose="02000000000000000000" pitchFamily="2" charset="0"/>
            </a:endParaRPr>
          </a:p>
          <a:p>
            <a:pPr lvl="0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z-Cyrl-AZ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NikoshBAN" panose="02000000000000000000" pitchFamily="2" charset="0"/>
              </a:rPr>
              <a:t>Є</a:t>
            </a:r>
            <a:r>
              <a:rPr lang="en-US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NikoshBAN" panose="02000000000000000000" pitchFamily="2" charset="0"/>
              </a:rPr>
              <a:t>  </a:t>
            </a:r>
            <a:endParaRPr lang="en-US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hanandaXMJ" pitchFamily="2" charset="0"/>
                <a:cs typeface="NikoshBAN" panose="02000000000000000000" pitchFamily="2" charset="0"/>
              </a:rPr>
              <a:t>epsilon</a:t>
            </a:r>
            <a:endParaRPr lang="en-US" sz="2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hanandaXMJ" pitchFamily="2" charset="0"/>
              <a:cs typeface="NikoshBAN" panose="02000000000000000000" pitchFamily="2" charset="0"/>
            </a:endParaRPr>
          </a:p>
          <a:p>
            <a:pPr marL="0" lvl="1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000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hanandaXMJ" pitchFamily="2" charset="0"/>
                <a:cs typeface="NikoshBAN" panose="02000000000000000000" pitchFamily="2" charset="0"/>
              </a:rPr>
              <a:t>Elements of,</a:t>
            </a:r>
          </a:p>
          <a:p>
            <a:pPr marL="0" lvl="1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000" u="sng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hanandaXMJ" pitchFamily="2" charset="0"/>
                <a:cs typeface="NikoshBAN" panose="02000000000000000000" pitchFamily="2" charset="0"/>
              </a:rPr>
              <a:t>Bilongs</a:t>
            </a:r>
            <a:r>
              <a:rPr lang="en-US" sz="2000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hanandaXMJ" pitchFamily="2" charset="0"/>
                <a:cs typeface="NikoshBAN" panose="02000000000000000000" pitchFamily="2" charset="0"/>
              </a:rPr>
              <a:t> to</a:t>
            </a:r>
          </a:p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777836" y="1219200"/>
            <a:ext cx="1828800" cy="2362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l-GR" sz="6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NikoshBAN" panose="02000000000000000000" pitchFamily="2" charset="0"/>
              </a:rPr>
              <a:t>υ</a:t>
            </a: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.</a:t>
            </a:r>
          </a:p>
          <a:p>
            <a:pPr lvl="0" algn="ctr"/>
            <a:r>
              <a:rPr lang="en-US" sz="2000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dhumatiXMJ" pitchFamily="2" charset="0"/>
                <a:ea typeface="Verdana" panose="020B0604030504040204" pitchFamily="34" charset="0"/>
                <a:cs typeface="NikoshBAN" panose="02000000000000000000" pitchFamily="2" charset="0"/>
              </a:rPr>
              <a:t>Union</a:t>
            </a:r>
          </a:p>
          <a:p>
            <a:pPr lvl="0" algn="ctr"/>
            <a:r>
              <a:rPr lang="en-US" sz="2000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dhumatiXMJ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000" u="sng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dhumatiXMJ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সংযোগ</a:t>
            </a:r>
            <a:r>
              <a:rPr lang="en-US" sz="2000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dhumatiXMJ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 </a:t>
            </a:r>
            <a:endParaRPr lang="en-US" sz="2000" u="sng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dhumatiXMJ" pitchFamily="2" charset="0"/>
              <a:ea typeface="Verdana" panose="020B0604030504040204" pitchFamily="34" charset="0"/>
              <a:cs typeface="NikoshBAN" panose="02000000000000000000" pitchFamily="2" charset="0"/>
            </a:endParaRPr>
          </a:p>
          <a:p>
            <a:pPr lvl="0" algn="ctr"/>
            <a:r>
              <a:rPr lang="en-US" sz="2000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dhumatiXMJ" pitchFamily="2" charset="0"/>
                <a:ea typeface="Verdana" panose="020B0604030504040204" pitchFamily="34" charset="0"/>
                <a:cs typeface="NikoshBAN" panose="02000000000000000000" pitchFamily="2" charset="0"/>
              </a:rPr>
              <a:t>,</a:t>
            </a:r>
            <a:r>
              <a:rPr lang="en-US" sz="2000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dhumatiXMJ" pitchFamily="2" charset="0"/>
                <a:ea typeface="Verdana" panose="020B0604030504040204" pitchFamily="34" charset="0"/>
                <a:cs typeface="NikoshBAN" panose="02000000000000000000" pitchFamily="2" charset="0"/>
              </a:rPr>
              <a:t>cup</a:t>
            </a:r>
            <a:endParaRPr lang="en-US" sz="2000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dhumatiXMJ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029200" y="1233055"/>
            <a:ext cx="1447800" cy="2362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5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∩ </a:t>
            </a:r>
            <a:r>
              <a:rPr lang="en-US" sz="2000" u="sng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hanandaXMJ" pitchFamily="2" charset="0"/>
                <a:cs typeface="NikoshBAN" panose="02000000000000000000" pitchFamily="2" charset="0"/>
              </a:rPr>
              <a:t>Intersction,ছেদ</a:t>
            </a:r>
            <a:r>
              <a:rPr lang="en-US" sz="2000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hanandaXMJ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076209" y="1233055"/>
            <a:ext cx="1600200" cy="2362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7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ᴓ</a:t>
            </a:r>
            <a:r>
              <a:rPr lang="en-US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u="sng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2000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ওরি</a:t>
            </a:r>
            <a:r>
              <a:rPr lang="en-US" sz="2000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u="sng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ফাকা</a:t>
            </a:r>
            <a:r>
              <a:rPr lang="en-US" sz="2000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u="sng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2000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{}</a:t>
            </a:r>
            <a:endParaRPr lang="en-US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33400" y="4191000"/>
                <a:ext cx="2438400" cy="2514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4800" i="1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sz="4800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4800" i="1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  <m:t>, </m:t>
                        </m:r>
                      </m:sup>
                    </m:sSup>
                  </m:oMath>
                </a14:m>
                <a:r>
                  <a:rPr lang="en-US" sz="4800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u="sng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ModhumatiXMJ" pitchFamily="2" charset="0"/>
                    <a:cs typeface="NikoshBAN" panose="02000000000000000000" pitchFamily="2" charset="0"/>
                  </a:rPr>
                  <a:t>compliment of A </a:t>
                </a:r>
                <a:r>
                  <a:rPr lang="en-US" sz="2000" u="sng" dirty="0" err="1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ModhumatiXMJ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000" u="sng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ModhumatiXMJ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u="sng" dirty="0" err="1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ModhumatiXMJ" pitchFamily="2" charset="0"/>
                    <a:cs typeface="NikoshBAN" panose="02000000000000000000" pitchFamily="2" charset="0"/>
                  </a:rPr>
                  <a:t>Aএর</a:t>
                </a:r>
                <a:r>
                  <a:rPr lang="en-US" sz="2000" u="sng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ModhumatiXMJ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u="sng" dirty="0" err="1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ModhumatiXMJ" pitchFamily="2" charset="0"/>
                    <a:cs typeface="NikoshBAN" panose="02000000000000000000" pitchFamily="2" charset="0"/>
                  </a:rPr>
                  <a:t>পূরক</a:t>
                </a:r>
                <a:r>
                  <a:rPr lang="en-US" sz="2000" u="sng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ModhumatiXMJ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u="sng" dirty="0" err="1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ModhumatiXMJ" pitchFamily="2" charset="0"/>
                    <a:cs typeface="NikoshBAN" panose="02000000000000000000" pitchFamily="2" charset="0"/>
                  </a:rPr>
                  <a:t>সেট</a:t>
                </a:r>
                <a:r>
                  <a:rPr lang="en-US" sz="2000" u="sng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ModhumatiXMJ" pitchFamily="2" charset="0"/>
                    <a:cs typeface="NikoshBAN" panose="02000000000000000000" pitchFamily="2" charset="0"/>
                  </a:rPr>
                  <a:t>।  </a:t>
                </a:r>
              </a:p>
              <a:p>
                <a:pPr algn="ctr"/>
                <a:endParaRPr lang="en-US" dirty="0">
                  <a:latin typeface="ModhumatiXMJ" pitchFamily="2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191000"/>
                <a:ext cx="2438400" cy="25146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3692236" y="4305300"/>
            <a:ext cx="2362200" cy="228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000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ghraXMJ" pitchFamily="2" charset="0"/>
                <a:cs typeface="NikoshBAN" panose="02000000000000000000" pitchFamily="2" charset="0"/>
              </a:rPr>
              <a:t>Sub </a:t>
            </a:r>
            <a:r>
              <a:rPr lang="en-US" sz="2000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ghraXMJ" pitchFamily="2" charset="0"/>
                <a:cs typeface="NikoshBAN" panose="02000000000000000000" pitchFamily="2" charset="0"/>
              </a:rPr>
              <a:t>set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000" u="sng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ghraXMJ" pitchFamily="2" charset="0"/>
                <a:cs typeface="NikoshBAN" panose="02000000000000000000" pitchFamily="2" charset="0"/>
              </a:rPr>
              <a:t>উপসেট</a:t>
            </a:r>
            <a:r>
              <a:rPr lang="en-US" sz="2000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ghraXMJ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752600" y="381000"/>
            <a:ext cx="54102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anose="02000000000000000000" pitchFamily="2" charset="0"/>
              </a:rPr>
              <a:t>সেট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চিহ্নসমূহঃ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962400" y="4495800"/>
            <a:ext cx="14478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-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AutoShape 2" descr="{\displaystyle \subseteq }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 rot="5400000">
                <a:off x="4511547" y="4539737"/>
                <a:ext cx="4571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∪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4511547" y="4539737"/>
                <a:ext cx="457199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488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1814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ভেনচিত্রঃ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856" y="1223106"/>
            <a:ext cx="8953447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জনভেন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(১৮৩৪-১৮৮৩)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রীতি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প্রবর্তন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নামানুসারে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ভেনচিত্র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পরচিত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ভেনচিত্রে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সাধারনত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আয়তাকার,বৃত্তাকার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84693" y="3439096"/>
            <a:ext cx="8842610" cy="3132663"/>
            <a:chOff x="1714554" y="3439096"/>
            <a:chExt cx="8842610" cy="3132663"/>
          </a:xfrm>
        </p:grpSpPr>
        <p:sp>
          <p:nvSpPr>
            <p:cNvPr id="8" name="Rectangle 7"/>
            <p:cNvSpPr/>
            <p:nvPr/>
          </p:nvSpPr>
          <p:spPr>
            <a:xfrm>
              <a:off x="1714554" y="3566163"/>
              <a:ext cx="3757992" cy="180109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>
                  <a:solidFill>
                    <a:srgbClr val="FF0000"/>
                  </a:solidFill>
                </a:rPr>
                <a:t>U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32786" y="5494320"/>
              <a:ext cx="25215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সার্বিক</a:t>
              </a:r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সেট</a:t>
              </a:r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6904571" y="3439096"/>
              <a:ext cx="3652593" cy="3132663"/>
              <a:chOff x="6904571" y="3439096"/>
              <a:chExt cx="3652593" cy="3132663"/>
            </a:xfrm>
          </p:grpSpPr>
          <p:sp>
            <p:nvSpPr>
              <p:cNvPr id="11" name="Freeform 10"/>
              <p:cNvSpPr/>
              <p:nvPr/>
            </p:nvSpPr>
            <p:spPr>
              <a:xfrm>
                <a:off x="8172263" y="3566163"/>
                <a:ext cx="942109" cy="1630085"/>
              </a:xfrm>
              <a:custGeom>
                <a:avLst/>
                <a:gdLst>
                  <a:gd name="connsiteX0" fmla="*/ 471055 w 942109"/>
                  <a:gd name="connsiteY0" fmla="*/ 0 h 1630085"/>
                  <a:gd name="connsiteX1" fmla="*/ 526742 w 942109"/>
                  <a:gd name="connsiteY1" fmla="*/ 33831 h 1630085"/>
                  <a:gd name="connsiteX2" fmla="*/ 942109 w 942109"/>
                  <a:gd name="connsiteY2" fmla="*/ 815042 h 1630085"/>
                  <a:gd name="connsiteX3" fmla="*/ 526742 w 942109"/>
                  <a:gd name="connsiteY3" fmla="*/ 1596254 h 1630085"/>
                  <a:gd name="connsiteX4" fmla="*/ 471055 w 942109"/>
                  <a:gd name="connsiteY4" fmla="*/ 1630085 h 1630085"/>
                  <a:gd name="connsiteX5" fmla="*/ 415367 w 942109"/>
                  <a:gd name="connsiteY5" fmla="*/ 1596254 h 1630085"/>
                  <a:gd name="connsiteX6" fmla="*/ 0 w 942109"/>
                  <a:gd name="connsiteY6" fmla="*/ 815042 h 1630085"/>
                  <a:gd name="connsiteX7" fmla="*/ 415367 w 942109"/>
                  <a:gd name="connsiteY7" fmla="*/ 33831 h 163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42109" h="1630085">
                    <a:moveTo>
                      <a:pt x="471055" y="0"/>
                    </a:moveTo>
                    <a:lnTo>
                      <a:pt x="526742" y="33831"/>
                    </a:lnTo>
                    <a:cubicBezTo>
                      <a:pt x="777345" y="203135"/>
                      <a:pt x="942109" y="489847"/>
                      <a:pt x="942109" y="815042"/>
                    </a:cubicBezTo>
                    <a:cubicBezTo>
                      <a:pt x="942109" y="1140237"/>
                      <a:pt x="777345" y="1426950"/>
                      <a:pt x="526742" y="1596254"/>
                    </a:cubicBezTo>
                    <a:lnTo>
                      <a:pt x="471055" y="1630085"/>
                    </a:lnTo>
                    <a:lnTo>
                      <a:pt x="415367" y="1596254"/>
                    </a:lnTo>
                    <a:cubicBezTo>
                      <a:pt x="164765" y="1426950"/>
                      <a:pt x="0" y="1140237"/>
                      <a:pt x="0" y="815042"/>
                    </a:cubicBezTo>
                    <a:cubicBezTo>
                      <a:pt x="0" y="489847"/>
                      <a:pt x="164765" y="203135"/>
                      <a:pt x="415367" y="33831"/>
                    </a:cubicBezTo>
                    <a:close/>
                  </a:path>
                </a:pathLst>
              </a:custGeom>
              <a:blipFill>
                <a:blip r:embed="rId2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7230155" y="3439096"/>
                <a:ext cx="2826327" cy="1884218"/>
              </a:xfrm>
              <a:custGeom>
                <a:avLst/>
                <a:gdLst>
                  <a:gd name="connsiteX0" fmla="*/ 1884218 w 2826327"/>
                  <a:gd name="connsiteY0" fmla="*/ 0 h 1884218"/>
                  <a:gd name="connsiteX1" fmla="*/ 2826327 w 2826327"/>
                  <a:gd name="connsiteY1" fmla="*/ 942109 h 1884218"/>
                  <a:gd name="connsiteX2" fmla="*/ 1884218 w 2826327"/>
                  <a:gd name="connsiteY2" fmla="*/ 1884218 h 1884218"/>
                  <a:gd name="connsiteX3" fmla="*/ 1435153 w 2826327"/>
                  <a:gd name="connsiteY3" fmla="*/ 1770511 h 1884218"/>
                  <a:gd name="connsiteX4" fmla="*/ 1413164 w 2826327"/>
                  <a:gd name="connsiteY4" fmla="*/ 1757152 h 1884218"/>
                  <a:gd name="connsiteX5" fmla="*/ 1468851 w 2826327"/>
                  <a:gd name="connsiteY5" fmla="*/ 1723321 h 1884218"/>
                  <a:gd name="connsiteX6" fmla="*/ 1884218 w 2826327"/>
                  <a:gd name="connsiteY6" fmla="*/ 942109 h 1884218"/>
                  <a:gd name="connsiteX7" fmla="*/ 1468851 w 2826327"/>
                  <a:gd name="connsiteY7" fmla="*/ 160898 h 1884218"/>
                  <a:gd name="connsiteX8" fmla="*/ 1413164 w 2826327"/>
                  <a:gd name="connsiteY8" fmla="*/ 127067 h 1884218"/>
                  <a:gd name="connsiteX9" fmla="*/ 1435153 w 2826327"/>
                  <a:gd name="connsiteY9" fmla="*/ 113708 h 1884218"/>
                  <a:gd name="connsiteX10" fmla="*/ 1884218 w 2826327"/>
                  <a:gd name="connsiteY10" fmla="*/ 0 h 1884218"/>
                  <a:gd name="connsiteX11" fmla="*/ 942109 w 2826327"/>
                  <a:gd name="connsiteY11" fmla="*/ 0 h 1884218"/>
                  <a:gd name="connsiteX12" fmla="*/ 1391174 w 2826327"/>
                  <a:gd name="connsiteY12" fmla="*/ 113708 h 1884218"/>
                  <a:gd name="connsiteX13" fmla="*/ 1413164 w 2826327"/>
                  <a:gd name="connsiteY13" fmla="*/ 127067 h 1884218"/>
                  <a:gd name="connsiteX14" fmla="*/ 1357476 w 2826327"/>
                  <a:gd name="connsiteY14" fmla="*/ 160898 h 1884218"/>
                  <a:gd name="connsiteX15" fmla="*/ 942109 w 2826327"/>
                  <a:gd name="connsiteY15" fmla="*/ 942109 h 1884218"/>
                  <a:gd name="connsiteX16" fmla="*/ 1357476 w 2826327"/>
                  <a:gd name="connsiteY16" fmla="*/ 1723321 h 1884218"/>
                  <a:gd name="connsiteX17" fmla="*/ 1413164 w 2826327"/>
                  <a:gd name="connsiteY17" fmla="*/ 1757152 h 1884218"/>
                  <a:gd name="connsiteX18" fmla="*/ 1391174 w 2826327"/>
                  <a:gd name="connsiteY18" fmla="*/ 1770511 h 1884218"/>
                  <a:gd name="connsiteX19" fmla="*/ 942109 w 2826327"/>
                  <a:gd name="connsiteY19" fmla="*/ 1884218 h 1884218"/>
                  <a:gd name="connsiteX20" fmla="*/ 0 w 2826327"/>
                  <a:gd name="connsiteY20" fmla="*/ 942109 h 1884218"/>
                  <a:gd name="connsiteX21" fmla="*/ 942109 w 2826327"/>
                  <a:gd name="connsiteY21" fmla="*/ 0 h 1884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826327" h="1884218">
                    <a:moveTo>
                      <a:pt x="1884218" y="0"/>
                    </a:moveTo>
                    <a:cubicBezTo>
                      <a:pt x="2404530" y="0"/>
                      <a:pt x="2826327" y="421797"/>
                      <a:pt x="2826327" y="942109"/>
                    </a:cubicBezTo>
                    <a:cubicBezTo>
                      <a:pt x="2826327" y="1462421"/>
                      <a:pt x="2404530" y="1884218"/>
                      <a:pt x="1884218" y="1884218"/>
                    </a:cubicBezTo>
                    <a:cubicBezTo>
                      <a:pt x="1721621" y="1884218"/>
                      <a:pt x="1568644" y="1843027"/>
                      <a:pt x="1435153" y="1770511"/>
                    </a:cubicBezTo>
                    <a:lnTo>
                      <a:pt x="1413164" y="1757152"/>
                    </a:lnTo>
                    <a:lnTo>
                      <a:pt x="1468851" y="1723321"/>
                    </a:lnTo>
                    <a:cubicBezTo>
                      <a:pt x="1719454" y="1554017"/>
                      <a:pt x="1884218" y="1267304"/>
                      <a:pt x="1884218" y="942109"/>
                    </a:cubicBezTo>
                    <a:cubicBezTo>
                      <a:pt x="1884218" y="616914"/>
                      <a:pt x="1719454" y="330202"/>
                      <a:pt x="1468851" y="160898"/>
                    </a:cubicBezTo>
                    <a:lnTo>
                      <a:pt x="1413164" y="127067"/>
                    </a:lnTo>
                    <a:lnTo>
                      <a:pt x="1435153" y="113708"/>
                    </a:lnTo>
                    <a:cubicBezTo>
                      <a:pt x="1568644" y="41191"/>
                      <a:pt x="1721621" y="0"/>
                      <a:pt x="1884218" y="0"/>
                    </a:cubicBezTo>
                    <a:close/>
                    <a:moveTo>
                      <a:pt x="942109" y="0"/>
                    </a:moveTo>
                    <a:cubicBezTo>
                      <a:pt x="1104707" y="0"/>
                      <a:pt x="1257683" y="41191"/>
                      <a:pt x="1391174" y="113708"/>
                    </a:cubicBezTo>
                    <a:lnTo>
                      <a:pt x="1413164" y="127067"/>
                    </a:lnTo>
                    <a:lnTo>
                      <a:pt x="1357476" y="160898"/>
                    </a:lnTo>
                    <a:cubicBezTo>
                      <a:pt x="1106874" y="330202"/>
                      <a:pt x="942109" y="616914"/>
                      <a:pt x="942109" y="942109"/>
                    </a:cubicBezTo>
                    <a:cubicBezTo>
                      <a:pt x="942109" y="1267304"/>
                      <a:pt x="1106874" y="1554017"/>
                      <a:pt x="1357476" y="1723321"/>
                    </a:cubicBezTo>
                    <a:lnTo>
                      <a:pt x="1413164" y="1757152"/>
                    </a:lnTo>
                    <a:lnTo>
                      <a:pt x="1391174" y="1770511"/>
                    </a:lnTo>
                    <a:cubicBezTo>
                      <a:pt x="1257683" y="1843027"/>
                      <a:pt x="1104707" y="1884218"/>
                      <a:pt x="942109" y="1884218"/>
                    </a:cubicBezTo>
                    <a:cubicBezTo>
                      <a:pt x="421797" y="1884218"/>
                      <a:pt x="0" y="1462421"/>
                      <a:pt x="0" y="942109"/>
                    </a:cubicBezTo>
                    <a:cubicBezTo>
                      <a:pt x="0" y="421797"/>
                      <a:pt x="421797" y="0"/>
                      <a:pt x="942109" y="0"/>
                    </a:cubicBezTo>
                    <a:close/>
                  </a:path>
                </a:pathLst>
              </a:custGeom>
              <a:blipFill>
                <a:blip r:embed="rId3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rgbClr val="FF0000"/>
                    </a:solidFill>
                    <a:latin typeface="+mj-lt"/>
                    <a:cs typeface="NikoshBAN" panose="02000000000000000000" pitchFamily="2" charset="0"/>
                  </a:rPr>
                  <a:t>A∩B</a:t>
                </a:r>
                <a:endParaRPr lang="en-US" b="1" dirty="0">
                  <a:solidFill>
                    <a:srgbClr val="FF0000"/>
                  </a:solidFill>
                  <a:latin typeface="+mj-lt"/>
                  <a:cs typeface="NikoshBAN" panose="02000000000000000000" pitchFamily="2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904571" y="3509321"/>
                <a:ext cx="6511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</a:t>
                </a:r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0056482" y="3509321"/>
                <a:ext cx="50068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</a:t>
                </a:r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310403" y="4164321"/>
                <a:ext cx="7223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A-B</a:t>
                </a:r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9219241" y="4094096"/>
                <a:ext cx="7323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B-A</a:t>
                </a:r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" name="Right Brace 16"/>
              <p:cNvSpPr/>
              <p:nvPr/>
            </p:nvSpPr>
            <p:spPr>
              <a:xfrm rot="5400000">
                <a:off x="8371252" y="4055152"/>
                <a:ext cx="544134" cy="2826326"/>
              </a:xfrm>
              <a:prstGeom prst="rightBrace">
                <a:avLst>
                  <a:gd name="adj1" fmla="val 51618"/>
                  <a:gd name="adj2" fmla="val 49510"/>
                </a:avLst>
              </a:prstGeom>
              <a:ln w="7620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762594" y="6048539"/>
                <a:ext cx="177934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</a:t>
                </a:r>
                <a:r>
                  <a:rPr lang="el-GR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anose="020B0604030504040204" pitchFamily="34" charset="0"/>
                    <a:ea typeface="Verdana" panose="020B0604030504040204" pitchFamily="34" charset="0"/>
                  </a:rPr>
                  <a:t>υ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anose="020B0604030504040204" pitchFamily="34" charset="0"/>
                    <a:ea typeface="Verdana" panose="020B0604030504040204" pitchFamily="34" charset="0"/>
                  </a:rPr>
                  <a:t>B</a:t>
                </a:r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0866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39" t="16630" r="31956" b="69405"/>
          <a:stretch/>
        </p:blipFill>
        <p:spPr>
          <a:xfrm>
            <a:off x="90055" y="865908"/>
            <a:ext cx="8991600" cy="1496291"/>
          </a:xfrm>
          <a:prstGeom prst="rect">
            <a:avLst/>
          </a:prstGeom>
          <a:solidFill>
            <a:schemeClr val="bg1"/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01" t="31329" r="31818" b="37557"/>
          <a:stretch/>
        </p:blipFill>
        <p:spPr>
          <a:xfrm>
            <a:off x="48491" y="2382981"/>
            <a:ext cx="8991600" cy="4211783"/>
          </a:xfrm>
          <a:prstGeom prst="rect">
            <a:avLst/>
          </a:prstGeom>
          <a:solidFill>
            <a:schemeClr val="bg1"/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300705" y="207818"/>
            <a:ext cx="5700295" cy="697885"/>
          </a:xfrm>
          <a:prstGeom prst="snip2Diag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নিম্নের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উদাহরন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27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8813" y="235527"/>
                <a:ext cx="8822787" cy="157850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U={x</a:t>
                </a:r>
                <a:r>
                  <a:rPr lang="el-GR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Verdana" panose="020B0604030504040204" pitchFamily="34" charset="0"/>
                  </a:rPr>
                  <a:t>ε</a:t>
                </a: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Verdana" panose="020B0604030504040204" pitchFamily="34" charset="0"/>
                  </a:rPr>
                  <a:t>N: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Verdan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𝟓𝟎</m:t>
                    </m:r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 , </m:t>
                    </m:r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</m:t>
                    </m:r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}, </m:t>
                    </m:r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</m:t>
                    </m:r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</m:t>
                    </m:r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  </m:t>
                    </m:r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এবং</m:t>
                    </m:r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𝑪</m:t>
                    </m:r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  </m:t>
                    </m:r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হলে</m:t>
                    </m:r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Cambria Math" panose="02040503050406030204" pitchFamily="18" charset="0"/>
                </a:endParaRPr>
              </a:p>
              <a:p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ক। U  </a:t>
                </a:r>
                <a:r>
                  <a:rPr lang="en-US" sz="24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কে</a:t>
                </a: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 </a:t>
                </a:r>
                <a:r>
                  <a:rPr lang="en-US" sz="24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তালিকা</a:t>
                </a: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 </a:t>
                </a:r>
                <a:r>
                  <a:rPr lang="en-US" sz="24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পদ্ধতিতে</a:t>
                </a: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 </a:t>
                </a:r>
                <a:r>
                  <a:rPr lang="en-US" sz="24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প্রকাশ</a:t>
                </a: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 </a:t>
                </a:r>
                <a:r>
                  <a:rPr lang="en-US" sz="24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কর</a:t>
                </a: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।</a:t>
                </a:r>
              </a:p>
              <a:p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খ। </a:t>
                </a:r>
                <a:r>
                  <a:rPr lang="en-US" sz="24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প্রমান</a:t>
                </a: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 </a:t>
                </a:r>
                <a:r>
                  <a:rPr lang="en-US" sz="24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কর</a:t>
                </a: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 </a:t>
                </a:r>
                <a:r>
                  <a:rPr lang="en-US" sz="24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যে</a:t>
                </a: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,  (A</a:t>
                </a:r>
                <a:r>
                  <a:rPr lang="el-GR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Verdana" panose="020B0604030504040204" pitchFamily="34" charset="0"/>
                  </a:rPr>
                  <a:t>υ</a:t>
                </a: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Verdana" panose="020B0604030504040204" pitchFamily="34" charset="0"/>
                  </a:rPr>
                  <a:t>B)</a:t>
                </a:r>
                <a:r>
                  <a:rPr lang="el-GR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Verdana" panose="020B0604030504040204" pitchFamily="34" charset="0"/>
                  </a:rPr>
                  <a:t> </a:t>
                </a:r>
                <a:r>
                  <a:rPr lang="el-GR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Verdana" panose="020B0604030504040204" pitchFamily="34" charset="0"/>
                  </a:rPr>
                  <a:t>υ</a:t>
                </a: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Verdana" panose="020B0604030504040204" pitchFamily="34" charset="0"/>
                  </a:rPr>
                  <a:t> C=(A</a:t>
                </a:r>
                <a:r>
                  <a:rPr lang="el-GR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Verdana" panose="020B0604030504040204" pitchFamily="34" charset="0"/>
                  </a:rPr>
                  <a:t> </a:t>
                </a:r>
                <a:r>
                  <a:rPr lang="el-GR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Verdana" panose="020B0604030504040204" pitchFamily="34" charset="0"/>
                  </a:rPr>
                  <a:t>υ</a:t>
                </a: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Verdana" panose="020B0604030504040204" pitchFamily="34" charset="0"/>
                  </a:rPr>
                  <a:t>C)</a:t>
                </a:r>
                <a:r>
                  <a:rPr lang="el-GR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Verdana" panose="020B0604030504040204" pitchFamily="34" charset="0"/>
                  </a:rPr>
                  <a:t> </a:t>
                </a:r>
                <a:r>
                  <a:rPr lang="el-GR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Verdana" panose="020B0604030504040204" pitchFamily="34" charset="0"/>
                  </a:rPr>
                  <a:t>υ</a:t>
                </a: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Verdana" panose="020B0604030504040204" pitchFamily="34" charset="0"/>
                  </a:rPr>
                  <a:t>(B</a:t>
                </a:r>
                <a:r>
                  <a:rPr lang="el-GR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Verdana" panose="020B0604030504040204" pitchFamily="34" charset="0"/>
                  </a:rPr>
                  <a:t> </a:t>
                </a:r>
                <a:r>
                  <a:rPr lang="el-GR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Verdana" panose="020B0604030504040204" pitchFamily="34" charset="0"/>
                  </a:rPr>
                  <a:t>υ</a:t>
                </a: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Verdana" panose="020B0604030504040204" pitchFamily="34" charset="0"/>
                  </a:rPr>
                  <a:t>C)</a:t>
                </a:r>
              </a:p>
              <a:p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Verdana" panose="020B0604030504040204" pitchFamily="34" charset="0"/>
                  </a:rPr>
                  <a:t>গ। </a:t>
                </a:r>
                <a:r>
                  <a:rPr lang="en-US" sz="24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Verdana" panose="020B0604030504040204" pitchFamily="34" charset="0"/>
                  </a:rPr>
                  <a:t>দেখাও</a:t>
                </a: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Verdana" panose="020B0604030504040204" pitchFamily="34" charset="0"/>
                  </a:rPr>
                  <a:t> </a:t>
                </a:r>
                <a:r>
                  <a:rPr lang="en-US" sz="24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Verdana" panose="020B0604030504040204" pitchFamily="34" charset="0"/>
                  </a:rPr>
                  <a:t>যে</a:t>
                </a: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Verdana" panose="020B0604030504040204" pitchFamily="34" charset="0"/>
                  </a:rPr>
                  <a:t>, A’</a:t>
                </a: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Verdana" panose="020B0604030504040204" pitchFamily="34" charset="0"/>
                    <a:cs typeface="Times New Roman" panose="02020603050405020304" pitchFamily="18" charset="0"/>
                  </a:rPr>
                  <a:t>∩B’=(A</a:t>
                </a:r>
                <a:r>
                  <a:rPr lang="el-GR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Verdana" panose="020B0604030504040204" pitchFamily="34" charset="0"/>
                  </a:rPr>
                  <a:t> </a:t>
                </a:r>
                <a:r>
                  <a:rPr lang="el-GR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Verdana" panose="020B0604030504040204" pitchFamily="34" charset="0"/>
                  </a:rPr>
                  <a:t>υ</a:t>
                </a: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Verdana" panose="020B0604030504040204" pitchFamily="34" charset="0"/>
                  </a:rPr>
                  <a:t>B)’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এবং</m:t>
                    </m:r>
                  </m:oMath>
                </a14:m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Verdana" panose="020B0604030504040204" pitchFamily="34" charset="0"/>
                  </a:rPr>
                  <a:t> A’</a:t>
                </a:r>
                <a:r>
                  <a:rPr lang="el-GR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Verdana" panose="020B0604030504040204" pitchFamily="34" charset="0"/>
                  </a:rPr>
                  <a:t>υ</a:t>
                </a: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Verdana" panose="020B0604030504040204" pitchFamily="34" charset="0"/>
                  </a:rPr>
                  <a:t>B’=(A</a:t>
                </a: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Verdana" panose="020B0604030504040204" pitchFamily="34" charset="0"/>
                    <a:cs typeface="Times New Roman" panose="02020603050405020304" pitchFamily="18" charset="0"/>
                  </a:rPr>
                  <a:t>∩B)’</a:t>
                </a: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Verdana" panose="020B0604030504040204" pitchFamily="34" charset="0"/>
                  </a:rPr>
                  <a:t>  </a:t>
                </a:r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13" y="235527"/>
                <a:ext cx="8822787" cy="1578509"/>
              </a:xfrm>
              <a:prstGeom prst="rect">
                <a:avLst/>
              </a:prstGeom>
              <a:blipFill rotWithShape="1">
                <a:blip r:embed="rId2"/>
                <a:stretch>
                  <a:fillRect l="-1175" t="-3089" b="-10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9273" y="2178332"/>
                <a:ext cx="8922327" cy="415498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সমাধানঃ</a:t>
                </a:r>
              </a:p>
              <a:p>
                <a:r>
                  <a:rPr lang="en-US" sz="24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ক। </a:t>
                </a:r>
                <a:r>
                  <a:rPr lang="en-US" sz="24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এখানে</a:t>
                </a:r>
                <a:r>
                  <a:rPr lang="en-US" sz="24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x, N </a:t>
                </a:r>
                <a:r>
                  <a:rPr lang="en-US" sz="24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এর</a:t>
                </a:r>
                <a:r>
                  <a:rPr lang="en-US" sz="24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4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উপাদান</a:t>
                </a:r>
                <a:r>
                  <a:rPr lang="en-US" sz="24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4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যার</a:t>
                </a:r>
                <a:r>
                  <a:rPr lang="en-US" sz="24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4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বর্গ</a:t>
                </a:r>
                <a:r>
                  <a:rPr lang="en-US" sz="24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50 </a:t>
                </a:r>
                <a:r>
                  <a:rPr lang="en-US" sz="24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এর</a:t>
                </a:r>
                <a:r>
                  <a:rPr lang="en-US" sz="24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4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সমান</a:t>
                </a:r>
                <a:r>
                  <a:rPr lang="en-US" sz="24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4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অথবা</a:t>
                </a:r>
                <a:r>
                  <a:rPr lang="en-US" sz="24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4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ছোট</a:t>
                </a:r>
                <a:r>
                  <a:rPr lang="en-US" sz="24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। </a:t>
                </a:r>
                <a:endParaRPr lang="en-US" sz="2400" b="1" i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নির্নেয়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সেট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𝑼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e>
                      </m:d>
                    </m:oMath>
                  </m:oMathPara>
                </a14:m>
                <a:endParaRPr lang="en-US" sz="2400" b="1" i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4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খ। </a:t>
                </a:r>
                <a:r>
                  <a:rPr lang="en-US" sz="24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এখানে</a:t>
                </a:r>
                <a:r>
                  <a:rPr lang="en-US" sz="24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C=A’</a:t>
                </a:r>
              </a:p>
              <a:p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       </a:t>
                </a:r>
                <a:r>
                  <a:rPr lang="en-US" sz="24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=U-A</a:t>
                </a:r>
              </a:p>
              <a:p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       </a:t>
                </a:r>
                <a:r>
                  <a:rPr lang="en-US" sz="24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1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𝟕</m:t>
                        </m:r>
                      </m:e>
                    </m:d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-{1,3,5}</a:t>
                </a:r>
              </a:p>
              <a:p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</a:t>
                </a:r>
                <a:r>
                  <a:rPr lang="en-US" sz="24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={2,4,6,7} </a:t>
                </a:r>
                <a:endParaRPr lang="en-US" sz="2400" b="1" i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 panose="02040503050406030204" pitchFamily="18" charset="0"/>
                      </a:rPr>
                      <m:t>                       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(A</a:t>
                </a:r>
                <a:r>
                  <a:rPr lang="el-GR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Verdana" panose="020B0604030504040204" pitchFamily="34" charset="0"/>
                  </a:rPr>
                  <a:t>υ</a:t>
                </a:r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Verdana" panose="020B0604030504040204" pitchFamily="34" charset="0"/>
                  </a:rPr>
                  <a:t>B</a:t>
                </a:r>
                <a:r>
                  <a:rPr lang="en-US" sz="24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Verdana" panose="020B0604030504040204" pitchFamily="34" charset="0"/>
                  </a:rPr>
                  <a:t>)                         </a:t>
                </a:r>
              </a:p>
              <a:p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Verdana" panose="020B0604030504040204" pitchFamily="34" charset="0"/>
                  </a:rPr>
                  <a:t> </a:t>
                </a: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Verdana" panose="020B0604030504040204" pitchFamily="34" charset="0"/>
                  </a:rPr>
                  <a:t>                 </a:t>
                </a:r>
                <a:r>
                  <a:rPr lang="en-US" sz="24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Verdana" panose="020B0604030504040204" pitchFamily="34" charset="0"/>
                  </a:rPr>
                  <a:t>  =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l-GR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Verdana" panose="020B0604030504040204" pitchFamily="34" charset="0"/>
                  </a:rPr>
                  <a:t> υ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 </m:t>
                    </m:r>
                  </m:oMath>
                </a14:m>
                <a:endParaRPr lang="en-US" sz="2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4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    ={1,2,3,4,5,6}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3" y="2178332"/>
                <a:ext cx="8922327" cy="4154984"/>
              </a:xfrm>
              <a:prstGeom prst="rect">
                <a:avLst/>
              </a:prstGeom>
              <a:blipFill rotWithShape="1">
                <a:blip r:embed="rId3"/>
                <a:stretch>
                  <a:fillRect l="-1093" t="-8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465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</TotalTime>
  <Words>778</Words>
  <Application>Microsoft Office PowerPoint</Application>
  <PresentationFormat>On-screen Show (4:3)</PresentationFormat>
  <Paragraphs>144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Solstice</vt:lpstr>
      <vt:lpstr>PowerPoint Presentation</vt:lpstr>
      <vt:lpstr>পরিচিতি  </vt:lpstr>
      <vt:lpstr>PowerPoint Presentation</vt:lpstr>
      <vt:lpstr>পাঠ শিরোনাম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JULIO KURIE</dc:creator>
  <cp:lastModifiedBy>juliokurie</cp:lastModifiedBy>
  <cp:revision>48</cp:revision>
  <dcterms:created xsi:type="dcterms:W3CDTF">2020-07-05T13:59:13Z</dcterms:created>
  <dcterms:modified xsi:type="dcterms:W3CDTF">2020-08-16T16:02:04Z</dcterms:modified>
</cp:coreProperties>
</file>