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4" r:id="rId2"/>
    <p:sldId id="365" r:id="rId3"/>
    <p:sldId id="259" r:id="rId4"/>
    <p:sldId id="261" r:id="rId5"/>
    <p:sldId id="264" r:id="rId6"/>
    <p:sldId id="355" r:id="rId7"/>
    <p:sldId id="351" r:id="rId8"/>
    <p:sldId id="356" r:id="rId9"/>
    <p:sldId id="350" r:id="rId10"/>
    <p:sldId id="357" r:id="rId11"/>
    <p:sldId id="358" r:id="rId12"/>
    <p:sldId id="359" r:id="rId13"/>
    <p:sldId id="362" r:id="rId14"/>
    <p:sldId id="360" r:id="rId15"/>
    <p:sldId id="361" r:id="rId16"/>
    <p:sldId id="363" r:id="rId17"/>
    <p:sldId id="304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৮.</a:t>
          </a:r>
          <a:r>
            <a:rPr lang="bn-IN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.২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সুষম খাদ্য কী তা বলতে</a:t>
          </a:r>
          <a:r>
            <a:rPr lang="bn-IN" sz="3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.২.৩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পুষ্টিকর খাদ্য ও সুষম খাদ্যের প্রয়োজনীয়তা উপলদ্ধি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১</a:t>
          </a:r>
          <a:r>
            <a:rPr lang="en-GB" sz="3200" dirty="0">
              <a:latin typeface="NikoshBAN" pitchFamily="2" charset="0"/>
              <a:cs typeface="NikoshBAN" pitchFamily="2" charset="0"/>
            </a:rPr>
            <a:t> দেশি ও বিদেশি খাদ্যের মধ্যে একই ধরনের পুষ্টি রয়েছে তা বলতে পারবে।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/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.২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স্বল্পমূল্যের দেশীয় খাদ্যে ও অধিক মূল্যের খাদ্যে সমান পুষ্টি রয়েছে তা বর্ণনা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4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4" custScaleX="100026" custScaleY="135527" custLinFactNeighborX="-715" custLinFactNeighborY="2491">
        <dgm:presLayoutVars>
          <dgm:bulletEnabled val="1"/>
        </dgm:presLayoutVars>
      </dgm:prSet>
      <dgm:spPr/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</dgm:pt>
    <dgm:pt modelId="{FB2C0EF7-24E3-4352-9438-9E1291647F8F}" type="pres">
      <dgm:prSet presAssocID="{D2F3B114-150E-4B93-BC36-C4ECF6E9DA2C}" presName="descendantText" presStyleLbl="alignAcc1" presStyleIdx="2" presStyleCnt="4" custScaleX="99285" custScaleY="140016" custLinFactNeighborX="-509" custLinFactNeighborY="-7195">
        <dgm:presLayoutVars>
          <dgm:bulletEnabled val="1"/>
        </dgm:presLayoutVars>
      </dgm:prSet>
      <dgm:spPr/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</dgm:pt>
    <dgm:pt modelId="{A449AC43-0066-4C4A-8E1B-89E2095DE710}" type="pres">
      <dgm:prSet presAssocID="{3E734D8E-E5A7-4B83-95E8-1AC326273F07}" presName="descendantText" presStyleLbl="alignAcc1" presStyleIdx="3" presStyleCnt="4" custScaleX="101018" custScaleY="144145" custLinFactNeighborX="-509" custLinFactNeighborY="-7195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174431" y="156967"/>
          <a:ext cx="1027695" cy="7193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-20276" y="362505"/>
        <a:ext cx="719386" cy="308309"/>
      </dsp:txXfrm>
    </dsp:sp>
    <dsp:sp modelId="{A781C34F-D1F5-4C12-A9F6-8413CE885A90}">
      <dsp:nvSpPr>
        <dsp:cNvPr id="0" name=""/>
        <dsp:cNvSpPr/>
      </dsp:nvSpPr>
      <dsp:spPr>
        <a:xfrm rot="5400000">
          <a:off x="4348815" y="-3646892"/>
          <a:ext cx="668002" cy="7967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৮.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সুষম খাদ্য কী তা বলতে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99110" y="35422"/>
        <a:ext cx="7934804" cy="602784"/>
      </dsp:txXfrm>
    </dsp:sp>
    <dsp:sp modelId="{9E3BF6E7-911D-4DED-8E36-CCD8CD8152F8}">
      <dsp:nvSpPr>
        <dsp:cNvPr id="0" name=""/>
        <dsp:cNvSpPr/>
      </dsp:nvSpPr>
      <dsp:spPr>
        <a:xfrm rot="5400000">
          <a:off x="-174431" y="1169534"/>
          <a:ext cx="1027695" cy="7193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20276" y="1375072"/>
        <a:ext cx="719386" cy="308309"/>
      </dsp:txXfrm>
    </dsp:sp>
    <dsp:sp modelId="{E8D69C52-4816-47DD-AE35-F15548000024}">
      <dsp:nvSpPr>
        <dsp:cNvPr id="0" name=""/>
        <dsp:cNvSpPr/>
      </dsp:nvSpPr>
      <dsp:spPr>
        <a:xfrm rot="5400000">
          <a:off x="4173187" y="-2618721"/>
          <a:ext cx="905323" cy="7969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.২.৩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পুষ্টিকর খাদ্য ও সুষম খাদ্যের প্রয়োজনীয়তা উপলদ্ধি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41107" y="957553"/>
        <a:ext cx="7925290" cy="816935"/>
      </dsp:txXfrm>
    </dsp:sp>
    <dsp:sp modelId="{38C9966D-C29D-4E93-B7C0-452F794EEFA4}">
      <dsp:nvSpPr>
        <dsp:cNvPr id="0" name=""/>
        <dsp:cNvSpPr/>
      </dsp:nvSpPr>
      <dsp:spPr>
        <a:xfrm rot="5400000">
          <a:off x="-174431" y="2205603"/>
          <a:ext cx="1027695" cy="7193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20276" y="2411141"/>
        <a:ext cx="719386" cy="308309"/>
      </dsp:txXfrm>
    </dsp:sp>
    <dsp:sp modelId="{FB2C0EF7-24E3-4352-9438-9E1291647F8F}">
      <dsp:nvSpPr>
        <dsp:cNvPr id="0" name=""/>
        <dsp:cNvSpPr/>
      </dsp:nvSpPr>
      <dsp:spPr>
        <a:xfrm rot="5400000">
          <a:off x="4174607" y="-1626344"/>
          <a:ext cx="935309" cy="7910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দেশি ও বিদেশি খাদ্যের মধ্যে একই ধরনের পুষ্টি রয়েছে তা বলতে পারবে।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687039" y="1906882"/>
        <a:ext cx="7864788" cy="843993"/>
      </dsp:txXfrm>
    </dsp:sp>
    <dsp:sp modelId="{EB7DD0D7-2DDA-4176-A44C-ED8FF1A38F42}">
      <dsp:nvSpPr>
        <dsp:cNvPr id="0" name=""/>
        <dsp:cNvSpPr/>
      </dsp:nvSpPr>
      <dsp:spPr>
        <a:xfrm rot="5400000">
          <a:off x="-174431" y="3241258"/>
          <a:ext cx="1027695" cy="7193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20276" y="3446796"/>
        <a:ext cx="719386" cy="308309"/>
      </dsp:txXfrm>
    </dsp:sp>
    <dsp:sp modelId="{A449AC43-0066-4C4A-8E1B-89E2095DE710}">
      <dsp:nvSpPr>
        <dsp:cNvPr id="0" name=""/>
        <dsp:cNvSpPr/>
      </dsp:nvSpPr>
      <dsp:spPr>
        <a:xfrm rot="5400000">
          <a:off x="4160816" y="-654031"/>
          <a:ext cx="962891" cy="804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স্বল্পমূল্যের দেশীয় খাদ্যে ও অধিক মূল্যের খাদ্যে সমান পুষ্টি রয়েছে তা বর্ণনা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18001" y="2935788"/>
        <a:ext cx="8001517" cy="86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0227-DDA7-4AEA-BED6-7087F66DBE10}"/>
              </a:ext>
            </a:extLst>
          </p:cNvPr>
          <p:cNvSpPr txBox="1"/>
          <p:nvPr/>
        </p:nvSpPr>
        <p:spPr>
          <a:xfrm>
            <a:off x="882114" y="76200"/>
            <a:ext cx="696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BA994-27A6-4F2A-96C5-C67D32500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F42D8-51FF-4C61-8AB1-B68D34CEA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41176"/>
            <a:ext cx="7200900" cy="520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সুষম খাদ্যের প্রয়োজনীয়তা…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165135" y="5791200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  দৈনিক সুষম খাদ্য গ্রহণ করা আমাদের জন্য খুবই গুরুত্বপূর্ণ।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142607" y="5791200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সুষম খাদ্য আমাদের সুস্থ রাখে এবং শক্তিশালী করে।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382E7-C495-4509-945F-A8F8FD9ED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05925"/>
            <a:ext cx="4038600" cy="4360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47CE0B-E4F9-4735-BB26-AEBD922F6C52}"/>
              </a:ext>
            </a:extLst>
          </p:cNvPr>
          <p:cNvSpPr txBox="1"/>
          <p:nvPr/>
        </p:nvSpPr>
        <p:spPr>
          <a:xfrm>
            <a:off x="218807" y="5715000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দেহের স্বাভাবিক বৃদ্ধি ঘটায় এবং রোগের আক্রমণ কমায়।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6C6704-1490-4EE4-A784-C1A8FC7F7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9625"/>
            <a:ext cx="3505200" cy="435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75E6E-276D-4C8C-A9DB-FC702BE0B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9" grpId="0"/>
      <p:bldP spid="9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আমরা কীভাবে পুষ্টি উপাদান পেতে পারি?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838200" y="5334000"/>
            <a:ext cx="742368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বিভিন্ন রকমের খাদ্য গ্রহণ করে আমরা প্রয়োজনীয় পুষ্টি উপাদান পেয়ে থাকি।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FF8E6-B086-46AD-BF04-D57134322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223977"/>
            <a:ext cx="3766086" cy="3778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BE720-AE59-4D2F-8814-509C058B4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1018"/>
            <a:ext cx="3505200" cy="3801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F0564-DA4B-4D3D-919F-987AEDB079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914400" y="5435025"/>
            <a:ext cx="74236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কারণ এক ধরনের খাদ্যে সবগুলো পুষ্টি উপাদান থাকে না।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7CE0B-E4F9-4735-BB26-AEBD922F6C52}"/>
              </a:ext>
            </a:extLst>
          </p:cNvPr>
          <p:cNvSpPr txBox="1"/>
          <p:nvPr/>
        </p:nvSpPr>
        <p:spPr>
          <a:xfrm>
            <a:off x="838200" y="5323582"/>
            <a:ext cx="7475345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আমরা যদি শর্করা জাতীয় খাবার প্রচুর পরিমাণে খাই তাহলে আমরা শক্তি পাব কিন্তু অন্যান্য পুষ্টি উপাদান পাব না।</a:t>
            </a:r>
          </a:p>
        </p:txBody>
      </p:sp>
    </p:spTree>
    <p:extLst>
      <p:ext uri="{BB962C8B-B14F-4D97-AF65-F5344CB8AC3E}">
        <p14:creationId xmlns:p14="http://schemas.microsoft.com/office/powerpoint/2010/main" val="25293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9" grpId="0"/>
      <p:bldP spid="9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আমরা কীভাবে সুস্বাস্থ্যের অধিকারী হতে পারি?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685799" y="5562600"/>
            <a:ext cx="762000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পরিমাণমতো বিভিন্ন খাবার না খেলে আমরা সুস্বাস্থ্যের অধিকারী হতে পারব না।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3F1DA-D54F-403E-8913-B08C4E62E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1017"/>
            <a:ext cx="3962401" cy="436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26005-3CC5-408D-AD77-655597CC02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r="16942" b="19492"/>
          <a:stretch/>
        </p:blipFill>
        <p:spPr>
          <a:xfrm>
            <a:off x="4783271" y="1201018"/>
            <a:ext cx="3522529" cy="4361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5139F-135A-4DD7-B022-7B13BEF9B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990600" y="76200"/>
            <a:ext cx="3276600" cy="1690218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76200"/>
            <a:ext cx="2133600" cy="1690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963478" y="5475982"/>
            <a:ext cx="680892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বালিকা জোড়ঃ রাতের খাবারের জন্য সুষম খাদ্যের একটি তালিকা তৈরি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69A95-CE3C-4115-9B3B-EF10BB69D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68AB14-6C96-4591-A078-A7E6BF56244A}"/>
              </a:ext>
            </a:extLst>
          </p:cNvPr>
          <p:cNvSpPr txBox="1"/>
          <p:nvPr/>
        </p:nvSpPr>
        <p:spPr>
          <a:xfrm>
            <a:off x="963478" y="4485382"/>
            <a:ext cx="680892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বালক জোড়ঃ ‘‘পুষ্টিকর খাদ্য ও সুষম খাদ্যের প্রয়োজনীয়তা’’ তা জোড়ায় আলোচনা করে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6C5DC-0A5E-44C1-9310-90292A8F0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400800" cy="251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দামী খাবারের পুষ্টিমান কী বেশি???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457200" y="5613975"/>
            <a:ext cx="80721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দামি অথবা কমদামি সব খাদ্যেই পরিমিত পুষ্টিমান আছে।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609600" y="5505271"/>
            <a:ext cx="76962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কোন খাদ্যের দাম এবং উৎস বিভিন্ন হলেও পুষ্টিমান একই হতে পারে।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7CE0B-E4F9-4735-BB26-AEBD922F6C52}"/>
              </a:ext>
            </a:extLst>
          </p:cNvPr>
          <p:cNvSpPr txBox="1"/>
          <p:nvPr/>
        </p:nvSpPr>
        <p:spPr>
          <a:xfrm>
            <a:off x="1358039" y="5029200"/>
            <a:ext cx="1918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দামি খাবার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10221-9353-465E-B4A9-FAAC50906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8712"/>
            <a:ext cx="3962401" cy="3873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17F0E-EE62-4BEA-A72A-2B4E87924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28712"/>
            <a:ext cx="3505200" cy="38733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2DBD4-3C7F-4B30-91DA-DE6293818DCC}"/>
              </a:ext>
            </a:extLst>
          </p:cNvPr>
          <p:cNvSpPr txBox="1"/>
          <p:nvPr/>
        </p:nvSpPr>
        <p:spPr>
          <a:xfrm>
            <a:off x="5410200" y="5061384"/>
            <a:ext cx="23157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কমদামি খাবার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B690E-7D53-492B-85F4-1BC2069B8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9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দেশি বা বিদেশি কোন খাবারের পুষ্টিমান বেশি???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609600" y="5410200"/>
            <a:ext cx="817592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দেশি বিদেশি খাবারের মধ্যেও পুষ্টি উপাদানের তেমন কোনো পার্থক্য নেই।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7CE0B-E4F9-4735-BB26-AEBD922F6C52}"/>
              </a:ext>
            </a:extLst>
          </p:cNvPr>
          <p:cNvSpPr txBox="1"/>
          <p:nvPr/>
        </p:nvSpPr>
        <p:spPr>
          <a:xfrm>
            <a:off x="1447800" y="5029200"/>
            <a:ext cx="1918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দেশি খাবার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2DBD4-3C7F-4B30-91DA-DE6293818DCC}"/>
              </a:ext>
            </a:extLst>
          </p:cNvPr>
          <p:cNvSpPr txBox="1"/>
          <p:nvPr/>
        </p:nvSpPr>
        <p:spPr>
          <a:xfrm>
            <a:off x="5638800" y="5061384"/>
            <a:ext cx="1918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বিদেশি খাবার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5CDC4-E8E7-4A00-B29E-5900F715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8712"/>
            <a:ext cx="4038601" cy="3873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029BD5-2AAB-4DF5-8FCA-C0D49DE02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8" y="1122850"/>
            <a:ext cx="3962400" cy="3873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2C099-E1D9-447E-9789-969A3F560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609600" y="5638800"/>
            <a:ext cx="817592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পুষ্টি উপাদানগুলোর গঠন বৈশিষ্ট্যও এক রকম।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12" grpId="0"/>
      <p:bldP spid="1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9"/>
            <a:ext cx="3352800" cy="1860592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424912" y="4699337"/>
            <a:ext cx="7913955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বালক দলঃ দেশি ও বিদেশি খাদ্যের মধ্যে একই ধরনের পুষ্টি রয়েছে তা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2752507" cy="154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B9AD3-5B40-48CA-A6D6-01064FF896A0}"/>
              </a:ext>
            </a:extLst>
          </p:cNvPr>
          <p:cNvSpPr txBox="1"/>
          <p:nvPr/>
        </p:nvSpPr>
        <p:spPr>
          <a:xfrm>
            <a:off x="424912" y="5537537"/>
            <a:ext cx="7913955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বালিকা দলঃ স্বল্পমূল্যের দেশীয় খাদ্যে ও অধিক মূল্যের খাদ্যে সমান পুষ্টি রয়েছে তা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F4E63-B38B-4A9B-B319-C25C6E7F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ECEB5-4ECB-4784-A1C5-368C0DB77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3" y="2106971"/>
            <a:ext cx="3956977" cy="2466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537490-5997-4E12-BE7E-FDEBB280F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90" y="2084485"/>
            <a:ext cx="3956978" cy="24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8" y="5378077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৪৬ ও ৪৭ পৃষ্টার  ‘‘পরিমাণমতো</a:t>
            </a:r>
          </a:p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……করতে হবে’’ পর্যন্ত সবাই নীরবে পড়।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42B4E5-170C-4934-B632-B6E73A87D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3819"/>
            <a:ext cx="2240014" cy="4523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5D3DEB-B108-4471-925B-1B1BA5358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73" y="913820"/>
            <a:ext cx="2327349" cy="4523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56C99-31D4-43E4-8E05-A6FE8F12F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81170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86591" y="3735454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) সুষম খাদ্য কাকে বলে?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52168" y="4461808"/>
            <a:ext cx="87139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সুষম খাদ্য গ্রহণের গুরুত্ব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49077" y="5004881"/>
            <a:ext cx="886632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দামি/কমদামি, দেশি/বিদেশি কোন খাদ্যে পুষ্টিমান বেশি?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BED43D60-D668-486A-9DCA-08EA2CBE6E57}"/>
              </a:ext>
            </a:extLst>
          </p:cNvPr>
          <p:cNvSpPr/>
          <p:nvPr/>
        </p:nvSpPr>
        <p:spPr>
          <a:xfrm>
            <a:off x="424913" y="734590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BC17B-9A03-43F6-B303-E6EFC20AE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9209"/>
            <a:ext cx="3452060" cy="1836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ADDBB5-F016-4409-85A6-35A4D9B39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3436702"/>
            <a:ext cx="475169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দুপুরে খাবারের জন্য সুষম খাদ্যের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একটি তালিকা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D1031-9C95-46D5-99B0-2499CDC75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813426"/>
            <a:ext cx="7620000" cy="56444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C599F-9E6B-4CD8-86FF-D4CEE1B7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DEEE5-B08C-4179-A005-145875BC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0" y="2209800"/>
            <a:ext cx="2438400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AFA7C-40CC-41C6-AA7B-B77B79AF6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C1887A-3ECA-4A98-A840-932F1E345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4" y="813427"/>
            <a:ext cx="6738475" cy="502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813426"/>
            <a:ext cx="7072386" cy="5644463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…করতে হবে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59356"/>
            <a:ext cx="1772659" cy="2041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AC64A-1DC9-41E8-BC05-50812A82F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6371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663625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4648200" y="5663625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4EA87-6531-4776-9F91-B0B82E751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2" name="Balanced Diet __ সুষম খাদ্য_HD">
            <a:hlinkClick r:id="" action="ppaction://media"/>
            <a:extLst>
              <a:ext uri="{FF2B5EF4-FFF2-40B4-BE49-F238E27FC236}">
                <a16:creationId xmlns:a16="http://schemas.microsoft.com/office/drawing/2014/main" id="{7C8296BF-A6D5-42D1-BFCE-FB61FAA6A5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448.122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114" y="1227564"/>
            <a:ext cx="6629400" cy="433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33400" y="4545920"/>
            <a:ext cx="4551912" cy="1676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E7F72D-C60A-4C2D-A7EC-E8551EE7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2" y="1355570"/>
            <a:ext cx="3511648" cy="414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F13F2-DF95-4708-AB2B-A28745E0F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9290711"/>
              </p:ext>
            </p:extLst>
          </p:nvPr>
        </p:nvGraphicFramePr>
        <p:xfrm>
          <a:off x="304800" y="1965494"/>
          <a:ext cx="8686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EE5F3-03BD-4B7E-A898-52642B85C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নিচের ছবিগুলো ভালোমতো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145207" y="5688448"/>
            <a:ext cx="887351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পরিমাণমতো বিভিন্ন ধরনের খাবার না খেলে আমরা অসুস্থ হতে পারি।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120326" y="5075395"/>
            <a:ext cx="862039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খাদ্যে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আমাদের দেহের সকল উপাদান পরিমাণমতো থাকে।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9E106-839C-4003-A3F6-FBE6D2DB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9295"/>
            <a:ext cx="3733800" cy="3511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39417-8111-40A6-9D2D-E2CFF3FA93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r="15406"/>
          <a:stretch/>
        </p:blipFill>
        <p:spPr>
          <a:xfrm>
            <a:off x="4572000" y="1089295"/>
            <a:ext cx="3733800" cy="3511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9917DF-0838-4461-B688-26FA63592DB2}"/>
              </a:ext>
            </a:extLst>
          </p:cNvPr>
          <p:cNvSpPr txBox="1"/>
          <p:nvPr/>
        </p:nvSpPr>
        <p:spPr>
          <a:xfrm>
            <a:off x="1600200" y="4673082"/>
            <a:ext cx="190851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অসুস্থ শিশু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B456-4D21-4B0D-8766-06F78DEBD22C}"/>
              </a:ext>
            </a:extLst>
          </p:cNvPr>
          <p:cNvSpPr txBox="1"/>
          <p:nvPr/>
        </p:nvSpPr>
        <p:spPr>
          <a:xfrm>
            <a:off x="5563025" y="4673081"/>
            <a:ext cx="190851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সুষম খাবার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3BC2D-4596-4FEB-81D2-7952B9F75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সুষম খাদ্যে কী কী উপাদান থাকে???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228600" y="5562600"/>
            <a:ext cx="862039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বিভিন্ন ধরনের খাবার মিশিয়ে 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খাদ্য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তৈরি করা হয়।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14D7F-C8D9-4B8C-901D-EAACF3723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2612"/>
            <a:ext cx="7391400" cy="4267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60F52-EBCF-431C-A9B5-2993EBD7D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914400" y="5475982"/>
            <a:ext cx="73914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খাদ্যে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আমিষ, শর্করা, চর্বি, ভিটামিন ও খনিজ লবণ প্রয়োজনীয় পরিমাণে থাকতে হবে।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542002"/>
            <a:ext cx="642236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সুষম খাদ্য বলতে কী বোঝ তা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2639483" cy="175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5C207-6DB0-49D6-8809-76BC3CC91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01803-4187-4392-9117-0A6B91F71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27" y="2408446"/>
            <a:ext cx="5852573" cy="2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2894</TotalTime>
  <Words>817</Words>
  <Application>Microsoft Office PowerPoint</Application>
  <PresentationFormat>On-screen Show (4:3)</PresentationFormat>
  <Paragraphs>122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554</cp:revision>
  <dcterms:created xsi:type="dcterms:W3CDTF">2006-08-16T00:00:00Z</dcterms:created>
  <dcterms:modified xsi:type="dcterms:W3CDTF">2020-08-17T06:43:27Z</dcterms:modified>
</cp:coreProperties>
</file>