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518" r:id="rId2"/>
    <p:sldId id="519" r:id="rId3"/>
    <p:sldId id="261" r:id="rId4"/>
    <p:sldId id="273" r:id="rId5"/>
    <p:sldId id="272" r:id="rId6"/>
    <p:sldId id="289" r:id="rId7"/>
    <p:sldId id="290" r:id="rId8"/>
    <p:sldId id="265" r:id="rId9"/>
    <p:sldId id="279" r:id="rId10"/>
    <p:sldId id="509" r:id="rId11"/>
    <p:sldId id="510" r:id="rId12"/>
    <p:sldId id="514" r:id="rId13"/>
    <p:sldId id="511" r:id="rId14"/>
    <p:sldId id="512" r:id="rId15"/>
    <p:sldId id="513" r:id="rId16"/>
    <p:sldId id="51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3861-98A1-4431-B2CA-3160938661A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5FE281-AD3A-40D6-B099-4588876CDCEA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1A0618DE-FF7D-4252-8493-F13A755030E7}" type="parTrans" cxnId="{8069A489-9B04-4F52-8FD4-789136668927}">
      <dgm:prSet/>
      <dgm:spPr/>
      <dgm:t>
        <a:bodyPr/>
        <a:lstStyle/>
        <a:p>
          <a:endParaRPr lang="en-US"/>
        </a:p>
      </dgm:t>
    </dgm:pt>
    <dgm:pt modelId="{EA4EEA98-DC59-41F7-90EC-217AA04BE703}" type="sibTrans" cxnId="{8069A489-9B04-4F52-8FD4-789136668927}">
      <dgm:prSet/>
      <dgm:spPr/>
      <dgm:t>
        <a:bodyPr/>
        <a:lstStyle/>
        <a:p>
          <a:endParaRPr lang="en-US"/>
        </a:p>
      </dgm:t>
    </dgm:pt>
    <dgm:pt modelId="{D5D93F8F-F2F2-4041-9DCF-F27DB00A93C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: ১৯৩৯সালে পশ্চিমবঙ্গের হুগলি জেলার মৌড়া গ্রামে</a:t>
          </a:r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846465-23DB-4121-B607-E0A8D6684F3D}" type="parTrans" cxnId="{AD71117A-7B87-4377-A841-DF95AC7A3473}">
      <dgm:prSet/>
      <dgm:spPr/>
      <dgm:t>
        <a:bodyPr/>
        <a:lstStyle/>
        <a:p>
          <a:endParaRPr lang="en-US"/>
        </a:p>
      </dgm:t>
    </dgm:pt>
    <dgm:pt modelId="{6F0AC29B-82E9-468A-AD2B-E3433D60A044}" type="sibTrans" cxnId="{AD71117A-7B87-4377-A841-DF95AC7A3473}">
      <dgm:prSet/>
      <dgm:spPr/>
      <dgm:t>
        <a:bodyPr/>
        <a:lstStyle/>
        <a:p>
          <a:endParaRPr lang="en-US"/>
        </a:p>
      </dgm:t>
    </dgm:pt>
    <dgm:pt modelId="{3A84489D-83FD-4271-9367-3CDB6F2AA2F1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শিক্ষাজীবন: ঢাকা হাইস্কুল, কায়েদে আজম কলেজ, কলকাতা যাদবপুর।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1A8F6E-42BE-455E-A87F-F8812958AE77}" type="parTrans" cxnId="{EE8EDFD8-7CEB-4386-891E-DD3EB0ED1F46}">
      <dgm:prSet/>
      <dgm:spPr/>
      <dgm:t>
        <a:bodyPr/>
        <a:lstStyle/>
        <a:p>
          <a:endParaRPr lang="en-US"/>
        </a:p>
      </dgm:t>
    </dgm:pt>
    <dgm:pt modelId="{F3C201D6-ADC8-463B-8928-C013FE329E62}" type="sibTrans" cxnId="{EE8EDFD8-7CEB-4386-891E-DD3EB0ED1F46}">
      <dgm:prSet/>
      <dgm:spPr/>
      <dgm:t>
        <a:bodyPr/>
        <a:lstStyle/>
        <a:p>
          <a:endParaRPr lang="en-US"/>
        </a:p>
      </dgm:t>
    </dgm:pt>
    <dgm:pt modelId="{E32CF8D7-458B-4ACB-A448-3AFA3FECC504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কর্মজীবন: অধ্যাপনা করেন চট্রগ্রাম বিশ্ববিদ্যালয় ও জাহাঙ্গীর নগর বিশ্ববিদ্যালয়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A0761-9252-4DCB-9BF2-84B5402783DE}" type="parTrans" cxnId="{D9D3D21E-B2E1-46FB-91A5-EB3A81E17C07}">
      <dgm:prSet/>
      <dgm:spPr/>
      <dgm:t>
        <a:bodyPr/>
        <a:lstStyle/>
        <a:p>
          <a:endParaRPr lang="en-US"/>
        </a:p>
      </dgm:t>
    </dgm:pt>
    <dgm:pt modelId="{3FC3CF09-0439-4728-83B0-6122D0CE876C}" type="sibTrans" cxnId="{D9D3D21E-B2E1-46FB-91A5-EB3A81E17C07}">
      <dgm:prSet/>
      <dgm:spPr/>
      <dgm:t>
        <a:bodyPr/>
        <a:lstStyle/>
        <a:p>
          <a:endParaRPr lang="en-US"/>
        </a:p>
      </dgm:t>
    </dgm:pt>
    <dgm:pt modelId="{B752821B-DB0D-47EB-A787-F3E606A66F2C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 কবিতা, গল্প। তবে প্রবন্ধে খ্যাতি লাভ করেন। অর্ধ শতাধিক গ্রন্থের রচয়িতা।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915FEB-E393-48A6-86BC-6D8083A9EF6E}" type="parTrans" cxnId="{669036A7-C7F5-4F0E-B09F-DE73EF54FB77}">
      <dgm:prSet/>
      <dgm:spPr/>
      <dgm:t>
        <a:bodyPr/>
        <a:lstStyle/>
        <a:p>
          <a:endParaRPr lang="en-US" dirty="0"/>
        </a:p>
      </dgm:t>
    </dgm:pt>
    <dgm:pt modelId="{40ED3F0F-EA30-42D2-AA52-29ADE11D4C41}" type="sibTrans" cxnId="{669036A7-C7F5-4F0E-B09F-DE73EF54FB77}">
      <dgm:prSet/>
      <dgm:spPr/>
      <dgm:t>
        <a:bodyPr/>
        <a:lstStyle/>
        <a:p>
          <a:endParaRPr lang="en-US"/>
        </a:p>
      </dgm:t>
    </dgm:pt>
    <dgm:pt modelId="{BDF57007-C4A2-49BC-A720-46AC2842038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পুরস্কার:  সাহিত্যে তাৎপর্যপুর্ণ অবদানের জন্য  বাংলা একাডেমি পুরুস্কার।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D16AA-B9CE-4C92-8DDB-405C5FD6944B}" type="parTrans" cxnId="{16B616FD-6E51-498E-A7F5-245803783D6B}">
      <dgm:prSet/>
      <dgm:spPr/>
      <dgm:t>
        <a:bodyPr/>
        <a:lstStyle/>
        <a:p>
          <a:endParaRPr lang="en-US"/>
        </a:p>
      </dgm:t>
    </dgm:pt>
    <dgm:pt modelId="{843AE4FF-5EEA-4510-B0A4-34113B4E4287}" type="sibTrans" cxnId="{16B616FD-6E51-498E-A7F5-245803783D6B}">
      <dgm:prSet/>
      <dgm:spPr/>
      <dgm:t>
        <a:bodyPr/>
        <a:lstStyle/>
        <a:p>
          <a:endParaRPr lang="en-US"/>
        </a:p>
      </dgm:t>
    </dgm:pt>
    <dgm:pt modelId="{3FF0DE48-0A9A-4C76-8E29-52FAB839DADD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গ্রন্থ: স্বগত সংলাপ, রবীন্দ্রনাথ, কিশোর জীবনী নজরুল ইসলাম ইত্যাদি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B7362D-FF8C-4B7D-8EC9-92BE99006C25}" type="parTrans" cxnId="{9DCD68B9-6A67-4E43-95BF-6C3617A2E7B3}">
      <dgm:prSet/>
      <dgm:spPr/>
      <dgm:t>
        <a:bodyPr/>
        <a:lstStyle/>
        <a:p>
          <a:endParaRPr lang="en-US"/>
        </a:p>
      </dgm:t>
    </dgm:pt>
    <dgm:pt modelId="{0F7B6708-4BE3-4DC1-BA47-A756C01FB69E}" type="sibTrans" cxnId="{9DCD68B9-6A67-4E43-95BF-6C3617A2E7B3}">
      <dgm:prSet/>
      <dgm:spPr/>
      <dgm:t>
        <a:bodyPr/>
        <a:lstStyle/>
        <a:p>
          <a:endParaRPr lang="en-US"/>
        </a:p>
      </dgm:t>
    </dgm:pt>
    <dgm:pt modelId="{B75852D3-B95B-4EE1-A8EB-47C2FC0DE1F6}" type="pres">
      <dgm:prSet presAssocID="{1B0D3861-98A1-4431-B2CA-3160938661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046813-4DBE-4361-B01B-9EC3F0C04BB7}" type="pres">
      <dgm:prSet presAssocID="{9E5FE281-AD3A-40D6-B099-4588876CDCEA}" presName="centerShape" presStyleLbl="node0" presStyleIdx="0" presStyleCnt="1" custScaleX="130596" custScaleY="137282" custLinFactNeighborX="371" custLinFactNeighborY="0"/>
      <dgm:spPr/>
    </dgm:pt>
    <dgm:pt modelId="{6D378001-A362-4B9B-959D-64C873F91F4A}" type="pres">
      <dgm:prSet presAssocID="{B2846465-23DB-4121-B607-E0A8D6684F3D}" presName="Name9" presStyleLbl="parChTrans1D2" presStyleIdx="0" presStyleCnt="6"/>
      <dgm:spPr/>
    </dgm:pt>
    <dgm:pt modelId="{FA641CF8-7509-4A7B-AA3C-AFD159E3B073}" type="pres">
      <dgm:prSet presAssocID="{B2846465-23DB-4121-B607-E0A8D6684F3D}" presName="connTx" presStyleLbl="parChTrans1D2" presStyleIdx="0" presStyleCnt="6"/>
      <dgm:spPr/>
    </dgm:pt>
    <dgm:pt modelId="{A9878871-89B6-4A8E-8706-C66F46ABFC7A}" type="pres">
      <dgm:prSet presAssocID="{D5D93F8F-F2F2-4041-9DCF-F27DB00A93C5}" presName="node" presStyleLbl="node1" presStyleIdx="0" presStyleCnt="6" custScaleX="175397" custRadScaleRad="114160" custRadScaleInc="13682">
        <dgm:presLayoutVars>
          <dgm:bulletEnabled val="1"/>
        </dgm:presLayoutVars>
      </dgm:prSet>
      <dgm:spPr/>
    </dgm:pt>
    <dgm:pt modelId="{E1342693-5504-4DA0-82E8-0E8DC9E06A98}" type="pres">
      <dgm:prSet presAssocID="{741A8F6E-42BE-455E-A87F-F8812958AE77}" presName="Name9" presStyleLbl="parChTrans1D2" presStyleIdx="1" presStyleCnt="6"/>
      <dgm:spPr/>
    </dgm:pt>
    <dgm:pt modelId="{D5BBF190-6840-4269-B3D7-AA96C562A555}" type="pres">
      <dgm:prSet presAssocID="{741A8F6E-42BE-455E-A87F-F8812958AE77}" presName="connTx" presStyleLbl="parChTrans1D2" presStyleIdx="1" presStyleCnt="6"/>
      <dgm:spPr/>
    </dgm:pt>
    <dgm:pt modelId="{1D06C418-0FD5-4C18-BC75-1B8B5EB9FA40}" type="pres">
      <dgm:prSet presAssocID="{3A84489D-83FD-4271-9367-3CDB6F2AA2F1}" presName="node" presStyleLbl="node1" presStyleIdx="1" presStyleCnt="6" custScaleX="197158" custRadScaleRad="141828" custRadScaleInc="40010">
        <dgm:presLayoutVars>
          <dgm:bulletEnabled val="1"/>
        </dgm:presLayoutVars>
      </dgm:prSet>
      <dgm:spPr/>
    </dgm:pt>
    <dgm:pt modelId="{B4FE44C4-A588-4812-85E2-CD1450CC6FF4}" type="pres">
      <dgm:prSet presAssocID="{A85A0761-9252-4DCB-9BF2-84B5402783DE}" presName="Name9" presStyleLbl="parChTrans1D2" presStyleIdx="2" presStyleCnt="6"/>
      <dgm:spPr/>
    </dgm:pt>
    <dgm:pt modelId="{E9CC2BDF-C359-4898-A2F6-A5589444C6B4}" type="pres">
      <dgm:prSet presAssocID="{A85A0761-9252-4DCB-9BF2-84B5402783DE}" presName="connTx" presStyleLbl="parChTrans1D2" presStyleIdx="2" presStyleCnt="6"/>
      <dgm:spPr/>
    </dgm:pt>
    <dgm:pt modelId="{AB650795-47E6-42D7-8EE5-F0F3CE2312D4}" type="pres">
      <dgm:prSet presAssocID="{E32CF8D7-458B-4ACB-A448-3AFA3FECC504}" presName="node" presStyleLbl="node1" presStyleIdx="2" presStyleCnt="6" custScaleX="200374" custScaleY="108873" custRadScaleRad="137075" custRadScaleInc="-30908">
        <dgm:presLayoutVars>
          <dgm:bulletEnabled val="1"/>
        </dgm:presLayoutVars>
      </dgm:prSet>
      <dgm:spPr/>
    </dgm:pt>
    <dgm:pt modelId="{6AD51775-7B42-446E-8458-F5C0443A7EFA}" type="pres">
      <dgm:prSet presAssocID="{13915FEB-E393-48A6-86BC-6D8083A9EF6E}" presName="Name9" presStyleLbl="parChTrans1D2" presStyleIdx="3" presStyleCnt="6"/>
      <dgm:spPr/>
    </dgm:pt>
    <dgm:pt modelId="{7530A521-A335-4235-95E2-F9410FF8ED3B}" type="pres">
      <dgm:prSet presAssocID="{13915FEB-E393-48A6-86BC-6D8083A9EF6E}" presName="connTx" presStyleLbl="parChTrans1D2" presStyleIdx="3" presStyleCnt="6"/>
      <dgm:spPr/>
    </dgm:pt>
    <dgm:pt modelId="{9573E4E8-6DCA-4E42-8B1A-0194E2341130}" type="pres">
      <dgm:prSet presAssocID="{B752821B-DB0D-47EB-A787-F3E606A66F2C}" presName="node" presStyleLbl="node1" presStyleIdx="3" presStyleCnt="6" custScaleX="196335" custRadScaleRad="104457">
        <dgm:presLayoutVars>
          <dgm:bulletEnabled val="1"/>
        </dgm:presLayoutVars>
      </dgm:prSet>
      <dgm:spPr/>
    </dgm:pt>
    <dgm:pt modelId="{A5AC5ABA-10A1-4466-A308-3C97BDE50DC6}" type="pres">
      <dgm:prSet presAssocID="{74B7362D-FF8C-4B7D-8EC9-92BE99006C25}" presName="Name9" presStyleLbl="parChTrans1D2" presStyleIdx="4" presStyleCnt="6"/>
      <dgm:spPr/>
    </dgm:pt>
    <dgm:pt modelId="{1114619B-1CAE-4F9E-909F-95B92CCF43F2}" type="pres">
      <dgm:prSet presAssocID="{74B7362D-FF8C-4B7D-8EC9-92BE99006C25}" presName="connTx" presStyleLbl="parChTrans1D2" presStyleIdx="4" presStyleCnt="6"/>
      <dgm:spPr/>
    </dgm:pt>
    <dgm:pt modelId="{8F871064-F860-4F99-8402-3737D5D9A410}" type="pres">
      <dgm:prSet presAssocID="{3FF0DE48-0A9A-4C76-8E29-52FAB839DADD}" presName="node" presStyleLbl="node1" presStyleIdx="4" presStyleCnt="6" custScaleX="180489" custScaleY="108409" custRadScaleRad="137773" custRadScaleInc="18759">
        <dgm:presLayoutVars>
          <dgm:bulletEnabled val="1"/>
        </dgm:presLayoutVars>
      </dgm:prSet>
      <dgm:spPr/>
    </dgm:pt>
    <dgm:pt modelId="{5EF8CC4E-EC5E-411E-9AA9-A0E0A3043E0D}" type="pres">
      <dgm:prSet presAssocID="{AF2D16AA-B9CE-4C92-8DDB-405C5FD6944B}" presName="Name9" presStyleLbl="parChTrans1D2" presStyleIdx="5" presStyleCnt="6"/>
      <dgm:spPr/>
    </dgm:pt>
    <dgm:pt modelId="{D5ADD8D8-07E6-43D4-B3FA-F9A9662987E1}" type="pres">
      <dgm:prSet presAssocID="{AF2D16AA-B9CE-4C92-8DDB-405C5FD6944B}" presName="connTx" presStyleLbl="parChTrans1D2" presStyleIdx="5" presStyleCnt="6"/>
      <dgm:spPr/>
    </dgm:pt>
    <dgm:pt modelId="{437866C7-7E2D-426A-9A0F-487ABA8BF045}" type="pres">
      <dgm:prSet presAssocID="{BDF57007-C4A2-49BC-A720-46AC28420385}" presName="node" presStyleLbl="node1" presStyleIdx="5" presStyleCnt="6" custScaleX="187056" custRadScaleRad="126654" custRadScaleInc="-28176">
        <dgm:presLayoutVars>
          <dgm:bulletEnabled val="1"/>
        </dgm:presLayoutVars>
      </dgm:prSet>
      <dgm:spPr/>
    </dgm:pt>
  </dgm:ptLst>
  <dgm:cxnLst>
    <dgm:cxn modelId="{0FB13D00-DCB8-4450-B408-520E6E70E204}" type="presOf" srcId="{13915FEB-E393-48A6-86BC-6D8083A9EF6E}" destId="{6AD51775-7B42-446E-8458-F5C0443A7EFA}" srcOrd="0" destOrd="0" presId="urn:microsoft.com/office/officeart/2005/8/layout/radial1"/>
    <dgm:cxn modelId="{A0476400-F58E-437B-ABFE-F7368EF1FD11}" type="presOf" srcId="{B2846465-23DB-4121-B607-E0A8D6684F3D}" destId="{FA641CF8-7509-4A7B-AA3C-AFD159E3B073}" srcOrd="1" destOrd="0" presId="urn:microsoft.com/office/officeart/2005/8/layout/radial1"/>
    <dgm:cxn modelId="{1FA2F404-F4D8-4BEA-9501-24388E7438A7}" type="presOf" srcId="{74B7362D-FF8C-4B7D-8EC9-92BE99006C25}" destId="{A5AC5ABA-10A1-4466-A308-3C97BDE50DC6}" srcOrd="0" destOrd="0" presId="urn:microsoft.com/office/officeart/2005/8/layout/radial1"/>
    <dgm:cxn modelId="{7F2DD719-14B3-4D82-B4CE-0C6055C8D48E}" type="presOf" srcId="{3FF0DE48-0A9A-4C76-8E29-52FAB839DADD}" destId="{8F871064-F860-4F99-8402-3737D5D9A410}" srcOrd="0" destOrd="0" presId="urn:microsoft.com/office/officeart/2005/8/layout/radial1"/>
    <dgm:cxn modelId="{D9D3D21E-B2E1-46FB-91A5-EB3A81E17C07}" srcId="{9E5FE281-AD3A-40D6-B099-4588876CDCEA}" destId="{E32CF8D7-458B-4ACB-A448-3AFA3FECC504}" srcOrd="2" destOrd="0" parTransId="{A85A0761-9252-4DCB-9BF2-84B5402783DE}" sibTransId="{3FC3CF09-0439-4728-83B0-6122D0CE876C}"/>
    <dgm:cxn modelId="{F11D352A-EF41-4D2B-BFEB-BDE93C7698C4}" type="presOf" srcId="{BDF57007-C4A2-49BC-A720-46AC28420385}" destId="{437866C7-7E2D-426A-9A0F-487ABA8BF045}" srcOrd="0" destOrd="0" presId="urn:microsoft.com/office/officeart/2005/8/layout/radial1"/>
    <dgm:cxn modelId="{CD6D6746-7A56-4FA8-8BF2-FBB40599D091}" type="presOf" srcId="{AF2D16AA-B9CE-4C92-8DDB-405C5FD6944B}" destId="{5EF8CC4E-EC5E-411E-9AA9-A0E0A3043E0D}" srcOrd="0" destOrd="0" presId="urn:microsoft.com/office/officeart/2005/8/layout/radial1"/>
    <dgm:cxn modelId="{54AC8966-BFB3-4339-BADD-A18C92750061}" type="presOf" srcId="{A85A0761-9252-4DCB-9BF2-84B5402783DE}" destId="{B4FE44C4-A588-4812-85E2-CD1450CC6FF4}" srcOrd="0" destOrd="0" presId="urn:microsoft.com/office/officeart/2005/8/layout/radial1"/>
    <dgm:cxn modelId="{517C3F73-B140-4789-BFBA-11884A5883E5}" type="presOf" srcId="{B752821B-DB0D-47EB-A787-F3E606A66F2C}" destId="{9573E4E8-6DCA-4E42-8B1A-0194E2341130}" srcOrd="0" destOrd="0" presId="urn:microsoft.com/office/officeart/2005/8/layout/radial1"/>
    <dgm:cxn modelId="{89F1E055-CBBB-4500-B029-0C2368523324}" type="presOf" srcId="{A85A0761-9252-4DCB-9BF2-84B5402783DE}" destId="{E9CC2BDF-C359-4898-A2F6-A5589444C6B4}" srcOrd="1" destOrd="0" presId="urn:microsoft.com/office/officeart/2005/8/layout/radial1"/>
    <dgm:cxn modelId="{C97E6A57-94D3-48D5-8962-B676332D5C64}" type="presOf" srcId="{9E5FE281-AD3A-40D6-B099-4588876CDCEA}" destId="{0A046813-4DBE-4361-B01B-9EC3F0C04BB7}" srcOrd="0" destOrd="0" presId="urn:microsoft.com/office/officeart/2005/8/layout/radial1"/>
    <dgm:cxn modelId="{AD71117A-7B87-4377-A841-DF95AC7A3473}" srcId="{9E5FE281-AD3A-40D6-B099-4588876CDCEA}" destId="{D5D93F8F-F2F2-4041-9DCF-F27DB00A93C5}" srcOrd="0" destOrd="0" parTransId="{B2846465-23DB-4121-B607-E0A8D6684F3D}" sibTransId="{6F0AC29B-82E9-468A-AD2B-E3433D60A044}"/>
    <dgm:cxn modelId="{36AE365A-F958-457B-A1E1-698200CF451F}" type="presOf" srcId="{74B7362D-FF8C-4B7D-8EC9-92BE99006C25}" destId="{1114619B-1CAE-4F9E-909F-95B92CCF43F2}" srcOrd="1" destOrd="0" presId="urn:microsoft.com/office/officeart/2005/8/layout/radial1"/>
    <dgm:cxn modelId="{CCC1887F-6C14-446B-9680-B2567C5A57E5}" type="presOf" srcId="{E32CF8D7-458B-4ACB-A448-3AFA3FECC504}" destId="{AB650795-47E6-42D7-8EE5-F0F3CE2312D4}" srcOrd="0" destOrd="0" presId="urn:microsoft.com/office/officeart/2005/8/layout/radial1"/>
    <dgm:cxn modelId="{8069A489-9B04-4F52-8FD4-789136668927}" srcId="{1B0D3861-98A1-4431-B2CA-3160938661AE}" destId="{9E5FE281-AD3A-40D6-B099-4588876CDCEA}" srcOrd="0" destOrd="0" parTransId="{1A0618DE-FF7D-4252-8493-F13A755030E7}" sibTransId="{EA4EEA98-DC59-41F7-90EC-217AA04BE703}"/>
    <dgm:cxn modelId="{54B31E90-19E8-4059-9091-3E58DCB1B4DC}" type="presOf" srcId="{741A8F6E-42BE-455E-A87F-F8812958AE77}" destId="{E1342693-5504-4DA0-82E8-0E8DC9E06A98}" srcOrd="0" destOrd="0" presId="urn:microsoft.com/office/officeart/2005/8/layout/radial1"/>
    <dgm:cxn modelId="{044AC695-DDF7-4F07-A9E4-0F7DC72796BF}" type="presOf" srcId="{B2846465-23DB-4121-B607-E0A8D6684F3D}" destId="{6D378001-A362-4B9B-959D-64C873F91F4A}" srcOrd="0" destOrd="0" presId="urn:microsoft.com/office/officeart/2005/8/layout/radial1"/>
    <dgm:cxn modelId="{669036A7-C7F5-4F0E-B09F-DE73EF54FB77}" srcId="{9E5FE281-AD3A-40D6-B099-4588876CDCEA}" destId="{B752821B-DB0D-47EB-A787-F3E606A66F2C}" srcOrd="3" destOrd="0" parTransId="{13915FEB-E393-48A6-86BC-6D8083A9EF6E}" sibTransId="{40ED3F0F-EA30-42D2-AA52-29ADE11D4C41}"/>
    <dgm:cxn modelId="{6BD18AAC-FC98-4B89-9954-4D08BEB58D22}" type="presOf" srcId="{3A84489D-83FD-4271-9367-3CDB6F2AA2F1}" destId="{1D06C418-0FD5-4C18-BC75-1B8B5EB9FA40}" srcOrd="0" destOrd="0" presId="urn:microsoft.com/office/officeart/2005/8/layout/radial1"/>
    <dgm:cxn modelId="{CC0D66B5-22D9-46C3-AEA7-F6DE4D7C4713}" type="presOf" srcId="{13915FEB-E393-48A6-86BC-6D8083A9EF6E}" destId="{7530A521-A335-4235-95E2-F9410FF8ED3B}" srcOrd="1" destOrd="0" presId="urn:microsoft.com/office/officeart/2005/8/layout/radial1"/>
    <dgm:cxn modelId="{9DCD68B9-6A67-4E43-95BF-6C3617A2E7B3}" srcId="{9E5FE281-AD3A-40D6-B099-4588876CDCEA}" destId="{3FF0DE48-0A9A-4C76-8E29-52FAB839DADD}" srcOrd="4" destOrd="0" parTransId="{74B7362D-FF8C-4B7D-8EC9-92BE99006C25}" sibTransId="{0F7B6708-4BE3-4DC1-BA47-A756C01FB69E}"/>
    <dgm:cxn modelId="{C509A1C8-D30F-4955-9BCB-27844AD178B1}" type="presOf" srcId="{741A8F6E-42BE-455E-A87F-F8812958AE77}" destId="{D5BBF190-6840-4269-B3D7-AA96C562A555}" srcOrd="1" destOrd="0" presId="urn:microsoft.com/office/officeart/2005/8/layout/radial1"/>
    <dgm:cxn modelId="{EE8EDFD8-7CEB-4386-891E-DD3EB0ED1F46}" srcId="{9E5FE281-AD3A-40D6-B099-4588876CDCEA}" destId="{3A84489D-83FD-4271-9367-3CDB6F2AA2F1}" srcOrd="1" destOrd="0" parTransId="{741A8F6E-42BE-455E-A87F-F8812958AE77}" sibTransId="{F3C201D6-ADC8-463B-8928-C013FE329E62}"/>
    <dgm:cxn modelId="{5EFA03E6-3257-4690-A4B0-6E8CF52B100E}" type="presOf" srcId="{1B0D3861-98A1-4431-B2CA-3160938661AE}" destId="{B75852D3-B95B-4EE1-A8EB-47C2FC0DE1F6}" srcOrd="0" destOrd="0" presId="urn:microsoft.com/office/officeart/2005/8/layout/radial1"/>
    <dgm:cxn modelId="{6046B9E7-E4D7-4134-8BD1-6781049ED2A3}" type="presOf" srcId="{D5D93F8F-F2F2-4041-9DCF-F27DB00A93C5}" destId="{A9878871-89B6-4A8E-8706-C66F46ABFC7A}" srcOrd="0" destOrd="0" presId="urn:microsoft.com/office/officeart/2005/8/layout/radial1"/>
    <dgm:cxn modelId="{5F9F55F2-9A44-440E-A3FE-B0ECB1F5A4CC}" type="presOf" srcId="{AF2D16AA-B9CE-4C92-8DDB-405C5FD6944B}" destId="{D5ADD8D8-07E6-43D4-B3FA-F9A9662987E1}" srcOrd="1" destOrd="0" presId="urn:microsoft.com/office/officeart/2005/8/layout/radial1"/>
    <dgm:cxn modelId="{16B616FD-6E51-498E-A7F5-245803783D6B}" srcId="{9E5FE281-AD3A-40D6-B099-4588876CDCEA}" destId="{BDF57007-C4A2-49BC-A720-46AC28420385}" srcOrd="5" destOrd="0" parTransId="{AF2D16AA-B9CE-4C92-8DDB-405C5FD6944B}" sibTransId="{843AE4FF-5EEA-4510-B0A4-34113B4E4287}"/>
    <dgm:cxn modelId="{AC65DA90-944C-4D72-9A49-A2D40386F0CD}" type="presParOf" srcId="{B75852D3-B95B-4EE1-A8EB-47C2FC0DE1F6}" destId="{0A046813-4DBE-4361-B01B-9EC3F0C04BB7}" srcOrd="0" destOrd="0" presId="urn:microsoft.com/office/officeart/2005/8/layout/radial1"/>
    <dgm:cxn modelId="{42003977-DB9E-444D-9DC3-4EF5491C610C}" type="presParOf" srcId="{B75852D3-B95B-4EE1-A8EB-47C2FC0DE1F6}" destId="{6D378001-A362-4B9B-959D-64C873F91F4A}" srcOrd="1" destOrd="0" presId="urn:microsoft.com/office/officeart/2005/8/layout/radial1"/>
    <dgm:cxn modelId="{041E23E7-9AD4-43AD-9706-55E79DD5FD12}" type="presParOf" srcId="{6D378001-A362-4B9B-959D-64C873F91F4A}" destId="{FA641CF8-7509-4A7B-AA3C-AFD159E3B073}" srcOrd="0" destOrd="0" presId="urn:microsoft.com/office/officeart/2005/8/layout/radial1"/>
    <dgm:cxn modelId="{E99068DF-55F2-4079-8BBC-951FD99C0EB5}" type="presParOf" srcId="{B75852D3-B95B-4EE1-A8EB-47C2FC0DE1F6}" destId="{A9878871-89B6-4A8E-8706-C66F46ABFC7A}" srcOrd="2" destOrd="0" presId="urn:microsoft.com/office/officeart/2005/8/layout/radial1"/>
    <dgm:cxn modelId="{A549BFEE-8021-4955-8F6C-A903AFE5A4AB}" type="presParOf" srcId="{B75852D3-B95B-4EE1-A8EB-47C2FC0DE1F6}" destId="{E1342693-5504-4DA0-82E8-0E8DC9E06A98}" srcOrd="3" destOrd="0" presId="urn:microsoft.com/office/officeart/2005/8/layout/radial1"/>
    <dgm:cxn modelId="{1D2A2F89-D291-4385-8087-FB0E3DEAA519}" type="presParOf" srcId="{E1342693-5504-4DA0-82E8-0E8DC9E06A98}" destId="{D5BBF190-6840-4269-B3D7-AA96C562A555}" srcOrd="0" destOrd="0" presId="urn:microsoft.com/office/officeart/2005/8/layout/radial1"/>
    <dgm:cxn modelId="{161C5E83-BD57-4D6A-BFBD-A5C91D821F7D}" type="presParOf" srcId="{B75852D3-B95B-4EE1-A8EB-47C2FC0DE1F6}" destId="{1D06C418-0FD5-4C18-BC75-1B8B5EB9FA40}" srcOrd="4" destOrd="0" presId="urn:microsoft.com/office/officeart/2005/8/layout/radial1"/>
    <dgm:cxn modelId="{09DCE819-C4F1-4988-8233-9511630E8228}" type="presParOf" srcId="{B75852D3-B95B-4EE1-A8EB-47C2FC0DE1F6}" destId="{B4FE44C4-A588-4812-85E2-CD1450CC6FF4}" srcOrd="5" destOrd="0" presId="urn:microsoft.com/office/officeart/2005/8/layout/radial1"/>
    <dgm:cxn modelId="{6FE2253F-57E3-46B8-B257-8D6699D42B82}" type="presParOf" srcId="{B4FE44C4-A588-4812-85E2-CD1450CC6FF4}" destId="{E9CC2BDF-C359-4898-A2F6-A5589444C6B4}" srcOrd="0" destOrd="0" presId="urn:microsoft.com/office/officeart/2005/8/layout/radial1"/>
    <dgm:cxn modelId="{46947501-BBB7-4779-B88E-D85F0DA0E91C}" type="presParOf" srcId="{B75852D3-B95B-4EE1-A8EB-47C2FC0DE1F6}" destId="{AB650795-47E6-42D7-8EE5-F0F3CE2312D4}" srcOrd="6" destOrd="0" presId="urn:microsoft.com/office/officeart/2005/8/layout/radial1"/>
    <dgm:cxn modelId="{FA647D9C-8DB7-4736-89E6-45677A2E8F44}" type="presParOf" srcId="{B75852D3-B95B-4EE1-A8EB-47C2FC0DE1F6}" destId="{6AD51775-7B42-446E-8458-F5C0443A7EFA}" srcOrd="7" destOrd="0" presId="urn:microsoft.com/office/officeart/2005/8/layout/radial1"/>
    <dgm:cxn modelId="{019186C8-50A2-443F-8378-DAED2D7A6BFA}" type="presParOf" srcId="{6AD51775-7B42-446E-8458-F5C0443A7EFA}" destId="{7530A521-A335-4235-95E2-F9410FF8ED3B}" srcOrd="0" destOrd="0" presId="urn:microsoft.com/office/officeart/2005/8/layout/radial1"/>
    <dgm:cxn modelId="{F47209F0-C9A0-4821-995E-E908665976A6}" type="presParOf" srcId="{B75852D3-B95B-4EE1-A8EB-47C2FC0DE1F6}" destId="{9573E4E8-6DCA-4E42-8B1A-0194E2341130}" srcOrd="8" destOrd="0" presId="urn:microsoft.com/office/officeart/2005/8/layout/radial1"/>
    <dgm:cxn modelId="{EAAA4E36-FEE0-47B9-B4B3-39BBDDBD6497}" type="presParOf" srcId="{B75852D3-B95B-4EE1-A8EB-47C2FC0DE1F6}" destId="{A5AC5ABA-10A1-4466-A308-3C97BDE50DC6}" srcOrd="9" destOrd="0" presId="urn:microsoft.com/office/officeart/2005/8/layout/radial1"/>
    <dgm:cxn modelId="{14379C13-777B-43D7-AE99-089DCDB25F67}" type="presParOf" srcId="{A5AC5ABA-10A1-4466-A308-3C97BDE50DC6}" destId="{1114619B-1CAE-4F9E-909F-95B92CCF43F2}" srcOrd="0" destOrd="0" presId="urn:microsoft.com/office/officeart/2005/8/layout/radial1"/>
    <dgm:cxn modelId="{D762CCA0-3166-4C80-81A3-77B934DC997C}" type="presParOf" srcId="{B75852D3-B95B-4EE1-A8EB-47C2FC0DE1F6}" destId="{8F871064-F860-4F99-8402-3737D5D9A410}" srcOrd="10" destOrd="0" presId="urn:microsoft.com/office/officeart/2005/8/layout/radial1"/>
    <dgm:cxn modelId="{523975B5-140D-4775-916A-B7BC1CA4DD07}" type="presParOf" srcId="{B75852D3-B95B-4EE1-A8EB-47C2FC0DE1F6}" destId="{5EF8CC4E-EC5E-411E-9AA9-A0E0A3043E0D}" srcOrd="11" destOrd="0" presId="urn:microsoft.com/office/officeart/2005/8/layout/radial1"/>
    <dgm:cxn modelId="{7020D22C-0290-4A75-BAE4-C8782E0CCEA9}" type="presParOf" srcId="{5EF8CC4E-EC5E-411E-9AA9-A0E0A3043E0D}" destId="{D5ADD8D8-07E6-43D4-B3FA-F9A9662987E1}" srcOrd="0" destOrd="0" presId="urn:microsoft.com/office/officeart/2005/8/layout/radial1"/>
    <dgm:cxn modelId="{6E0CD85B-463D-4AF8-B799-0D2B81679824}" type="presParOf" srcId="{B75852D3-B95B-4EE1-A8EB-47C2FC0DE1F6}" destId="{437866C7-7E2D-426A-9A0F-487ABA8BF0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6813-4DBE-4361-B01B-9EC3F0C04BB7}">
      <dsp:nvSpPr>
        <dsp:cNvPr id="0" name=""/>
        <dsp:cNvSpPr/>
      </dsp:nvSpPr>
      <dsp:spPr>
        <a:xfrm>
          <a:off x="3225541" y="1474959"/>
          <a:ext cx="1705493" cy="179280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3475305" y="1737510"/>
        <a:ext cx="1205965" cy="1267706"/>
      </dsp:txXfrm>
    </dsp:sp>
    <dsp:sp modelId="{6D378001-A362-4B9B-959D-64C873F91F4A}">
      <dsp:nvSpPr>
        <dsp:cNvPr id="0" name=""/>
        <dsp:cNvSpPr/>
      </dsp:nvSpPr>
      <dsp:spPr>
        <a:xfrm rot="16452203">
          <a:off x="4063939" y="1377189"/>
          <a:ext cx="172729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172729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985" y="1387172"/>
        <a:ext cx="8636" cy="8636"/>
      </dsp:txXfrm>
    </dsp:sp>
    <dsp:sp modelId="{A9878871-89B6-4A8E-8706-C66F46ABFC7A}">
      <dsp:nvSpPr>
        <dsp:cNvPr id="0" name=""/>
        <dsp:cNvSpPr/>
      </dsp:nvSpPr>
      <dsp:spPr>
        <a:xfrm>
          <a:off x="3059299" y="0"/>
          <a:ext cx="2290563" cy="1305930"/>
        </a:xfrm>
        <a:prstGeom prst="ellipse">
          <a:avLst/>
        </a:prstGeom>
        <a:gradFill rotWithShape="1">
          <a:gsLst>
            <a:gs pos="0">
              <a:schemeClr val="accent6"/>
            </a:gs>
            <a:gs pos="90000">
              <a:schemeClr val="accent6">
                <a:shade val="100000"/>
                <a:satMod val="105000"/>
              </a:schemeClr>
            </a:gs>
            <a:gs pos="100000">
              <a:schemeClr val="accent6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shade val="27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: ১৯৩৯সালে পশ্চিমবঙ্গের হুগলি জেলার মৌড়া গ্রামে</a:t>
          </a: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4744" y="191249"/>
        <a:ext cx="1619673" cy="923432"/>
      </dsp:txXfrm>
    </dsp:sp>
    <dsp:sp modelId="{E1342693-5504-4DA0-82E8-0E8DC9E06A98}">
      <dsp:nvSpPr>
        <dsp:cNvPr id="0" name=""/>
        <dsp:cNvSpPr/>
      </dsp:nvSpPr>
      <dsp:spPr>
        <a:xfrm rot="20514595">
          <a:off x="4882645" y="2028375"/>
          <a:ext cx="403701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403701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4403" y="2032584"/>
        <a:ext cx="20185" cy="20185"/>
      </dsp:txXfrm>
    </dsp:sp>
    <dsp:sp modelId="{1D06C418-0FD5-4C18-BC75-1B8B5EB9FA40}">
      <dsp:nvSpPr>
        <dsp:cNvPr id="0" name=""/>
        <dsp:cNvSpPr/>
      </dsp:nvSpPr>
      <dsp:spPr>
        <a:xfrm>
          <a:off x="5071327" y="973481"/>
          <a:ext cx="2574747" cy="1305930"/>
        </a:xfrm>
        <a:prstGeom prst="ellipse">
          <a:avLst/>
        </a:prstGeom>
        <a:solidFill>
          <a:schemeClr val="accent4">
            <a:hueOff val="-1713955"/>
            <a:satOff val="3513"/>
            <a:lumOff val="1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শিক্ষাজীবন: ঢাকা হাইস্কুল, কায়েদে আজম কলেজ, কলকাতা যাদবপুর।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8390" y="1164730"/>
        <a:ext cx="1820621" cy="923432"/>
      </dsp:txXfrm>
    </dsp:sp>
    <dsp:sp modelId="{B4FE44C4-A588-4812-85E2-CD1450CC6FF4}">
      <dsp:nvSpPr>
        <dsp:cNvPr id="0" name=""/>
        <dsp:cNvSpPr/>
      </dsp:nvSpPr>
      <dsp:spPr>
        <a:xfrm rot="1250276">
          <a:off x="4869827" y="2718073"/>
          <a:ext cx="313875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313875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8918" y="2724528"/>
        <a:ext cx="15693" cy="15693"/>
      </dsp:txXfrm>
    </dsp:sp>
    <dsp:sp modelId="{AB650795-47E6-42D7-8EE5-F0F3CE2312D4}">
      <dsp:nvSpPr>
        <dsp:cNvPr id="0" name=""/>
        <dsp:cNvSpPr/>
      </dsp:nvSpPr>
      <dsp:spPr>
        <a:xfrm>
          <a:off x="4936667" y="2485174"/>
          <a:ext cx="2616746" cy="1421806"/>
        </a:xfrm>
        <a:prstGeom prst="ellipse">
          <a:avLst/>
        </a:prstGeom>
        <a:solidFill>
          <a:schemeClr val="accent4">
            <a:hueOff val="-3427909"/>
            <a:satOff val="7025"/>
            <a:lumOff val="3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কর্মজীবন: অধ্যাপনা করেন চট্রগ্রাম বিশ্ববিদ্যালয় ও জাহাঙ্গীর নগর বিশ্ববিদ্যালয়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9881" y="2693393"/>
        <a:ext cx="1850318" cy="1005368"/>
      </dsp:txXfrm>
    </dsp:sp>
    <dsp:sp modelId="{6AD51775-7B42-446E-8458-F5C0443A7EFA}">
      <dsp:nvSpPr>
        <dsp:cNvPr id="0" name=""/>
        <dsp:cNvSpPr/>
      </dsp:nvSpPr>
      <dsp:spPr>
        <a:xfrm rot="5425234">
          <a:off x="3986555" y="3337970"/>
          <a:ext cx="169064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169064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4066861" y="3348044"/>
        <a:ext cx="8453" cy="8453"/>
      </dsp:txXfrm>
    </dsp:sp>
    <dsp:sp modelId="{9573E4E8-6DCA-4E42-8B1A-0194E2341130}">
      <dsp:nvSpPr>
        <dsp:cNvPr id="0" name=""/>
        <dsp:cNvSpPr/>
      </dsp:nvSpPr>
      <dsp:spPr>
        <a:xfrm>
          <a:off x="2783674" y="3436797"/>
          <a:ext cx="2563999" cy="1305930"/>
        </a:xfrm>
        <a:prstGeom prst="ellipse">
          <a:avLst/>
        </a:prstGeom>
        <a:solidFill>
          <a:schemeClr val="accent4">
            <a:hueOff val="-5141864"/>
            <a:satOff val="10538"/>
            <a:lumOff val="4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 কবিতা, গল্প। তবে প্রবন্ধে খ্যাতি লাভ করেন। অর্ধ শতাধিক গ্রন্থের রচয়িতা।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9163" y="3628046"/>
        <a:ext cx="1813021" cy="923432"/>
      </dsp:txXfrm>
    </dsp:sp>
    <dsp:sp modelId="{A5AC5ABA-10A1-4466-A308-3C97BDE50DC6}">
      <dsp:nvSpPr>
        <dsp:cNvPr id="0" name=""/>
        <dsp:cNvSpPr/>
      </dsp:nvSpPr>
      <dsp:spPr>
        <a:xfrm rot="9345265">
          <a:off x="2854961" y="2804483"/>
          <a:ext cx="459768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459768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73351" y="2807290"/>
        <a:ext cx="22988" cy="22988"/>
      </dsp:txXfrm>
    </dsp:sp>
    <dsp:sp modelId="{8F871064-F860-4F99-8402-3737D5D9A410}">
      <dsp:nvSpPr>
        <dsp:cNvPr id="0" name=""/>
        <dsp:cNvSpPr/>
      </dsp:nvSpPr>
      <dsp:spPr>
        <a:xfrm>
          <a:off x="753803" y="2629973"/>
          <a:ext cx="2357061" cy="1415746"/>
        </a:xfrm>
        <a:prstGeom prst="ellipse">
          <a:avLst/>
        </a:prstGeom>
        <a:solidFill>
          <a:schemeClr val="accent4">
            <a:hueOff val="-6855818"/>
            <a:satOff val="14050"/>
            <a:lumOff val="6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গ্রন্থ: স্বগত সংলাপ, রবীন্দ্রনাথ, কিশোর জীবনী নজরুল ইসলাম ইত্যাদি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98987" y="2837304"/>
        <a:ext cx="1666693" cy="1001084"/>
      </dsp:txXfrm>
    </dsp:sp>
    <dsp:sp modelId="{5EF8CC4E-EC5E-411E-9AA9-A0E0A3043E0D}">
      <dsp:nvSpPr>
        <dsp:cNvPr id="0" name=""/>
        <dsp:cNvSpPr/>
      </dsp:nvSpPr>
      <dsp:spPr>
        <a:xfrm rot="12085475">
          <a:off x="3039144" y="1998133"/>
          <a:ext cx="248838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248838" y="143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57342" y="2006213"/>
        <a:ext cx="12441" cy="12441"/>
      </dsp:txXfrm>
    </dsp:sp>
    <dsp:sp modelId="{437866C7-7E2D-426A-9A0F-487ABA8BF045}">
      <dsp:nvSpPr>
        <dsp:cNvPr id="0" name=""/>
        <dsp:cNvSpPr/>
      </dsp:nvSpPr>
      <dsp:spPr>
        <a:xfrm>
          <a:off x="841687" y="927656"/>
          <a:ext cx="2442822" cy="1305930"/>
        </a:xfrm>
        <a:prstGeom prst="ellipse">
          <a:avLst/>
        </a:prstGeom>
        <a:gradFill rotWithShape="1">
          <a:gsLst>
            <a:gs pos="0">
              <a:schemeClr val="accent5"/>
            </a:gs>
            <a:gs pos="90000">
              <a:schemeClr val="accent5">
                <a:shade val="100000"/>
                <a:satMod val="105000"/>
              </a:schemeClr>
            </a:gs>
            <a:gs pos="100000">
              <a:schemeClr val="accent5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shade val="27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পুরস্কার:  সাহিত্যে তাৎপর্যপুর্ণ অবদানের জন্য  বাংলা একাডেমি পুরুস্কার।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9430" y="1118905"/>
        <a:ext cx="1727336" cy="92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9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83B0-B03E-4EA8-86FF-ACCDBDBB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CC4-92EF-49B3-8360-EB9ADFC29BC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FBD6-27C0-4518-818F-AFF4C44D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335B-B03E-461F-B5A0-D315E346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F46-9CB1-4C65-8372-045DDC6C7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0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508A02-7C09-47E7-9A66-504840C944C9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5A938AE-291A-4D10-B0E0-25216E67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ACB96-0187-4CF0-B933-4C43961E0093}"/>
              </a:ext>
            </a:extLst>
          </p:cNvPr>
          <p:cNvSpPr txBox="1"/>
          <p:nvPr/>
        </p:nvSpPr>
        <p:spPr>
          <a:xfrm>
            <a:off x="625323" y="339634"/>
            <a:ext cx="661319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</a:t>
            </a:r>
            <a:r>
              <a:rPr lang="bn-BD" sz="115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গতম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122" name="Picture 2" descr="Image result for প্রবন্ধ">
            <a:extLst>
              <a:ext uri="{FF2B5EF4-FFF2-40B4-BE49-F238E27FC236}">
                <a16:creationId xmlns:a16="http://schemas.microsoft.com/office/drawing/2014/main" id="{348B1EF3-7287-47E4-B299-F476334F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8" y="2586446"/>
            <a:ext cx="5082064" cy="3931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ফুল ">
            <a:extLst>
              <a:ext uri="{FF2B5EF4-FFF2-40B4-BE49-F238E27FC236}">
                <a16:creationId xmlns:a16="http://schemas.microsoft.com/office/drawing/2014/main" id="{2DA82EC4-22C1-4414-8BB4-3415B9C1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b="15059"/>
          <a:stretch/>
        </p:blipFill>
        <p:spPr bwMode="auto">
          <a:xfrm>
            <a:off x="8286207" y="4715691"/>
            <a:ext cx="2207623" cy="20035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128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9ABB5F-9297-4560-9514-3B611EB75693}"/>
              </a:ext>
            </a:extLst>
          </p:cNvPr>
          <p:cNvGrpSpPr/>
          <p:nvPr/>
        </p:nvGrpSpPr>
        <p:grpSpPr>
          <a:xfrm>
            <a:off x="486378" y="305764"/>
            <a:ext cx="8386689" cy="6061806"/>
            <a:chOff x="-598355" y="377454"/>
            <a:chExt cx="11215190" cy="60618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5257DA-31A0-42C4-8309-312CD07BD1BE}"/>
                </a:ext>
              </a:extLst>
            </p:cNvPr>
            <p:cNvSpPr txBox="1"/>
            <p:nvPr/>
          </p:nvSpPr>
          <p:spPr>
            <a:xfrm>
              <a:off x="-598355" y="4808044"/>
              <a:ext cx="1121519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“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”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 হলো  গদ্যে লিখিত এমন রচনা যার উদ্দাশ্য পাঠকের জ্ঞানতৃষ্ণাকে পরিতৃপ্ত করা। কোন সন্দেহ নেই, এ জাতীয় লেখায় তথ্যের প্রাধান্য থাকবে যার ফলে অজ্ঞাত তথ্যাদি পাঠক জানতে পারবে।সাধারণত কল্পনাশক্তি ও বুদ্ধিবৃত্তিকে আশ্রয় করে লেখক কোন   বিষয় বস্তু সম্পর্কে আত্মসচেতন নাতিদীর্ঘ সাহিত্য-রুপ সৃষ্টি করেন  তাকেই” প্রবন্ধ “নামে অভিহিত করা হয়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9A7F71-C32F-478A-873D-1BCC6958804A}"/>
                </a:ext>
              </a:extLst>
            </p:cNvPr>
            <p:cNvSpPr txBox="1"/>
            <p:nvPr/>
          </p:nvSpPr>
          <p:spPr>
            <a:xfrm>
              <a:off x="3904512" y="377454"/>
              <a:ext cx="4379203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en-US" sz="7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AB60CA-D396-4241-A588-5E23B08C0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773" y="1999427"/>
              <a:ext cx="2127477" cy="2614708"/>
            </a:xfrm>
            <a:prstGeom prst="rect">
              <a:avLst/>
            </a:prstGeom>
          </p:spPr>
        </p:pic>
        <p:pic>
          <p:nvPicPr>
            <p:cNvPr id="2050" name="Picture 2" descr="XMA Header Image">
              <a:extLst>
                <a:ext uri="{FF2B5EF4-FFF2-40B4-BE49-F238E27FC236}">
                  <a16:creationId xmlns:a16="http://schemas.microsoft.com/office/drawing/2014/main" id="{3CE00FA9-BF25-4276-AAB8-716F076F3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23" y="617364"/>
              <a:ext cx="2130601" cy="2689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XMA Header Image">
              <a:extLst>
                <a:ext uri="{FF2B5EF4-FFF2-40B4-BE49-F238E27FC236}">
                  <a16:creationId xmlns:a16="http://schemas.microsoft.com/office/drawing/2014/main" id="{4C2BFEAF-4CA5-4D1E-BD47-4CBF4E545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900" y="2193336"/>
              <a:ext cx="2127477" cy="261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03D4D70-81E7-459C-955A-6B9D88F29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252" y="2415293"/>
              <a:ext cx="2127477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213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295315-68B9-4F93-8459-F44E14D9EA4F}"/>
              </a:ext>
            </a:extLst>
          </p:cNvPr>
          <p:cNvGrpSpPr/>
          <p:nvPr/>
        </p:nvGrpSpPr>
        <p:grpSpPr>
          <a:xfrm>
            <a:off x="440267" y="332518"/>
            <a:ext cx="8263466" cy="5763986"/>
            <a:chOff x="-949235" y="547007"/>
            <a:chExt cx="10541727" cy="57639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3A1271-C3F2-4CC8-BCB8-F66DFB7F09A4}"/>
                </a:ext>
              </a:extLst>
            </p:cNvPr>
            <p:cNvSpPr txBox="1"/>
            <p:nvPr/>
          </p:nvSpPr>
          <p:spPr>
            <a:xfrm>
              <a:off x="-949235" y="4741333"/>
              <a:ext cx="102935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প্রবন্ধের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দুটি মুখ্য শ্রেণি বিভাগ আছে: তন্ময় প্রবন্ধ ও মন্ময় প্রবন্ধ। বাংলা ভাষায়  রচিত প্রবন্ধ সাহিত্য আয়তনে বিশাল এবং গুণগত  মানে অতি উত্তম।রাজা রামমোহন রায় থেকে শুরু করে অদ্যাবদি তার প্রবাহমাণতা কখনো ব্যাহত বা বাধাপ্রাপ্ত হয়নি।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74" name="Picture 2" descr="XMA Header Image">
              <a:extLst>
                <a:ext uri="{FF2B5EF4-FFF2-40B4-BE49-F238E27FC236}">
                  <a16:creationId xmlns:a16="http://schemas.microsoft.com/office/drawing/2014/main" id="{929AF500-B34A-4BFE-ADB3-EB38ED5DF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5543" y="547007"/>
              <a:ext cx="2418262" cy="35433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জাতি সংগ">
              <a:extLst>
                <a:ext uri="{FF2B5EF4-FFF2-40B4-BE49-F238E27FC236}">
                  <a16:creationId xmlns:a16="http://schemas.microsoft.com/office/drawing/2014/main" id="{E6CF2498-A64A-4555-A403-4154E3DDD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651" y="1845704"/>
              <a:ext cx="3291841" cy="2570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AB0C0-3B52-4E46-BFD1-41D50522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780" y="920977"/>
              <a:ext cx="2778032" cy="3657600"/>
            </a:xfrm>
            <a:prstGeom prst="rect">
              <a:avLst/>
            </a:prstGeom>
            <a:ln w="38100">
              <a:solidFill>
                <a:srgbClr val="12FA0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998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274DF5-EE3F-4089-9125-AF150C73ED01}"/>
              </a:ext>
            </a:extLst>
          </p:cNvPr>
          <p:cNvGrpSpPr/>
          <p:nvPr/>
        </p:nvGrpSpPr>
        <p:grpSpPr>
          <a:xfrm>
            <a:off x="323856" y="302091"/>
            <a:ext cx="8436322" cy="6342162"/>
            <a:chOff x="-113065" y="302091"/>
            <a:chExt cx="10438710" cy="63421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AE6CB5-9AB3-4F48-A334-CAA096CE9724}"/>
                </a:ext>
              </a:extLst>
            </p:cNvPr>
            <p:cNvSpPr txBox="1"/>
            <p:nvPr/>
          </p:nvSpPr>
          <p:spPr>
            <a:xfrm>
              <a:off x="254375" y="3189112"/>
              <a:ext cx="6093822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তন্ময়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প্রবন্ধঃবিষয়বস্তুর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প্রাধান্য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স্বীকার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করে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লিখিত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বস্তুনিষ্ঠ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</a:t>
              </a:r>
            </a:p>
            <a:p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মন্ময়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প্রবন্ধঃ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মেধাশক্তি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অপেক্ষা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ব্যক্তিহৃদয়ই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প্রধান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/ ‘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ব্যক্তিগত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’ ।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যেমন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- </a:t>
              </a:r>
            </a:p>
            <a:p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  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রবীন্দ্রনাথের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‘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বিচিত্র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’  ও 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বেল্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‌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লেৎর্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‌ ।</a:t>
              </a:r>
            </a:p>
            <a:p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   ‘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রম্য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রচনা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’ –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প্রকাশভঙ্গি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ও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ভাষা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গুরুগম্ভীর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  <a:p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                  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বেল্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‌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লেৎর্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‌(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ফরাসি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) - belle-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সুন্দর,letre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-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অক্ষর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b="1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অর্থাৎচারুকথন</a:t>
              </a:r>
              <a:r>
                <a:rPr lang="en-US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5BC807-2A79-478E-95E0-B58C635D71FC}"/>
                </a:ext>
              </a:extLst>
            </p:cNvPr>
            <p:cNvSpPr txBox="1"/>
            <p:nvPr/>
          </p:nvSpPr>
          <p:spPr>
            <a:xfrm>
              <a:off x="-113065" y="1665081"/>
              <a:ext cx="823803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দুটি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মুখ্য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শ্রেণিবিভাগ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আছে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-</a:t>
              </a:r>
            </a:p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তন্ময়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(objective)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ও </a:t>
              </a:r>
            </a:p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মন্ময়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(subjective)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প্রবন্ধ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endParaRPr>
            </a:p>
            <a:p>
              <a:pPr algn="ctr"/>
              <a:r>
                <a:rPr lang="en-US" sz="2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041F0-5EFB-4981-B1B7-10BFCA68E03F}"/>
                </a:ext>
              </a:extLst>
            </p:cNvPr>
            <p:cNvSpPr txBox="1"/>
            <p:nvPr/>
          </p:nvSpPr>
          <p:spPr>
            <a:xfrm>
              <a:off x="-113065" y="302091"/>
              <a:ext cx="4252621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en-US" sz="7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XMA Header Image">
              <a:extLst>
                <a:ext uri="{FF2B5EF4-FFF2-40B4-BE49-F238E27FC236}">
                  <a16:creationId xmlns:a16="http://schemas.microsoft.com/office/drawing/2014/main" id="{D31CD003-F6E7-4C70-80E7-428D994F5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383" y="302091"/>
              <a:ext cx="2418262" cy="35433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0A6D54-A249-4950-814F-F5235D71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383" y="4267200"/>
              <a:ext cx="2191986" cy="23770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4536381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290291-4F00-441D-AFCA-56368FE27372}"/>
              </a:ext>
            </a:extLst>
          </p:cNvPr>
          <p:cNvSpPr txBox="1"/>
          <p:nvPr/>
        </p:nvSpPr>
        <p:spPr>
          <a:xfrm>
            <a:off x="1074661" y="1615587"/>
            <a:ext cx="5145676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 “প্রবন্ধ” বলতে কি বুঝায় 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939E-5F72-4F3D-9505-F2222265FC4D}"/>
              </a:ext>
            </a:extLst>
          </p:cNvPr>
          <p:cNvSpPr txBox="1"/>
          <p:nvPr/>
        </p:nvSpPr>
        <p:spPr>
          <a:xfrm>
            <a:off x="833644" y="4903857"/>
            <a:ext cx="66979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-সাধারণত কল্পনাশক্তি ও বুদ্ধিবৃত্তিকে আশ্রয় করে লেখক কোন বিষয় বস্তু সম্পর্কে আত্মসচেতন নাতিদীর্ঘ সাহিত্য-রুপ সৃষ্টি করেন  তাকে “ প্রবন্ধ” নামে অভিহিত করা হয়।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571B8-8113-4F5E-B2DC-7C119FD1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39" y="2662026"/>
            <a:ext cx="3956821" cy="2092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36593-FCF6-439B-A9FA-C3E5762DDDD3}"/>
              </a:ext>
            </a:extLst>
          </p:cNvPr>
          <p:cNvSpPr txBox="1"/>
          <p:nvPr/>
        </p:nvSpPr>
        <p:spPr>
          <a:xfrm>
            <a:off x="3260271" y="507593"/>
            <a:ext cx="23872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20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D9354-7E13-4780-8217-8D9ECD31573B}"/>
              </a:ext>
            </a:extLst>
          </p:cNvPr>
          <p:cNvSpPr txBox="1"/>
          <p:nvPr/>
        </p:nvSpPr>
        <p:spPr>
          <a:xfrm>
            <a:off x="1085850" y="3128136"/>
            <a:ext cx="6972300" cy="954107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 “সাহিত্যের রূপ ও রীতি” প্রবন্ধ অনুসারে বাংলা ভাষায় সার্থক ছোটগল্পকারের অনন্য দৃষ্টান্ত কোন লেখক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1D7B1-E872-441C-9966-9D743BF1016F}"/>
              </a:ext>
            </a:extLst>
          </p:cNvPr>
          <p:cNvSpPr txBox="1"/>
          <p:nvPr/>
        </p:nvSpPr>
        <p:spPr>
          <a:xfrm>
            <a:off x="272261" y="1942387"/>
            <a:ext cx="5631828" cy="70788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প্রবন্ধের প্রধান বাহন 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656BB-657F-4BEB-BFED-9D461F307779}"/>
              </a:ext>
            </a:extLst>
          </p:cNvPr>
          <p:cNvSpPr txBox="1"/>
          <p:nvPr/>
        </p:nvSpPr>
        <p:spPr>
          <a:xfrm>
            <a:off x="1839149" y="4851294"/>
            <a:ext cx="7092924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 কয়টি মুখ্য শ্রেণি বিভাগ আছে?বর্ণনা দাও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B5600-3C17-4E9B-9446-62B1DCBF5A58}"/>
              </a:ext>
            </a:extLst>
          </p:cNvPr>
          <p:cNvSpPr txBox="1"/>
          <p:nvPr/>
        </p:nvSpPr>
        <p:spPr>
          <a:xfrm>
            <a:off x="272261" y="383577"/>
            <a:ext cx="3133777" cy="110799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ল্যায়</a:t>
            </a:r>
            <a:endParaRPr lang="en-US" sz="4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B2222-1CF3-4E3C-AC08-B3EB50E3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2" y="602147"/>
            <a:ext cx="2334984" cy="23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A2524-9FDB-4EA0-AF59-FC248E60E780}"/>
              </a:ext>
            </a:extLst>
          </p:cNvPr>
          <p:cNvSpPr txBox="1"/>
          <p:nvPr/>
        </p:nvSpPr>
        <p:spPr>
          <a:xfrm>
            <a:off x="502073" y="363893"/>
            <a:ext cx="3406139" cy="110799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ড়ীর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84BE6-DA7D-49E3-B25A-D26C40CA8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50" y="1925751"/>
            <a:ext cx="6348549" cy="3006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8A7DD5-2681-4B5D-914A-59735EC7992B}"/>
              </a:ext>
            </a:extLst>
          </p:cNvPr>
          <p:cNvSpPr txBox="1"/>
          <p:nvPr/>
        </p:nvSpPr>
        <p:spPr>
          <a:xfrm>
            <a:off x="1608666" y="5723467"/>
            <a:ext cx="6248400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নিজেদের</a:t>
            </a:r>
            <a:r>
              <a:rPr lang="en-US" sz="2000" dirty="0"/>
              <a:t> </a:t>
            </a:r>
            <a:r>
              <a:rPr lang="en-US" sz="2000" dirty="0" err="1"/>
              <a:t>লেখায়</a:t>
            </a:r>
            <a:r>
              <a:rPr lang="en-US" sz="2000" dirty="0"/>
              <a:t> </a:t>
            </a:r>
            <a:r>
              <a:rPr lang="en-US" sz="2000" dirty="0" err="1"/>
              <a:t>সমৃদ্ধ</a:t>
            </a:r>
            <a:r>
              <a:rPr lang="en-US" sz="2000" dirty="0"/>
              <a:t> </a:t>
            </a:r>
            <a:r>
              <a:rPr lang="en-US" sz="2000" dirty="0" err="1"/>
              <a:t>একটি’দেয়ালিকা</a:t>
            </a:r>
            <a:r>
              <a:rPr lang="en-US" sz="2000" dirty="0"/>
              <a:t> ‘ </a:t>
            </a:r>
            <a:r>
              <a:rPr lang="en-US" sz="2000" dirty="0" err="1"/>
              <a:t>লিখে</a:t>
            </a:r>
            <a:r>
              <a:rPr lang="en-US" sz="2000" dirty="0"/>
              <a:t> </a:t>
            </a:r>
            <a:r>
              <a:rPr lang="en-US" sz="2000" dirty="0" err="1"/>
              <a:t>আনবে</a:t>
            </a:r>
            <a:r>
              <a:rPr lang="en-US" sz="2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7396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C7C88-C4EA-4CB0-AD52-E9E231109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557678"/>
            <a:ext cx="6583680" cy="3014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766A1-9111-41E5-8AD5-782CB2927EB4}"/>
              </a:ext>
            </a:extLst>
          </p:cNvPr>
          <p:cNvSpPr/>
          <p:nvPr/>
        </p:nvSpPr>
        <p:spPr>
          <a:xfrm>
            <a:off x="-256903" y="240589"/>
            <a:ext cx="9144000" cy="8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এতোক্ষণ ক্লাসে থাকার জন্য সবাইকে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F1837-191E-4ECC-B0D5-811F777E8C8D}"/>
              </a:ext>
            </a:extLst>
          </p:cNvPr>
          <p:cNvSpPr txBox="1"/>
          <p:nvPr/>
        </p:nvSpPr>
        <p:spPr>
          <a:xfrm>
            <a:off x="1391880" y="4741817"/>
            <a:ext cx="7495217" cy="16230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ECE99-772F-41EC-AF8D-A67E73675F1C}"/>
              </a:ext>
            </a:extLst>
          </p:cNvPr>
          <p:cNvSpPr txBox="1"/>
          <p:nvPr/>
        </p:nvSpPr>
        <p:spPr>
          <a:xfrm>
            <a:off x="349955" y="1625033"/>
            <a:ext cx="3575353" cy="223633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7DE83-1A6D-4E3B-8C33-5D0B31D7F3EB}"/>
              </a:ext>
            </a:extLst>
          </p:cNvPr>
          <p:cNvSpPr txBox="1"/>
          <p:nvPr/>
        </p:nvSpPr>
        <p:spPr>
          <a:xfrm>
            <a:off x="5531048" y="3575114"/>
            <a:ext cx="3443619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bn-IN" sz="28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>
              <a:defRPr/>
            </a:pPr>
            <a:r>
              <a:rPr lang="bn-IN" sz="28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>
              <a:defRPr/>
            </a:pPr>
            <a:r>
              <a:rPr lang="bn-IN" sz="28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800" b="1" dirty="0">
                <a:ln/>
                <a:solidFill>
                  <a:schemeClr val="tx1"/>
                </a:solidFill>
                <a:latin typeface="Corbel" panose="020B0503020204020204"/>
              </a:rPr>
              <a:t>। </a:t>
            </a:r>
            <a:endParaRPr lang="bn-IN" sz="2800" b="1" dirty="0">
              <a:ln/>
              <a:solidFill>
                <a:schemeClr val="tx1"/>
              </a:solidFill>
              <a:latin typeface="Corbel" panose="020B0503020204020204"/>
              <a:cs typeface="Vrinda" panose="020B0502040204020203" pitchFamily="34" charset="0"/>
            </a:endParaRPr>
          </a:p>
          <a:p>
            <a:pPr>
              <a:defRPr/>
            </a:pPr>
            <a:r>
              <a:rPr lang="bn-IN" sz="28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800" b="1" dirty="0">
              <a:ln/>
              <a:solidFill>
                <a:schemeClr val="tx1"/>
              </a:solidFill>
              <a:latin typeface="Corbel" panose="020B0503020204020204"/>
            </a:endParaRPr>
          </a:p>
        </p:txBody>
      </p:sp>
      <p:pic>
        <p:nvPicPr>
          <p:cNvPr id="6146" name="Picture 2" descr="Image result for ফুল ">
            <a:extLst>
              <a:ext uri="{FF2B5EF4-FFF2-40B4-BE49-F238E27FC236}">
                <a16:creationId xmlns:a16="http://schemas.microsoft.com/office/drawing/2014/main" id="{771186ED-86B4-44B3-AB0E-2B871157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42" y="3104831"/>
            <a:ext cx="2686050" cy="3187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ফুল ">
            <a:extLst>
              <a:ext uri="{FF2B5EF4-FFF2-40B4-BE49-F238E27FC236}">
                <a16:creationId xmlns:a16="http://schemas.microsoft.com/office/drawing/2014/main" id="{EBD0934C-57F9-477A-8E71-CBC6C27C1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3691" r="16850" b="7540"/>
          <a:stretch/>
        </p:blipFill>
        <p:spPr bwMode="auto">
          <a:xfrm>
            <a:off x="5397931" y="565832"/>
            <a:ext cx="3709851" cy="2403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94363-DC2C-4981-A46C-713BE87EE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4" y="3413888"/>
            <a:ext cx="2175830" cy="2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1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A7B377-107A-4215-B333-63710459F2CD}"/>
              </a:ext>
            </a:extLst>
          </p:cNvPr>
          <p:cNvGrpSpPr/>
          <p:nvPr/>
        </p:nvGrpSpPr>
        <p:grpSpPr>
          <a:xfrm>
            <a:off x="1140177" y="609665"/>
            <a:ext cx="6863645" cy="5638670"/>
            <a:chOff x="624603" y="609665"/>
            <a:chExt cx="10912077" cy="5638670"/>
          </a:xfrm>
        </p:grpSpPr>
        <p:sp>
          <p:nvSpPr>
            <p:cNvPr id="4" name="TextBox 3"/>
            <p:cNvSpPr txBox="1"/>
            <p:nvPr/>
          </p:nvSpPr>
          <p:spPr>
            <a:xfrm>
              <a:off x="4450080" y="1215987"/>
              <a:ext cx="3215640" cy="92333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01000" y="3429000"/>
              <a:ext cx="3535680" cy="150810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দশম</a:t>
              </a:r>
            </a:p>
            <a:p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</a:p>
            <a:p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1104" y="2423721"/>
              <a:ext cx="2789396" cy="382461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DE6B91-4002-4A9B-BE65-589B7033B7E2}"/>
                </a:ext>
              </a:extLst>
            </p:cNvPr>
            <p:cNvSpPr txBox="1"/>
            <p:nvPr/>
          </p:nvSpPr>
          <p:spPr>
            <a:xfrm>
              <a:off x="624603" y="609665"/>
              <a:ext cx="10638472" cy="563866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03802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১ম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13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C9A1C2-F179-42EA-916A-04CB79AB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202" y="2745638"/>
              <a:ext cx="2789396" cy="32534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8753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A46D40-1AA8-4BF0-844C-131526377C5C}"/>
              </a:ext>
            </a:extLst>
          </p:cNvPr>
          <p:cNvGrpSpPr/>
          <p:nvPr/>
        </p:nvGrpSpPr>
        <p:grpSpPr>
          <a:xfrm>
            <a:off x="801511" y="526709"/>
            <a:ext cx="7540978" cy="6086172"/>
            <a:chOff x="366321" y="470264"/>
            <a:chExt cx="11459358" cy="6086172"/>
          </a:xfrm>
        </p:grpSpPr>
        <p:sp>
          <p:nvSpPr>
            <p:cNvPr id="4" name="TextBox 3"/>
            <p:cNvSpPr txBox="1"/>
            <p:nvPr/>
          </p:nvSpPr>
          <p:spPr>
            <a:xfrm>
              <a:off x="4525869" y="470264"/>
              <a:ext cx="4990858" cy="830997"/>
            </a:xfrm>
            <a:prstGeom prst="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ছবিগুলো </a:t>
              </a:r>
              <a:r>
                <a:rPr lang="bn-IN" sz="4800" b="1" dirty="0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?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বলতো</a:t>
              </a:r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Book21746.JPG">
              <a:extLst>
                <a:ext uri="{FF2B5EF4-FFF2-40B4-BE49-F238E27FC236}">
                  <a16:creationId xmlns:a16="http://schemas.microsoft.com/office/drawing/2014/main" id="{7EABD97D-400E-464D-837D-5ACF5170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321" y="954831"/>
              <a:ext cx="2677324" cy="35961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802DB0-C007-4252-8192-35DE21C1D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877" y="1885409"/>
              <a:ext cx="2677323" cy="34245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8" name="Picture 2" descr="Image result for প্রবন্ধ">
              <a:extLst>
                <a:ext uri="{FF2B5EF4-FFF2-40B4-BE49-F238E27FC236}">
                  <a16:creationId xmlns:a16="http://schemas.microsoft.com/office/drawing/2014/main" id="{7B6B603E-5FC1-450B-8406-BD99E7EB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432" y="3145349"/>
              <a:ext cx="2677323" cy="32423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96DAD15D-597D-4625-A515-86E79EA80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346" y="3597700"/>
              <a:ext cx="2465333" cy="29587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07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BF0177-6652-4FFB-8374-7DCAB5570308}"/>
              </a:ext>
            </a:extLst>
          </p:cNvPr>
          <p:cNvGrpSpPr/>
          <p:nvPr/>
        </p:nvGrpSpPr>
        <p:grpSpPr>
          <a:xfrm>
            <a:off x="767644" y="266388"/>
            <a:ext cx="7157156" cy="5874197"/>
            <a:chOff x="807720" y="266387"/>
            <a:chExt cx="10881360" cy="5874197"/>
          </a:xfrm>
        </p:grpSpPr>
        <p:sp>
          <p:nvSpPr>
            <p:cNvPr id="2" name="TextBox 1"/>
            <p:cNvSpPr txBox="1"/>
            <p:nvPr/>
          </p:nvSpPr>
          <p:spPr>
            <a:xfrm>
              <a:off x="807720" y="266387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/>
                  <a:latin typeface="NikoshBAN" pitchFamily="2" charset="0"/>
                  <a:cs typeface="NikoshBAN" pitchFamily="2" charset="0"/>
                </a:rPr>
                <a:t>পাঠ ঘোষণা </a:t>
              </a:r>
              <a:endParaRPr lang="en-US" sz="5400" b="1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0360" y="1599124"/>
              <a:ext cx="8808720" cy="18744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9600" b="1" dirty="0">
                  <a:ln/>
                  <a:latin typeface="NikoshBAN" pitchFamily="2" charset="0"/>
                  <a:cs typeface="NikoshBAN" pitchFamily="2" charset="0"/>
                </a:rPr>
                <a:t>সাহিত্যের রূপ ও রীতি  </a:t>
              </a:r>
              <a:r>
                <a:rPr lang="bn-BD" sz="96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05400" y="4954136"/>
              <a:ext cx="6141720" cy="76313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perspectiveRight"/>
                <a:lightRig rig="flat" dir="tl">
                  <a:rot lat="0" lon="0" rev="6600000"/>
                </a:lightRig>
              </a:scene3d>
              <a:sp3d extrusionH="304800">
                <a:bevelT w="38100" h="31750"/>
                <a:extrusionClr>
                  <a:srgbClr val="B8E08C"/>
                </a:extrusionClr>
                <a:contourClr>
                  <a:srgbClr val="00B050"/>
                </a:contourClr>
              </a:sp3d>
            </a:bodyPr>
            <a:lstStyle/>
            <a:p>
              <a:r>
                <a:rPr lang="bn-IN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হায়াৎ মামুদ  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35C3061-BB3C-4F26-8A87-53C12F5C7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95"/>
            <a:stretch/>
          </p:blipFill>
          <p:spPr bwMode="auto">
            <a:xfrm>
              <a:off x="944880" y="3473584"/>
              <a:ext cx="295656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0DB44-D3CD-4DA2-BB28-2D698BCEE5E5}"/>
                </a:ext>
              </a:extLst>
            </p:cNvPr>
            <p:cNvSpPr txBox="1"/>
            <p:nvPr/>
          </p:nvSpPr>
          <p:spPr>
            <a:xfrm>
              <a:off x="7284720" y="3669128"/>
              <a:ext cx="374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( ৫ম  </a:t>
              </a:r>
              <a:r>
                <a:rPr lang="en-US" sz="3600" dirty="0" err="1"/>
                <a:t>অংশ</a:t>
              </a:r>
              <a:r>
                <a:rPr lang="en-US" sz="3600" dirty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72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A338F-37DE-4A47-AC9F-C62182B6F0D3}"/>
              </a:ext>
            </a:extLst>
          </p:cNvPr>
          <p:cNvSpPr txBox="1"/>
          <p:nvPr/>
        </p:nvSpPr>
        <p:spPr>
          <a:xfrm>
            <a:off x="666044" y="3007241"/>
            <a:ext cx="5257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সাহিত্যের 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 ও রীতি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AAD66-51CF-4E06-846C-DF5F70ABD422}"/>
              </a:ext>
            </a:extLst>
          </p:cNvPr>
          <p:cNvSpPr txBox="1"/>
          <p:nvPr/>
        </p:nvSpPr>
        <p:spPr>
          <a:xfrm>
            <a:off x="239957" y="270628"/>
            <a:ext cx="393283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AD57D-5E18-4519-81B8-669EE3EAE839}"/>
              </a:ext>
            </a:extLst>
          </p:cNvPr>
          <p:cNvSpPr txBox="1"/>
          <p:nvPr/>
        </p:nvSpPr>
        <p:spPr>
          <a:xfrm>
            <a:off x="5736166" y="5220389"/>
            <a:ext cx="31038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501AA-4E1C-4CC0-AA80-411C3ABE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53" y="1299602"/>
            <a:ext cx="1985103" cy="2492469"/>
          </a:xfrm>
          <a:prstGeom prst="rect">
            <a:avLst/>
          </a:prstGeom>
        </p:spPr>
      </p:pic>
      <p:sp>
        <p:nvSpPr>
          <p:cNvPr id="9" name="Pentagon 5">
            <a:extLst>
              <a:ext uri="{FF2B5EF4-FFF2-40B4-BE49-F238E27FC236}">
                <a16:creationId xmlns:a16="http://schemas.microsoft.com/office/drawing/2014/main" id="{832A08F4-354F-4EA3-AB2C-89C3009F02A0}"/>
              </a:ext>
            </a:extLst>
          </p:cNvPr>
          <p:cNvSpPr/>
          <p:nvPr/>
        </p:nvSpPr>
        <p:spPr>
          <a:xfrm>
            <a:off x="2806651" y="1512989"/>
            <a:ext cx="3017004" cy="78167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পর্ব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2EF93-3153-4478-9B2F-9E54058EB293}"/>
              </a:ext>
            </a:extLst>
          </p:cNvPr>
          <p:cNvSpPr txBox="1"/>
          <p:nvPr/>
        </p:nvSpPr>
        <p:spPr>
          <a:xfrm>
            <a:off x="2088443" y="852310"/>
            <a:ext cx="2231983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6C8EC2-D840-4F57-ABA3-C6802EAF3037}"/>
              </a:ext>
            </a:extLst>
          </p:cNvPr>
          <p:cNvSpPr>
            <a:spLocks noGrp="1"/>
          </p:cNvSpPr>
          <p:nvPr/>
        </p:nvSpPr>
        <p:spPr>
          <a:xfrm>
            <a:off x="596307" y="2870465"/>
            <a:ext cx="7549840" cy="3135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 প্রকারভেদ বিশ্লেষণ করতে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বিভিন্ন শাখার মধ্যে “প্রবন্ধ” একটি অন্যতম শাখা সে সম্পর্কে বর্ণনা করতে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5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8BF661-6528-4CA1-8730-7503621F667D}"/>
              </a:ext>
            </a:extLst>
          </p:cNvPr>
          <p:cNvSpPr txBox="1"/>
          <p:nvPr/>
        </p:nvSpPr>
        <p:spPr>
          <a:xfrm>
            <a:off x="620889" y="155223"/>
            <a:ext cx="3510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D59D8-38C4-4A09-B0E0-3B79E67ED608}"/>
              </a:ext>
            </a:extLst>
          </p:cNvPr>
          <p:cNvSpPr txBox="1"/>
          <p:nvPr/>
        </p:nvSpPr>
        <p:spPr>
          <a:xfrm>
            <a:off x="620889" y="789812"/>
            <a:ext cx="2416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হায়াৎ মামুদ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16627C-51E0-4975-B36E-9427C5ACA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23497"/>
              </p:ext>
            </p:extLst>
          </p:nvPr>
        </p:nvGraphicFramePr>
        <p:xfrm>
          <a:off x="620889" y="1559253"/>
          <a:ext cx="8218311" cy="474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46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9A57061-8E68-414B-B3C4-26B5D78185D6}"/>
              </a:ext>
            </a:extLst>
          </p:cNvPr>
          <p:cNvGrpSpPr/>
          <p:nvPr/>
        </p:nvGrpSpPr>
        <p:grpSpPr>
          <a:xfrm>
            <a:off x="581377" y="598603"/>
            <a:ext cx="7981245" cy="5660794"/>
            <a:chOff x="929910" y="170070"/>
            <a:chExt cx="10332180" cy="56607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631B7D-D7C1-40A6-8A5A-15D0D33FAA88}"/>
                </a:ext>
              </a:extLst>
            </p:cNvPr>
            <p:cNvSpPr txBox="1"/>
            <p:nvPr/>
          </p:nvSpPr>
          <p:spPr>
            <a:xfrm>
              <a:off x="2761688" y="170070"/>
              <a:ext cx="60825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শব্দার্থ গুলো জেনে নিই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F94900-5A56-4B48-BEB5-26DF1E1E225E}"/>
                </a:ext>
              </a:extLst>
            </p:cNvPr>
            <p:cNvSpPr/>
            <p:nvPr/>
          </p:nvSpPr>
          <p:spPr>
            <a:xfrm>
              <a:off x="929910" y="1364391"/>
              <a:ext cx="2483331" cy="12906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বিচিত্র প্রবন্ধ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E56C4-32BE-40B7-85CB-6A6AF323DC54}"/>
                </a:ext>
              </a:extLst>
            </p:cNvPr>
            <p:cNvSpPr/>
            <p:nvPr/>
          </p:nvSpPr>
          <p:spPr>
            <a:xfrm>
              <a:off x="8595090" y="1364391"/>
              <a:ext cx="2667000" cy="12906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 রচিত প্রবন্ধ গ্রন্থ।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7AA8E0-0FA3-403E-8320-D1DF6322F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045" y="1189930"/>
              <a:ext cx="2023761" cy="21036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76700F2-3888-49B0-8E4D-FFD713E638F1}"/>
                </a:ext>
              </a:extLst>
            </p:cNvPr>
            <p:cNvSpPr/>
            <p:nvPr/>
          </p:nvSpPr>
          <p:spPr>
            <a:xfrm>
              <a:off x="929910" y="4133681"/>
              <a:ext cx="2671246" cy="129066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</a:rPr>
                <a:t>তন্ময়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905F90-DA33-44DB-BF38-F5682CE9B283}"/>
                </a:ext>
              </a:extLst>
            </p:cNvPr>
            <p:cNvSpPr/>
            <p:nvPr/>
          </p:nvSpPr>
          <p:spPr>
            <a:xfrm>
              <a:off x="8595090" y="4247268"/>
              <a:ext cx="2667000" cy="12906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বস্তনিষ্ঠ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প্রবন্ধ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 descr="XMA Header Image">
              <a:extLst>
                <a:ext uri="{FF2B5EF4-FFF2-40B4-BE49-F238E27FC236}">
                  <a16:creationId xmlns:a16="http://schemas.microsoft.com/office/drawing/2014/main" id="{04222336-5717-4868-B4BE-5D8681A0D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45" y="3727166"/>
              <a:ext cx="2157987" cy="21036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98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189</TotalTime>
  <Words>470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NikoshBAN</vt:lpstr>
      <vt:lpstr>SutonnyOMJ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19</cp:revision>
  <dcterms:created xsi:type="dcterms:W3CDTF">2020-08-13T16:05:34Z</dcterms:created>
  <dcterms:modified xsi:type="dcterms:W3CDTF">2020-08-15T03:40:14Z</dcterms:modified>
</cp:coreProperties>
</file>