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2" r:id="rId5"/>
    <p:sldId id="260" r:id="rId6"/>
    <p:sldId id="263" r:id="rId7"/>
    <p:sldId id="296" r:id="rId8"/>
    <p:sldId id="297" r:id="rId9"/>
    <p:sldId id="298" r:id="rId10"/>
    <p:sldId id="265" r:id="rId11"/>
    <p:sldId id="266" r:id="rId12"/>
    <p:sldId id="300"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163127-FA9B-4792-B934-6D72AE469C3A}" type="datetimeFigureOut">
              <a:rPr lang="en-US" smtClean="0"/>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D5DAD-E604-467A-B8BD-53FA4CA9F6F5}" type="slidenum">
              <a:rPr lang="en-US" smtClean="0"/>
              <a:t>‹#›</a:t>
            </a:fld>
            <a:endParaRPr lang="en-US"/>
          </a:p>
        </p:txBody>
      </p:sp>
    </p:spTree>
    <p:extLst>
      <p:ext uri="{BB962C8B-B14F-4D97-AF65-F5344CB8AC3E}">
        <p14:creationId xmlns:p14="http://schemas.microsoft.com/office/powerpoint/2010/main" val="375448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63127-FA9B-4792-B934-6D72AE469C3A}" type="datetimeFigureOut">
              <a:rPr lang="en-US" smtClean="0"/>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D5DAD-E604-467A-B8BD-53FA4CA9F6F5}" type="slidenum">
              <a:rPr lang="en-US" smtClean="0"/>
              <a:t>‹#›</a:t>
            </a:fld>
            <a:endParaRPr lang="en-US"/>
          </a:p>
        </p:txBody>
      </p:sp>
    </p:spTree>
    <p:extLst>
      <p:ext uri="{BB962C8B-B14F-4D97-AF65-F5344CB8AC3E}">
        <p14:creationId xmlns:p14="http://schemas.microsoft.com/office/powerpoint/2010/main" val="420556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63127-FA9B-4792-B934-6D72AE469C3A}" type="datetimeFigureOut">
              <a:rPr lang="en-US" smtClean="0"/>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D5DAD-E604-467A-B8BD-53FA4CA9F6F5}" type="slidenum">
              <a:rPr lang="en-US" smtClean="0"/>
              <a:t>‹#›</a:t>
            </a:fld>
            <a:endParaRPr lang="en-US"/>
          </a:p>
        </p:txBody>
      </p:sp>
    </p:spTree>
    <p:extLst>
      <p:ext uri="{BB962C8B-B14F-4D97-AF65-F5344CB8AC3E}">
        <p14:creationId xmlns:p14="http://schemas.microsoft.com/office/powerpoint/2010/main" val="241691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63127-FA9B-4792-B934-6D72AE469C3A}" type="datetimeFigureOut">
              <a:rPr lang="en-US" smtClean="0"/>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D5DAD-E604-467A-B8BD-53FA4CA9F6F5}" type="slidenum">
              <a:rPr lang="en-US" smtClean="0"/>
              <a:t>‹#›</a:t>
            </a:fld>
            <a:endParaRPr lang="en-US"/>
          </a:p>
        </p:txBody>
      </p:sp>
    </p:spTree>
    <p:extLst>
      <p:ext uri="{BB962C8B-B14F-4D97-AF65-F5344CB8AC3E}">
        <p14:creationId xmlns:p14="http://schemas.microsoft.com/office/powerpoint/2010/main" val="133876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63127-FA9B-4792-B934-6D72AE469C3A}" type="datetimeFigureOut">
              <a:rPr lang="en-US" smtClean="0"/>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D5DAD-E604-467A-B8BD-53FA4CA9F6F5}" type="slidenum">
              <a:rPr lang="en-US" smtClean="0"/>
              <a:t>‹#›</a:t>
            </a:fld>
            <a:endParaRPr lang="en-US"/>
          </a:p>
        </p:txBody>
      </p:sp>
    </p:spTree>
    <p:extLst>
      <p:ext uri="{BB962C8B-B14F-4D97-AF65-F5344CB8AC3E}">
        <p14:creationId xmlns:p14="http://schemas.microsoft.com/office/powerpoint/2010/main" val="4022806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163127-FA9B-4792-B934-6D72AE469C3A}" type="datetimeFigureOut">
              <a:rPr lang="en-US" smtClean="0"/>
              <a:t>17-Aug-20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D5DAD-E604-467A-B8BD-53FA4CA9F6F5}" type="slidenum">
              <a:rPr lang="en-US" smtClean="0"/>
              <a:t>‹#›</a:t>
            </a:fld>
            <a:endParaRPr lang="en-US"/>
          </a:p>
        </p:txBody>
      </p:sp>
    </p:spTree>
    <p:extLst>
      <p:ext uri="{BB962C8B-B14F-4D97-AF65-F5344CB8AC3E}">
        <p14:creationId xmlns:p14="http://schemas.microsoft.com/office/powerpoint/2010/main" val="364919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163127-FA9B-4792-B934-6D72AE469C3A}" type="datetimeFigureOut">
              <a:rPr lang="en-US" smtClean="0"/>
              <a:t>17-Aug-20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D5DAD-E604-467A-B8BD-53FA4CA9F6F5}" type="slidenum">
              <a:rPr lang="en-US" smtClean="0"/>
              <a:t>‹#›</a:t>
            </a:fld>
            <a:endParaRPr lang="en-US"/>
          </a:p>
        </p:txBody>
      </p:sp>
    </p:spTree>
    <p:extLst>
      <p:ext uri="{BB962C8B-B14F-4D97-AF65-F5344CB8AC3E}">
        <p14:creationId xmlns:p14="http://schemas.microsoft.com/office/powerpoint/2010/main" val="339771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163127-FA9B-4792-B934-6D72AE469C3A}" type="datetimeFigureOut">
              <a:rPr lang="en-US" smtClean="0"/>
              <a:t>17-Aug-20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D5DAD-E604-467A-B8BD-53FA4CA9F6F5}" type="slidenum">
              <a:rPr lang="en-US" smtClean="0"/>
              <a:t>‹#›</a:t>
            </a:fld>
            <a:endParaRPr lang="en-US"/>
          </a:p>
        </p:txBody>
      </p:sp>
    </p:spTree>
    <p:extLst>
      <p:ext uri="{BB962C8B-B14F-4D97-AF65-F5344CB8AC3E}">
        <p14:creationId xmlns:p14="http://schemas.microsoft.com/office/powerpoint/2010/main" val="201643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63127-FA9B-4792-B934-6D72AE469C3A}" type="datetimeFigureOut">
              <a:rPr lang="en-US" smtClean="0"/>
              <a:t>17-Aug-20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D5DAD-E604-467A-B8BD-53FA4CA9F6F5}" type="slidenum">
              <a:rPr lang="en-US" smtClean="0"/>
              <a:t>‹#›</a:t>
            </a:fld>
            <a:endParaRPr lang="en-US"/>
          </a:p>
        </p:txBody>
      </p:sp>
    </p:spTree>
    <p:extLst>
      <p:ext uri="{BB962C8B-B14F-4D97-AF65-F5344CB8AC3E}">
        <p14:creationId xmlns:p14="http://schemas.microsoft.com/office/powerpoint/2010/main" val="122347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63127-FA9B-4792-B934-6D72AE469C3A}" type="datetimeFigureOut">
              <a:rPr lang="en-US" smtClean="0"/>
              <a:t>17-Aug-20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D5DAD-E604-467A-B8BD-53FA4CA9F6F5}" type="slidenum">
              <a:rPr lang="en-US" smtClean="0"/>
              <a:t>‹#›</a:t>
            </a:fld>
            <a:endParaRPr lang="en-US"/>
          </a:p>
        </p:txBody>
      </p:sp>
    </p:spTree>
    <p:extLst>
      <p:ext uri="{BB962C8B-B14F-4D97-AF65-F5344CB8AC3E}">
        <p14:creationId xmlns:p14="http://schemas.microsoft.com/office/powerpoint/2010/main" val="50739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63127-FA9B-4792-B934-6D72AE469C3A}" type="datetimeFigureOut">
              <a:rPr lang="en-US" smtClean="0"/>
              <a:t>17-Aug-20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D5DAD-E604-467A-B8BD-53FA4CA9F6F5}" type="slidenum">
              <a:rPr lang="en-US" smtClean="0"/>
              <a:t>‹#›</a:t>
            </a:fld>
            <a:endParaRPr lang="en-US"/>
          </a:p>
        </p:txBody>
      </p:sp>
    </p:spTree>
    <p:extLst>
      <p:ext uri="{BB962C8B-B14F-4D97-AF65-F5344CB8AC3E}">
        <p14:creationId xmlns:p14="http://schemas.microsoft.com/office/powerpoint/2010/main" val="96269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63127-FA9B-4792-B934-6D72AE469C3A}" type="datetimeFigureOut">
              <a:rPr lang="en-US" smtClean="0"/>
              <a:t>17-Aug-20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D5DAD-E604-467A-B8BD-53FA4CA9F6F5}" type="slidenum">
              <a:rPr lang="en-US" smtClean="0"/>
              <a:t>‹#›</a:t>
            </a:fld>
            <a:endParaRPr lang="en-US"/>
          </a:p>
        </p:txBody>
      </p:sp>
    </p:spTree>
    <p:extLst>
      <p:ext uri="{BB962C8B-B14F-4D97-AF65-F5344CB8AC3E}">
        <p14:creationId xmlns:p14="http://schemas.microsoft.com/office/powerpoint/2010/main" val="36755711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8.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2133600"/>
          </a:xfrm>
        </p:spPr>
        <p:txBody>
          <a:bodyPr/>
          <a:lstStyle/>
          <a:p>
            <a:r>
              <a:rPr lang="en-US" dirty="0" smtClean="0"/>
              <a:t>Welcome to My Class</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0100" y="1866049"/>
            <a:ext cx="7543800" cy="3994265"/>
          </a:xfrm>
        </p:spPr>
      </p:pic>
      <p:sp>
        <p:nvSpPr>
          <p:cNvPr id="6" name="Oval 5"/>
          <p:cNvSpPr/>
          <p:nvPr/>
        </p:nvSpPr>
        <p:spPr>
          <a:xfrm>
            <a:off x="131618" y="103908"/>
            <a:ext cx="1752600" cy="1828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Stay home</a:t>
            </a:r>
            <a:endParaRPr lang="en-US" dirty="0">
              <a:solidFill>
                <a:schemeClr val="bg1"/>
              </a:solidFill>
            </a:endParaRPr>
          </a:p>
        </p:txBody>
      </p:sp>
      <p:sp>
        <p:nvSpPr>
          <p:cNvPr id="7" name="Oval 6"/>
          <p:cNvSpPr/>
          <p:nvPr/>
        </p:nvSpPr>
        <p:spPr>
          <a:xfrm>
            <a:off x="7239000" y="76200"/>
            <a:ext cx="1752600" cy="167639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Save yourselves</a:t>
            </a:r>
            <a:endParaRPr lang="en-US" dirty="0"/>
          </a:p>
        </p:txBody>
      </p:sp>
      <p:sp>
        <p:nvSpPr>
          <p:cNvPr id="2" name="Rectangle 1"/>
          <p:cNvSpPr/>
          <p:nvPr/>
        </p:nvSpPr>
        <p:spPr>
          <a:xfrm>
            <a:off x="6400800" y="6097732"/>
            <a:ext cx="1981200" cy="7602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17/08/2020</a:t>
            </a:r>
            <a:endParaRPr lang="en-US" dirty="0"/>
          </a:p>
        </p:txBody>
      </p:sp>
    </p:spTree>
    <p:extLst>
      <p:ext uri="{BB962C8B-B14F-4D97-AF65-F5344CB8AC3E}">
        <p14:creationId xmlns:p14="http://schemas.microsoft.com/office/powerpoint/2010/main" val="4101235150"/>
      </p:ext>
    </p:extLst>
  </p:cSld>
  <p:clrMapOvr>
    <a:masterClrMapping/>
  </p:clrMapOvr>
  <p:transition spd="slow">
    <p:push dir="u"/>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78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0951524"/>
              </p:ext>
            </p:extLst>
          </p:nvPr>
        </p:nvGraphicFramePr>
        <p:xfrm>
          <a:off x="76200" y="228600"/>
          <a:ext cx="8991600" cy="6410960"/>
        </p:xfrm>
        <a:graphic>
          <a:graphicData uri="http://schemas.openxmlformats.org/drawingml/2006/table">
            <a:tbl>
              <a:tblPr firstRow="1" bandRow="1">
                <a:tableStyleId>{5C22544A-7EE6-4342-B048-85BDC9FD1C3A}</a:tableStyleId>
              </a:tblPr>
              <a:tblGrid>
                <a:gridCol w="2057400"/>
                <a:gridCol w="6934200"/>
              </a:tblGrid>
              <a:tr h="477521">
                <a:tc>
                  <a:txBody>
                    <a:bodyPr/>
                    <a:lstStyle/>
                    <a:p>
                      <a:endParaRPr lang="en-US" dirty="0"/>
                    </a:p>
                  </a:txBody>
                  <a:tcPr/>
                </a:tc>
                <a:tc>
                  <a:txBody>
                    <a:bodyPr/>
                    <a:lstStyle/>
                    <a:p>
                      <a:r>
                        <a:rPr lang="en-US" sz="2800" dirty="0" smtClean="0">
                          <a:solidFill>
                            <a:schemeClr val="bg1"/>
                          </a:solidFill>
                        </a:rPr>
                        <a:t>Word meaning with synonym</a:t>
                      </a:r>
                      <a:r>
                        <a:rPr lang="en-US" sz="2800" baseline="0" dirty="0" smtClean="0">
                          <a:solidFill>
                            <a:schemeClr val="bg1"/>
                          </a:solidFill>
                        </a:rPr>
                        <a:t> </a:t>
                      </a:r>
                      <a:endParaRPr lang="en-US" sz="2800" dirty="0">
                        <a:solidFill>
                          <a:schemeClr val="bg1"/>
                        </a:solidFill>
                      </a:endParaRPr>
                    </a:p>
                  </a:txBody>
                  <a:tcPr/>
                </a:tc>
              </a:tr>
              <a:tr h="370840">
                <a:tc>
                  <a:txBody>
                    <a:bodyPr/>
                    <a:lstStyle/>
                    <a:p>
                      <a:r>
                        <a:rPr lang="en-US" dirty="0" smtClean="0"/>
                        <a:t>Admire</a:t>
                      </a:r>
                      <a:endParaRPr lang="en-US" dirty="0"/>
                    </a:p>
                  </a:txBody>
                  <a:tcPr/>
                </a:tc>
                <a:tc>
                  <a:txBody>
                    <a:bodyPr/>
                    <a:lstStyle/>
                    <a:p>
                      <a:r>
                        <a:rPr lang="en-US" dirty="0" smtClean="0"/>
                        <a:t>Praise.          (</a:t>
                      </a:r>
                      <a:r>
                        <a:rPr lang="en-US" dirty="0" err="1" smtClean="0"/>
                        <a:t>প্রশংসা</a:t>
                      </a:r>
                      <a:r>
                        <a:rPr lang="en-US" baseline="0" dirty="0" smtClean="0"/>
                        <a:t> </a:t>
                      </a:r>
                      <a:r>
                        <a:rPr lang="en-US" baseline="0" dirty="0" err="1" smtClean="0"/>
                        <a:t>করা</a:t>
                      </a:r>
                      <a:r>
                        <a:rPr lang="en-US" baseline="0" dirty="0" smtClean="0"/>
                        <a:t> ) </a:t>
                      </a:r>
                      <a:endParaRPr lang="en-US" dirty="0"/>
                    </a:p>
                  </a:txBody>
                  <a:tcPr/>
                </a:tc>
              </a:tr>
              <a:tr h="370840">
                <a:tc>
                  <a:txBody>
                    <a:bodyPr/>
                    <a:lstStyle/>
                    <a:p>
                      <a:r>
                        <a:rPr lang="en-US" dirty="0" smtClean="0"/>
                        <a:t>Apparent</a:t>
                      </a:r>
                      <a:endParaRPr lang="en-US" dirty="0"/>
                    </a:p>
                  </a:txBody>
                  <a:tcPr/>
                </a:tc>
                <a:tc>
                  <a:txBody>
                    <a:bodyPr/>
                    <a:lstStyle/>
                    <a:p>
                      <a:r>
                        <a:rPr lang="en-US" dirty="0" smtClean="0"/>
                        <a:t>Seemingly.</a:t>
                      </a:r>
                      <a:r>
                        <a:rPr lang="en-US" baseline="0" dirty="0" smtClean="0"/>
                        <a:t>          ( </a:t>
                      </a:r>
                      <a:r>
                        <a:rPr lang="en-US" baseline="0" dirty="0" err="1" smtClean="0"/>
                        <a:t>প্রতীয়মান</a:t>
                      </a:r>
                      <a:r>
                        <a:rPr lang="en-US" baseline="0" dirty="0" smtClean="0"/>
                        <a:t>) </a:t>
                      </a:r>
                      <a:endParaRPr lang="en-US" dirty="0"/>
                    </a:p>
                  </a:txBody>
                  <a:tcPr/>
                </a:tc>
              </a:tr>
              <a:tr h="370840">
                <a:tc>
                  <a:txBody>
                    <a:bodyPr/>
                    <a:lstStyle/>
                    <a:p>
                      <a:r>
                        <a:rPr lang="en-US" dirty="0" smtClean="0"/>
                        <a:t>Creek</a:t>
                      </a:r>
                      <a:endParaRPr lang="en-US" dirty="0"/>
                    </a:p>
                  </a:txBody>
                  <a:tcPr/>
                </a:tc>
                <a:tc>
                  <a:txBody>
                    <a:bodyPr/>
                    <a:lstStyle/>
                    <a:p>
                      <a:r>
                        <a:rPr lang="en-US" dirty="0" smtClean="0"/>
                        <a:t>Inlet.                (</a:t>
                      </a:r>
                      <a:r>
                        <a:rPr lang="en-US" baseline="0" dirty="0" smtClean="0"/>
                        <a:t> </a:t>
                      </a:r>
                      <a:r>
                        <a:rPr lang="en-US" baseline="0" dirty="0" err="1" smtClean="0"/>
                        <a:t>খাঁড়ি</a:t>
                      </a:r>
                      <a:r>
                        <a:rPr lang="en-US" baseline="0" dirty="0" smtClean="0"/>
                        <a:t> , </a:t>
                      </a:r>
                      <a:r>
                        <a:rPr lang="en-US" baseline="0" dirty="0" err="1" smtClean="0"/>
                        <a:t>খাত</a:t>
                      </a:r>
                      <a:r>
                        <a:rPr lang="en-US" baseline="0" dirty="0" smtClean="0"/>
                        <a:t> ) </a:t>
                      </a:r>
                      <a:endParaRPr lang="en-US" dirty="0"/>
                    </a:p>
                  </a:txBody>
                  <a:tcPr/>
                </a:tc>
              </a:tr>
              <a:tr h="370840">
                <a:tc>
                  <a:txBody>
                    <a:bodyPr/>
                    <a:lstStyle/>
                    <a:p>
                      <a:r>
                        <a:rPr lang="en-US" dirty="0" smtClean="0"/>
                        <a:t>Docile</a:t>
                      </a:r>
                      <a:endParaRPr lang="en-US" dirty="0"/>
                    </a:p>
                  </a:txBody>
                  <a:tcPr/>
                </a:tc>
                <a:tc>
                  <a:txBody>
                    <a:bodyPr/>
                    <a:lstStyle/>
                    <a:p>
                      <a:r>
                        <a:rPr lang="en-US" dirty="0" smtClean="0"/>
                        <a:t>Bound ,Subject.       (</a:t>
                      </a:r>
                      <a:r>
                        <a:rPr lang="en-US" dirty="0" err="1" smtClean="0"/>
                        <a:t>বাধ্য</a:t>
                      </a:r>
                      <a:r>
                        <a:rPr lang="en-US" baseline="0" dirty="0" smtClean="0"/>
                        <a:t> </a:t>
                      </a:r>
                      <a:r>
                        <a:rPr lang="en-US" baseline="0" dirty="0" err="1" smtClean="0"/>
                        <a:t>করা</a:t>
                      </a:r>
                      <a:r>
                        <a:rPr lang="en-US" baseline="0" dirty="0" smtClean="0"/>
                        <a:t> )</a:t>
                      </a:r>
                      <a:endParaRPr lang="en-US" dirty="0"/>
                    </a:p>
                  </a:txBody>
                  <a:tcPr/>
                </a:tc>
              </a:tr>
              <a:tr h="370840">
                <a:tc>
                  <a:txBody>
                    <a:bodyPr/>
                    <a:lstStyle/>
                    <a:p>
                      <a:r>
                        <a:rPr lang="en-US" dirty="0" smtClean="0"/>
                        <a:t>Indigenous</a:t>
                      </a:r>
                      <a:endParaRPr lang="en-US" dirty="0"/>
                    </a:p>
                  </a:txBody>
                  <a:tcPr/>
                </a:tc>
                <a:tc>
                  <a:txBody>
                    <a:bodyPr/>
                    <a:lstStyle/>
                    <a:p>
                      <a:r>
                        <a:rPr lang="en-US" dirty="0" smtClean="0"/>
                        <a:t>Internal.         ( </a:t>
                      </a:r>
                      <a:r>
                        <a:rPr lang="en-US" dirty="0" err="1" smtClean="0"/>
                        <a:t>দেশীয়</a:t>
                      </a:r>
                      <a:r>
                        <a:rPr lang="en-US" dirty="0" smtClean="0"/>
                        <a:t>)</a:t>
                      </a:r>
                    </a:p>
                  </a:txBody>
                  <a:tcPr/>
                </a:tc>
              </a:tr>
              <a:tr h="370840">
                <a:tc>
                  <a:txBody>
                    <a:bodyPr/>
                    <a:lstStyle/>
                    <a:p>
                      <a:r>
                        <a:rPr lang="en-US" dirty="0" smtClean="0"/>
                        <a:t>Legend</a:t>
                      </a:r>
                      <a:endParaRPr lang="en-US" dirty="0"/>
                    </a:p>
                  </a:txBody>
                  <a:tcPr/>
                </a:tc>
                <a:tc>
                  <a:txBody>
                    <a:bodyPr/>
                    <a:lstStyle/>
                    <a:p>
                      <a:r>
                        <a:rPr lang="en-US" dirty="0" smtClean="0"/>
                        <a:t>Myth, Fable.         ( </a:t>
                      </a:r>
                      <a:r>
                        <a:rPr lang="en-US" dirty="0" err="1" smtClean="0"/>
                        <a:t>পৌ</a:t>
                      </a:r>
                      <a:r>
                        <a:rPr lang="en-US" baseline="0" dirty="0" err="1" smtClean="0"/>
                        <a:t>রাণিক</a:t>
                      </a:r>
                      <a:r>
                        <a:rPr lang="en-US" baseline="0" dirty="0" smtClean="0"/>
                        <a:t>) </a:t>
                      </a:r>
                      <a:endParaRPr lang="en-US" dirty="0"/>
                    </a:p>
                  </a:txBody>
                  <a:tcPr/>
                </a:tc>
              </a:tr>
              <a:tr h="370840">
                <a:tc>
                  <a:txBody>
                    <a:bodyPr/>
                    <a:lstStyle/>
                    <a:p>
                      <a:r>
                        <a:rPr lang="en-US" dirty="0" smtClean="0"/>
                        <a:t>Miracle</a:t>
                      </a:r>
                      <a:endParaRPr lang="en-US" dirty="0"/>
                    </a:p>
                  </a:txBody>
                  <a:tcPr/>
                </a:tc>
                <a:tc>
                  <a:txBody>
                    <a:bodyPr/>
                    <a:lstStyle/>
                    <a:p>
                      <a:r>
                        <a:rPr lang="en-US" dirty="0" smtClean="0"/>
                        <a:t>Supernatural      (  </a:t>
                      </a:r>
                      <a:r>
                        <a:rPr lang="en-US" dirty="0" err="1" smtClean="0"/>
                        <a:t>অলৌকিক</a:t>
                      </a:r>
                      <a:r>
                        <a:rPr lang="en-US" baseline="0" dirty="0" smtClean="0"/>
                        <a:t>  </a:t>
                      </a:r>
                      <a:r>
                        <a:rPr lang="en-US" baseline="0" dirty="0" err="1" smtClean="0"/>
                        <a:t>ঘটনা</a:t>
                      </a:r>
                      <a:r>
                        <a:rPr lang="en-US" baseline="0" dirty="0" smtClean="0"/>
                        <a:t> ) </a:t>
                      </a:r>
                      <a:r>
                        <a:rPr lang="en-US" dirty="0" smtClean="0"/>
                        <a:t> </a:t>
                      </a:r>
                      <a:endParaRPr lang="en-US" dirty="0"/>
                    </a:p>
                  </a:txBody>
                  <a:tcPr/>
                </a:tc>
              </a:tr>
              <a:tr h="386080">
                <a:tc>
                  <a:txBody>
                    <a:bodyPr/>
                    <a:lstStyle/>
                    <a:p>
                      <a:r>
                        <a:rPr lang="en-US" dirty="0" smtClean="0"/>
                        <a:t>Orchestra</a:t>
                      </a:r>
                      <a:endParaRPr lang="en-US" dirty="0"/>
                    </a:p>
                  </a:txBody>
                  <a:tcPr/>
                </a:tc>
                <a:tc>
                  <a:txBody>
                    <a:bodyPr/>
                    <a:lstStyle/>
                    <a:p>
                      <a:r>
                        <a:rPr lang="en-US" dirty="0" smtClean="0"/>
                        <a:t>Musician group.    (  </a:t>
                      </a:r>
                      <a:r>
                        <a:rPr lang="en-US" dirty="0" err="1" smtClean="0"/>
                        <a:t>বাদক</a:t>
                      </a:r>
                      <a:r>
                        <a:rPr lang="en-US" dirty="0" smtClean="0"/>
                        <a:t> </a:t>
                      </a:r>
                      <a:r>
                        <a:rPr lang="en-US" dirty="0" err="1" smtClean="0"/>
                        <a:t>দল</a:t>
                      </a:r>
                      <a:r>
                        <a:rPr lang="en-US" dirty="0" smtClean="0"/>
                        <a:t> ) </a:t>
                      </a:r>
                      <a:endParaRPr lang="en-US" dirty="0"/>
                    </a:p>
                  </a:txBody>
                  <a:tcPr/>
                </a:tc>
              </a:tr>
              <a:tr h="472440">
                <a:tc>
                  <a:txBody>
                    <a:bodyPr/>
                    <a:lstStyle/>
                    <a:p>
                      <a:r>
                        <a:rPr lang="en-US" dirty="0" smtClean="0"/>
                        <a:t>Predatory</a:t>
                      </a:r>
                      <a:endParaRPr lang="en-US" dirty="0"/>
                    </a:p>
                  </a:txBody>
                  <a:tcPr/>
                </a:tc>
                <a:tc>
                  <a:txBody>
                    <a:bodyPr/>
                    <a:lstStyle/>
                    <a:p>
                      <a:r>
                        <a:rPr lang="en-US" dirty="0" smtClean="0"/>
                        <a:t>Fearful.          ( </a:t>
                      </a:r>
                      <a:r>
                        <a:rPr lang="en-US" dirty="0" err="1" smtClean="0"/>
                        <a:t>ভীত</a:t>
                      </a:r>
                      <a:r>
                        <a:rPr lang="en-US" dirty="0" smtClean="0"/>
                        <a:t> )</a:t>
                      </a:r>
                      <a:endParaRPr lang="en-US" dirty="0"/>
                    </a:p>
                  </a:txBody>
                  <a:tcPr/>
                </a:tc>
              </a:tr>
              <a:tr h="482600">
                <a:tc>
                  <a:txBody>
                    <a:bodyPr/>
                    <a:lstStyle/>
                    <a:p>
                      <a:r>
                        <a:rPr lang="en-US" dirty="0" smtClean="0"/>
                        <a:t>Scroll</a:t>
                      </a:r>
                      <a:endParaRPr lang="en-US" dirty="0"/>
                    </a:p>
                  </a:txBody>
                  <a:tcPr/>
                </a:tc>
                <a:tc>
                  <a:txBody>
                    <a:bodyPr/>
                    <a:lstStyle/>
                    <a:p>
                      <a:r>
                        <a:rPr lang="en-US" dirty="0" smtClean="0"/>
                        <a:t>Volume.           ( </a:t>
                      </a:r>
                      <a:r>
                        <a:rPr lang="en-US" dirty="0" err="1" smtClean="0"/>
                        <a:t>লেখ্যপট</a:t>
                      </a:r>
                      <a:r>
                        <a:rPr lang="en-US" baseline="0" dirty="0" smtClean="0"/>
                        <a:t>     ) </a:t>
                      </a:r>
                      <a:endParaRPr lang="en-US" dirty="0"/>
                    </a:p>
                  </a:txBody>
                  <a:tcPr/>
                </a:tc>
              </a:tr>
              <a:tr h="492760">
                <a:tc>
                  <a:txBody>
                    <a:bodyPr/>
                    <a:lstStyle/>
                    <a:p>
                      <a:r>
                        <a:rPr lang="en-US" dirty="0" smtClean="0"/>
                        <a:t>Strum</a:t>
                      </a:r>
                      <a:endParaRPr lang="en-US" dirty="0"/>
                    </a:p>
                  </a:txBody>
                  <a:tcPr/>
                </a:tc>
                <a:tc>
                  <a:txBody>
                    <a:bodyPr/>
                    <a:lstStyle/>
                    <a:p>
                      <a:r>
                        <a:rPr lang="en-US" dirty="0" smtClean="0"/>
                        <a:t>Thrum.      (  </a:t>
                      </a:r>
                      <a:r>
                        <a:rPr lang="en-US" dirty="0" err="1" smtClean="0"/>
                        <a:t>আনাড়ির</a:t>
                      </a:r>
                      <a:r>
                        <a:rPr lang="en-US" dirty="0" smtClean="0"/>
                        <a:t> </a:t>
                      </a:r>
                      <a:r>
                        <a:rPr lang="en-US" dirty="0" err="1" smtClean="0"/>
                        <a:t>মতো</a:t>
                      </a:r>
                      <a:r>
                        <a:rPr lang="en-US" dirty="0" smtClean="0"/>
                        <a:t> </a:t>
                      </a:r>
                      <a:r>
                        <a:rPr lang="en-US" baseline="0" dirty="0" smtClean="0"/>
                        <a:t> </a:t>
                      </a:r>
                      <a:r>
                        <a:rPr lang="en-US" baseline="0" dirty="0" err="1" smtClean="0"/>
                        <a:t>বাজানো</a:t>
                      </a:r>
                      <a:r>
                        <a:rPr lang="en-US" baseline="0" dirty="0" smtClean="0"/>
                        <a:t>  ) </a:t>
                      </a:r>
                    </a:p>
                  </a:txBody>
                  <a:tcPr/>
                </a:tc>
              </a:tr>
              <a:tr h="731520">
                <a:tc>
                  <a:txBody>
                    <a:bodyPr/>
                    <a:lstStyle/>
                    <a:p>
                      <a:r>
                        <a:rPr lang="en-US" dirty="0" smtClean="0"/>
                        <a:t>Threaten</a:t>
                      </a:r>
                      <a:endParaRPr lang="en-US" dirty="0"/>
                    </a:p>
                  </a:txBody>
                  <a:tcPr/>
                </a:tc>
                <a:tc>
                  <a:txBody>
                    <a:bodyPr/>
                    <a:lstStyle/>
                    <a:p>
                      <a:r>
                        <a:rPr lang="en-US" dirty="0" smtClean="0"/>
                        <a:t>Blackmail.    (  </a:t>
                      </a:r>
                      <a:r>
                        <a:rPr lang="en-US" dirty="0" err="1" smtClean="0"/>
                        <a:t>ভীতি</a:t>
                      </a:r>
                      <a:r>
                        <a:rPr lang="en-US" dirty="0" smtClean="0"/>
                        <a:t> </a:t>
                      </a:r>
                      <a:r>
                        <a:rPr lang="en-US" baseline="0" dirty="0" smtClean="0"/>
                        <a:t> </a:t>
                      </a:r>
                      <a:r>
                        <a:rPr lang="en-US" baseline="0" dirty="0" err="1" smtClean="0"/>
                        <a:t>দেখানো</a:t>
                      </a:r>
                      <a:r>
                        <a:rPr lang="en-US" baseline="0" dirty="0" smtClean="0"/>
                        <a:t>  )</a:t>
                      </a:r>
                      <a:endParaRPr lang="en-US" dirty="0"/>
                    </a:p>
                  </a:txBody>
                  <a:tcPr/>
                </a:tc>
              </a:tr>
              <a:tr h="731520">
                <a:tc>
                  <a:txBody>
                    <a:bodyPr/>
                    <a:lstStyle/>
                    <a:p>
                      <a:r>
                        <a:rPr lang="en-US" dirty="0" smtClean="0"/>
                        <a:t>Vigilant</a:t>
                      </a:r>
                      <a:endParaRPr lang="en-US" dirty="0"/>
                    </a:p>
                  </a:txBody>
                  <a:tcPr/>
                </a:tc>
                <a:tc>
                  <a:txBody>
                    <a:bodyPr/>
                    <a:lstStyle/>
                    <a:p>
                      <a:r>
                        <a:rPr lang="en-US" dirty="0" smtClean="0"/>
                        <a:t>Awaken.     (  </a:t>
                      </a:r>
                      <a:r>
                        <a:rPr lang="en-US" dirty="0" err="1" smtClean="0"/>
                        <a:t>সজাগ</a:t>
                      </a:r>
                      <a:r>
                        <a:rPr lang="en-US" baseline="0" dirty="0" smtClean="0"/>
                        <a:t>  ) </a:t>
                      </a:r>
                      <a:endParaRPr lang="en-US" dirty="0"/>
                    </a:p>
                  </a:txBody>
                  <a:tcPr/>
                </a:tc>
              </a:tr>
            </a:tbl>
          </a:graphicData>
        </a:graphic>
      </p:graphicFrame>
    </p:spTree>
    <p:extLst>
      <p:ext uri="{BB962C8B-B14F-4D97-AF65-F5344CB8AC3E}">
        <p14:creationId xmlns:p14="http://schemas.microsoft.com/office/powerpoint/2010/main" val="1419269650"/>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push.wav"/>
          </p:stSnd>
        </p:sndAc>
      </p:transition>
    </mc:Choice>
    <mc:Fallback>
      <p:transition spd="slow">
        <p:fade/>
        <p:sndAc>
          <p:stSnd>
            <p:snd r:embed="rId2" name="push.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91600" cy="6705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Make a follow chart  showing the </a:t>
            </a:r>
            <a:r>
              <a:rPr lang="en-US" sz="3600" dirty="0" err="1" smtClean="0"/>
              <a:t>specialities</a:t>
            </a:r>
            <a:r>
              <a:rPr lang="en-US" sz="3600" dirty="0" smtClean="0"/>
              <a:t> of </a:t>
            </a:r>
            <a:r>
              <a:rPr lang="en-US" sz="3600" dirty="0" err="1" smtClean="0"/>
              <a:t>Gazi</a:t>
            </a:r>
            <a:r>
              <a:rPr lang="en-US" sz="3600" dirty="0" smtClean="0"/>
              <a:t> </a:t>
            </a:r>
            <a:r>
              <a:rPr lang="en-US" sz="3600" dirty="0" err="1" smtClean="0"/>
              <a:t>Pir</a:t>
            </a:r>
            <a:r>
              <a:rPr lang="en-US" sz="3600" dirty="0" smtClean="0"/>
              <a:t>. One is given for you.</a:t>
            </a:r>
          </a:p>
          <a:p>
            <a:pPr algn="ctr"/>
            <a:endParaRPr lang="en-US" sz="3600"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p:txBody>
      </p:sp>
      <p:sp>
        <p:nvSpPr>
          <p:cNvPr id="3" name="Rectangle 2"/>
          <p:cNvSpPr/>
          <p:nvPr/>
        </p:nvSpPr>
        <p:spPr>
          <a:xfrm>
            <a:off x="3487615" y="2209800"/>
            <a:ext cx="21687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 name="Rectangle 3"/>
          <p:cNvSpPr/>
          <p:nvPr/>
        </p:nvSpPr>
        <p:spPr>
          <a:xfrm>
            <a:off x="6705600" y="22098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5" name="Rectangle 4"/>
          <p:cNvSpPr/>
          <p:nvPr/>
        </p:nvSpPr>
        <p:spPr>
          <a:xfrm>
            <a:off x="3716215" y="3909646"/>
            <a:ext cx="199878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6" name="Rectangle 5"/>
          <p:cNvSpPr/>
          <p:nvPr/>
        </p:nvSpPr>
        <p:spPr>
          <a:xfrm>
            <a:off x="6705600" y="3909646"/>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7" name="Rectangle 6"/>
          <p:cNvSpPr/>
          <p:nvPr/>
        </p:nvSpPr>
        <p:spPr>
          <a:xfrm>
            <a:off x="76200" y="2209800"/>
            <a:ext cx="213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 Being credited with miracles</a:t>
            </a:r>
            <a:endParaRPr lang="en-US" sz="2000" dirty="0"/>
          </a:p>
        </p:txBody>
      </p:sp>
      <p:sp>
        <p:nvSpPr>
          <p:cNvPr id="8" name="Rectangle 7"/>
          <p:cNvSpPr/>
          <p:nvPr/>
        </p:nvSpPr>
        <p:spPr>
          <a:xfrm>
            <a:off x="381000" y="38862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Notched Right Arrow 8"/>
          <p:cNvSpPr/>
          <p:nvPr/>
        </p:nvSpPr>
        <p:spPr>
          <a:xfrm>
            <a:off x="2288695" y="2497015"/>
            <a:ext cx="1198919" cy="484632"/>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otched Right Arrow 11"/>
          <p:cNvSpPr/>
          <p:nvPr/>
        </p:nvSpPr>
        <p:spPr>
          <a:xfrm>
            <a:off x="8544540" y="2407099"/>
            <a:ext cx="599460" cy="484632"/>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Notched Right Arrow 12"/>
          <p:cNvSpPr/>
          <p:nvPr/>
        </p:nvSpPr>
        <p:spPr>
          <a:xfrm>
            <a:off x="5582880" y="4091586"/>
            <a:ext cx="1198919" cy="484632"/>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otched Right Arrow 13"/>
          <p:cNvSpPr/>
          <p:nvPr/>
        </p:nvSpPr>
        <p:spPr>
          <a:xfrm>
            <a:off x="2593495" y="4091586"/>
            <a:ext cx="1198919" cy="484632"/>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otched Right Arrow 14"/>
          <p:cNvSpPr/>
          <p:nvPr/>
        </p:nvSpPr>
        <p:spPr>
          <a:xfrm>
            <a:off x="5582880" y="2559499"/>
            <a:ext cx="1198919" cy="484632"/>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835637"/>
      </p:ext>
    </p:extLst>
  </p:cSld>
  <p:clrMapOvr>
    <a:masterClrMapping/>
  </p:clrMapOvr>
  <mc:AlternateContent xmlns:mc="http://schemas.openxmlformats.org/markup-compatibility/2006">
    <mc:Choice xmlns:p14="http://schemas.microsoft.com/office/powerpoint/2010/main" Requires="p14">
      <p:transition spd="slow" p14:dur="2500">
        <p14:glitter pattern="hexagon"/>
        <p:sndAc>
          <p:stSnd>
            <p:snd r:embed="rId2" name="push.wav"/>
          </p:stSnd>
        </p:sndAc>
      </p:transition>
    </mc:Choice>
    <mc:Fallback>
      <p:transition spd="slow">
        <p:fade/>
        <p:sndAc>
          <p:stSnd>
            <p:snd r:embed="rId2" name="push.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91440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smtClean="0">
                <a:solidFill>
                  <a:srgbClr val="C00000"/>
                </a:solidFill>
              </a:rPr>
              <a:t>The </a:t>
            </a:r>
            <a:r>
              <a:rPr lang="en-US" sz="3600" dirty="0" smtClean="0">
                <a:solidFill>
                  <a:srgbClr val="C00000"/>
                </a:solidFill>
              </a:rPr>
              <a:t>rules </a:t>
            </a:r>
            <a:r>
              <a:rPr lang="en-US" sz="3600" dirty="0" smtClean="0">
                <a:solidFill>
                  <a:srgbClr val="C00000"/>
                </a:solidFill>
              </a:rPr>
              <a:t>for </a:t>
            </a:r>
            <a:r>
              <a:rPr lang="en-US" sz="3600" dirty="0" smtClean="0">
                <a:solidFill>
                  <a:srgbClr val="C00000"/>
                </a:solidFill>
              </a:rPr>
              <a:t>writing a flow chart.</a:t>
            </a:r>
            <a:endParaRPr lang="en-US" sz="3600" dirty="0">
              <a:solidFill>
                <a:srgbClr val="C00000"/>
              </a:solidFill>
            </a:endParaRPr>
          </a:p>
        </p:txBody>
      </p:sp>
      <p:sp>
        <p:nvSpPr>
          <p:cNvPr id="4" name="Rectangle 3"/>
          <p:cNvSpPr/>
          <p:nvPr/>
        </p:nvSpPr>
        <p:spPr>
          <a:xfrm>
            <a:off x="1" y="1219200"/>
            <a:ext cx="9130144" cy="5638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1714500" lvl="3" indent="-342900" algn="just">
              <a:buFont typeface="+mj-lt"/>
              <a:buAutoNum type="arabicPeriod"/>
            </a:pPr>
            <a:r>
              <a:rPr lang="en-US" sz="3200" dirty="0" smtClean="0"/>
              <a:t>The answer  should not be full sentence.</a:t>
            </a:r>
          </a:p>
          <a:p>
            <a:pPr marL="1714500" lvl="3" indent="-342900" algn="just">
              <a:buFont typeface="+mj-lt"/>
              <a:buAutoNum type="arabicPeriod"/>
            </a:pPr>
            <a:r>
              <a:rPr lang="en-US" sz="3200" dirty="0" smtClean="0"/>
              <a:t>Answer should be short note.	</a:t>
            </a:r>
          </a:p>
          <a:p>
            <a:pPr marL="1714500" lvl="3" indent="-342900" algn="just">
              <a:buFont typeface="+mj-lt"/>
              <a:buAutoNum type="arabicPeriod"/>
            </a:pPr>
            <a:r>
              <a:rPr lang="en-US" sz="3200" dirty="0" smtClean="0"/>
              <a:t>Subject should not be included.</a:t>
            </a:r>
          </a:p>
          <a:p>
            <a:pPr marL="1714500" lvl="3" indent="-342900" algn="just">
              <a:buFont typeface="+mj-lt"/>
              <a:buAutoNum type="arabicPeriod"/>
            </a:pPr>
            <a:r>
              <a:rPr lang="en-US" sz="3200" dirty="0" smtClean="0"/>
              <a:t>Full stop  ( . ) should not be used.</a:t>
            </a:r>
          </a:p>
          <a:p>
            <a:pPr marL="1714500" lvl="3" indent="-342900" algn="just">
              <a:buFont typeface="+mj-lt"/>
              <a:buAutoNum type="arabicPeriod"/>
            </a:pPr>
            <a:r>
              <a:rPr lang="en-US" sz="3200" dirty="0" smtClean="0"/>
              <a:t>All answers must flow the first rule that is given in the first box.</a:t>
            </a:r>
          </a:p>
          <a:p>
            <a:pPr marL="1714500" lvl="3" indent="-342900" algn="just">
              <a:buFont typeface="+mj-lt"/>
              <a:buAutoNum type="arabicPeriod"/>
            </a:pPr>
            <a:endParaRPr lang="en-US" sz="3200" dirty="0"/>
          </a:p>
          <a:p>
            <a:pPr marL="1714500" lvl="3" indent="-342900" algn="just">
              <a:buFont typeface="+mj-lt"/>
              <a:buAutoNum type="arabicPeriod"/>
            </a:pPr>
            <a:endParaRPr lang="en-US" sz="3200" dirty="0" smtClean="0"/>
          </a:p>
          <a:p>
            <a:pPr marL="1714500" lvl="3" indent="-342900" algn="just">
              <a:buFont typeface="+mj-lt"/>
              <a:buAutoNum type="arabicPeriod"/>
            </a:pPr>
            <a:endParaRPr lang="en-US" sz="3200" dirty="0"/>
          </a:p>
          <a:p>
            <a:pPr lvl="3" algn="just"/>
            <a:endParaRPr lang="en-US" sz="3200" dirty="0"/>
          </a:p>
        </p:txBody>
      </p:sp>
      <p:sp>
        <p:nvSpPr>
          <p:cNvPr id="2" name="Rectangle 1"/>
          <p:cNvSpPr/>
          <p:nvPr/>
        </p:nvSpPr>
        <p:spPr>
          <a:xfrm>
            <a:off x="304800" y="4953000"/>
            <a:ext cx="8686800" cy="1752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smtClean="0">
                <a:solidFill>
                  <a:srgbClr val="7030A0"/>
                </a:solidFill>
              </a:rPr>
              <a:t>The  above flow chart flows the rule  of </a:t>
            </a:r>
            <a:r>
              <a:rPr lang="en-US" sz="2800" b="1" u="sng" dirty="0" smtClean="0">
                <a:solidFill>
                  <a:srgbClr val="FF0000"/>
                </a:solidFill>
              </a:rPr>
              <a:t>Gerund </a:t>
            </a:r>
            <a:r>
              <a:rPr lang="en-US" sz="2800" dirty="0" smtClean="0">
                <a:solidFill>
                  <a:srgbClr val="7030A0"/>
                </a:solidFill>
              </a:rPr>
              <a:t>which works as noun or verb . So the beginning of every answer will be : verb + </a:t>
            </a:r>
            <a:r>
              <a:rPr lang="en-US" sz="2800" dirty="0" err="1" smtClean="0">
                <a:solidFill>
                  <a:srgbClr val="7030A0"/>
                </a:solidFill>
              </a:rPr>
              <a:t>ing</a:t>
            </a:r>
            <a:r>
              <a:rPr lang="en-US" sz="2800" dirty="0" smtClean="0">
                <a:solidFill>
                  <a:srgbClr val="7030A0"/>
                </a:solidFill>
              </a:rPr>
              <a:t>  / noun.</a:t>
            </a:r>
            <a:endParaRPr lang="en-US" sz="2800" dirty="0">
              <a:solidFill>
                <a:srgbClr val="7030A0"/>
              </a:solidFill>
            </a:endParaRPr>
          </a:p>
        </p:txBody>
      </p:sp>
    </p:spTree>
    <p:extLst>
      <p:ext uri="{BB962C8B-B14F-4D97-AF65-F5344CB8AC3E}">
        <p14:creationId xmlns:p14="http://schemas.microsoft.com/office/powerpoint/2010/main" val="729505461"/>
      </p:ext>
    </p:extLst>
  </p:cSld>
  <p:clrMapOvr>
    <a:masterClrMapping/>
  </p:clrMapOvr>
  <mc:AlternateContent xmlns:mc="http://schemas.openxmlformats.org/markup-compatibility/2006">
    <mc:Choice xmlns:p14="http://schemas.microsoft.com/office/powerpoint/2010/main" Requires="p14">
      <p:transition spd="slow" p14:dur="3000">
        <p14:shred/>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4" y="46892"/>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 name="Rectangle 2"/>
          <p:cNvSpPr/>
          <p:nvPr/>
        </p:nvSpPr>
        <p:spPr>
          <a:xfrm>
            <a:off x="187570" y="1186961"/>
            <a:ext cx="3124200" cy="1295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1.Being credited with miracles </a:t>
            </a:r>
            <a:endParaRPr lang="en-US" sz="2400" b="1" dirty="0">
              <a:solidFill>
                <a:srgbClr val="FFFF00"/>
              </a:solidFill>
            </a:endParaRPr>
          </a:p>
        </p:txBody>
      </p:sp>
      <p:sp>
        <p:nvSpPr>
          <p:cNvPr id="4" name="Rectangle 3"/>
          <p:cNvSpPr/>
          <p:nvPr/>
        </p:nvSpPr>
        <p:spPr>
          <a:xfrm>
            <a:off x="196362" y="4747846"/>
            <a:ext cx="3124200" cy="1295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5.Ability to control all predatory  animals</a:t>
            </a:r>
            <a:endParaRPr lang="en-US" sz="2400" dirty="0">
              <a:solidFill>
                <a:srgbClr val="FFFF00"/>
              </a:solidFill>
            </a:endParaRPr>
          </a:p>
        </p:txBody>
      </p:sp>
      <p:sp>
        <p:nvSpPr>
          <p:cNvPr id="5" name="Rectangle 4"/>
          <p:cNvSpPr/>
          <p:nvPr/>
        </p:nvSpPr>
        <p:spPr>
          <a:xfrm>
            <a:off x="4753709" y="4662854"/>
            <a:ext cx="3124200" cy="1295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6.Having tendency to help and protect endangered people.</a:t>
            </a:r>
            <a:endParaRPr lang="en-US" sz="2400" dirty="0">
              <a:solidFill>
                <a:srgbClr val="FFFF00"/>
              </a:solidFill>
            </a:endParaRPr>
          </a:p>
        </p:txBody>
      </p:sp>
      <p:sp>
        <p:nvSpPr>
          <p:cNvPr id="6" name="Rectangle 5"/>
          <p:cNvSpPr/>
          <p:nvPr/>
        </p:nvSpPr>
        <p:spPr>
          <a:xfrm>
            <a:off x="4783016" y="2968869"/>
            <a:ext cx="3124200" cy="1295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4.Daring to fight crocodiles</a:t>
            </a:r>
            <a:endParaRPr lang="en-US" sz="2400" dirty="0">
              <a:solidFill>
                <a:srgbClr val="FFFF00"/>
              </a:solidFill>
            </a:endParaRPr>
          </a:p>
        </p:txBody>
      </p:sp>
      <p:sp>
        <p:nvSpPr>
          <p:cNvPr id="7" name="Rectangle 6"/>
          <p:cNvSpPr/>
          <p:nvPr/>
        </p:nvSpPr>
        <p:spPr>
          <a:xfrm>
            <a:off x="187570" y="2995246"/>
            <a:ext cx="3124200" cy="1295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3.Having bravery and heroism</a:t>
            </a:r>
            <a:endParaRPr lang="en-US" sz="2400" dirty="0">
              <a:solidFill>
                <a:srgbClr val="FFFF00"/>
              </a:solidFill>
            </a:endParaRPr>
          </a:p>
        </p:txBody>
      </p:sp>
      <p:sp>
        <p:nvSpPr>
          <p:cNvPr id="9" name="Rectangle 8"/>
          <p:cNvSpPr/>
          <p:nvPr/>
        </p:nvSpPr>
        <p:spPr>
          <a:xfrm>
            <a:off x="4835770" y="1186961"/>
            <a:ext cx="3124200" cy="1295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2.Ability to calm dangerous animals and make them docile</a:t>
            </a:r>
            <a:r>
              <a:rPr lang="en-US" dirty="0" smtClean="0"/>
              <a:t>.</a:t>
            </a:r>
            <a:endParaRPr lang="en-US" dirty="0"/>
          </a:p>
        </p:txBody>
      </p:sp>
      <p:sp>
        <p:nvSpPr>
          <p:cNvPr id="10" name="Right Arrow 9"/>
          <p:cNvSpPr/>
          <p:nvPr/>
        </p:nvSpPr>
        <p:spPr>
          <a:xfrm>
            <a:off x="3320562" y="1471246"/>
            <a:ext cx="1415562" cy="858715"/>
          </a:xfrm>
          <a:prstGeom prst="rightArrow">
            <a:avLst>
              <a:gd name="adj1" fmla="val 2097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7959970" y="1405303"/>
            <a:ext cx="1204547" cy="858715"/>
          </a:xfrm>
          <a:prstGeom prst="rightArrow">
            <a:avLst>
              <a:gd name="adj1" fmla="val 2097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338147" y="4892919"/>
            <a:ext cx="1415562" cy="858715"/>
          </a:xfrm>
          <a:prstGeom prst="rightArrow">
            <a:avLst>
              <a:gd name="adj1" fmla="val 2097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367454" y="3198934"/>
            <a:ext cx="1415562" cy="858715"/>
          </a:xfrm>
          <a:prstGeom prst="rightArrow">
            <a:avLst>
              <a:gd name="adj1" fmla="val 2097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7951177" y="3187211"/>
            <a:ext cx="1204547" cy="858715"/>
          </a:xfrm>
          <a:prstGeom prst="rightArrow">
            <a:avLst>
              <a:gd name="adj1" fmla="val 2097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31124" y="46892"/>
            <a:ext cx="2514599"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Answer:</a:t>
            </a:r>
            <a:endParaRPr lang="en-US" sz="3600" dirty="0">
              <a:solidFill>
                <a:srgbClr val="FF0000"/>
              </a:solidFill>
            </a:endParaRPr>
          </a:p>
        </p:txBody>
      </p:sp>
    </p:spTree>
    <p:extLst>
      <p:ext uri="{BB962C8B-B14F-4D97-AF65-F5344CB8AC3E}">
        <p14:creationId xmlns:p14="http://schemas.microsoft.com/office/powerpoint/2010/main" val="207440837"/>
      </p:ext>
    </p:extLst>
  </p:cSld>
  <p:clrMapOvr>
    <a:masterClrMapping/>
  </p:clrMapOvr>
  <mc:AlternateContent xmlns:mc="http://schemas.openxmlformats.org/markup-compatibility/2006">
    <mc:Choice xmlns:p14="http://schemas.microsoft.com/office/powerpoint/2010/main" Requires="p14">
      <p:transition spd="slow" p14:dur="1100">
        <p14:switch dir="r"/>
        <p:sndAc>
          <p:stSnd>
            <p:snd r:embed="rId2" name="whoosh.wav"/>
          </p:stSnd>
        </p:sndAc>
      </p:transition>
    </mc:Choice>
    <mc:Fallback>
      <p:transition spd="slow">
        <p:fade/>
        <p:sndAc>
          <p:stSnd>
            <p:snd r:embed="rId2" name="whoosh.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You</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5592" y="1843189"/>
            <a:ext cx="6932815" cy="4039985"/>
          </a:xfrm>
        </p:spPr>
      </p:pic>
      <p:sp>
        <p:nvSpPr>
          <p:cNvPr id="4" name="Oval 3"/>
          <p:cNvSpPr/>
          <p:nvPr/>
        </p:nvSpPr>
        <p:spPr>
          <a:xfrm>
            <a:off x="23446" y="0"/>
            <a:ext cx="2643554"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Stay Home</a:t>
            </a:r>
            <a:endParaRPr lang="en-US" sz="3200" dirty="0"/>
          </a:p>
        </p:txBody>
      </p:sp>
      <p:sp>
        <p:nvSpPr>
          <p:cNvPr id="5" name="Oval 4"/>
          <p:cNvSpPr/>
          <p:nvPr/>
        </p:nvSpPr>
        <p:spPr>
          <a:xfrm>
            <a:off x="6705600" y="0"/>
            <a:ext cx="24384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Protect  yourselves</a:t>
            </a:r>
            <a:endParaRPr lang="en-US" sz="2800" dirty="0"/>
          </a:p>
        </p:txBody>
      </p:sp>
      <p:sp>
        <p:nvSpPr>
          <p:cNvPr id="7" name="Rectangle 6"/>
          <p:cNvSpPr/>
          <p:nvPr/>
        </p:nvSpPr>
        <p:spPr>
          <a:xfrm>
            <a:off x="1143000" y="5673969"/>
            <a:ext cx="6858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Follow the rules of  hygiene.</a:t>
            </a:r>
            <a:endParaRPr lang="en-US" sz="4000" dirty="0">
              <a:solidFill>
                <a:srgbClr val="FF0000"/>
              </a:solidFill>
            </a:endParaRPr>
          </a:p>
        </p:txBody>
      </p:sp>
      <p:sp>
        <p:nvSpPr>
          <p:cNvPr id="8" name="Rectangle 7"/>
          <p:cNvSpPr/>
          <p:nvPr/>
        </p:nvSpPr>
        <p:spPr>
          <a:xfrm>
            <a:off x="23446" y="1600200"/>
            <a:ext cx="1119554"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C000"/>
                </a:solidFill>
              </a:rPr>
              <a:t> Wear Mask outside of </a:t>
            </a:r>
            <a:r>
              <a:rPr lang="en-US" sz="2400" dirty="0" smtClean="0">
                <a:solidFill>
                  <a:srgbClr val="FFC000"/>
                </a:solidFill>
              </a:rPr>
              <a:t>your Home</a:t>
            </a:r>
            <a:endParaRPr lang="en-US" sz="2400" dirty="0">
              <a:solidFill>
                <a:srgbClr val="FFC000"/>
              </a:solidFill>
            </a:endParaRPr>
          </a:p>
        </p:txBody>
      </p:sp>
      <p:sp>
        <p:nvSpPr>
          <p:cNvPr id="9" name="Rectangle 8"/>
          <p:cNvSpPr/>
          <p:nvPr/>
        </p:nvSpPr>
        <p:spPr>
          <a:xfrm>
            <a:off x="8001000" y="1676399"/>
            <a:ext cx="1143000" cy="491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C000"/>
                </a:solidFill>
              </a:rPr>
              <a:t>Wash your hand with soap till 20 seconds</a:t>
            </a:r>
            <a:endParaRPr lang="en-US" sz="2000" dirty="0">
              <a:solidFill>
                <a:srgbClr val="FFC000"/>
              </a:solidFill>
            </a:endParaRPr>
          </a:p>
        </p:txBody>
      </p:sp>
    </p:spTree>
    <p:extLst>
      <p:ext uri="{BB962C8B-B14F-4D97-AF65-F5344CB8AC3E}">
        <p14:creationId xmlns:p14="http://schemas.microsoft.com/office/powerpoint/2010/main" val="3707857042"/>
      </p:ext>
    </p:extLst>
  </p:cSld>
  <p:clrMapOvr>
    <a:masterClrMapping/>
  </p:clrMapOvr>
  <mc:AlternateContent xmlns:mc="http://schemas.openxmlformats.org/markup-compatibility/2006">
    <mc:Choice xmlns:p14="http://schemas.microsoft.com/office/powerpoint/2010/main" Requires="p14">
      <p:transition spd="slow" p14:dur="1500">
        <p14:window dir="vert"/>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2060"/>
                </a:solidFill>
              </a:rPr>
              <a:t>Teacher’s Identity</a:t>
            </a:r>
            <a:endParaRPr lang="en-US" sz="4800" dirty="0">
              <a:solidFill>
                <a:srgbClr val="002060"/>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3000" y="1447800"/>
            <a:ext cx="3962400" cy="3581400"/>
          </a:xfrm>
        </p:spPr>
      </p:pic>
      <p:sp>
        <p:nvSpPr>
          <p:cNvPr id="4" name="Rectangle 3"/>
          <p:cNvSpPr/>
          <p:nvPr/>
        </p:nvSpPr>
        <p:spPr>
          <a:xfrm>
            <a:off x="228600" y="1447800"/>
            <a:ext cx="48006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C00000"/>
                </a:solidFill>
              </a:rPr>
              <a:t>Ranjan</a:t>
            </a:r>
            <a:r>
              <a:rPr lang="en-US" sz="3200" dirty="0" smtClean="0">
                <a:solidFill>
                  <a:srgbClr val="C00000"/>
                </a:solidFill>
              </a:rPr>
              <a:t> Kumar Roy</a:t>
            </a:r>
          </a:p>
          <a:p>
            <a:pPr algn="ctr"/>
            <a:r>
              <a:rPr lang="en-US" sz="3200" dirty="0" smtClean="0">
                <a:solidFill>
                  <a:srgbClr val="C00000"/>
                </a:solidFill>
              </a:rPr>
              <a:t>Lecturer in English</a:t>
            </a:r>
          </a:p>
          <a:p>
            <a:pPr algn="ctr"/>
            <a:r>
              <a:rPr lang="en-US" sz="3200" dirty="0" err="1" smtClean="0">
                <a:solidFill>
                  <a:srgbClr val="C00000"/>
                </a:solidFill>
              </a:rPr>
              <a:t>Kaharole</a:t>
            </a:r>
            <a:r>
              <a:rPr lang="en-US" sz="3200" dirty="0" smtClean="0">
                <a:solidFill>
                  <a:srgbClr val="C00000"/>
                </a:solidFill>
              </a:rPr>
              <a:t> </a:t>
            </a:r>
            <a:r>
              <a:rPr lang="en-US" sz="3200" dirty="0" err="1" smtClean="0">
                <a:solidFill>
                  <a:srgbClr val="C00000"/>
                </a:solidFill>
              </a:rPr>
              <a:t>Govt.College</a:t>
            </a:r>
            <a:endParaRPr lang="en-US" sz="3200" dirty="0" smtClean="0">
              <a:solidFill>
                <a:srgbClr val="C00000"/>
              </a:solidFill>
            </a:endParaRPr>
          </a:p>
          <a:p>
            <a:pPr algn="ctr"/>
            <a:r>
              <a:rPr lang="en-US" sz="3200" dirty="0" smtClean="0">
                <a:solidFill>
                  <a:srgbClr val="C00000"/>
                </a:solidFill>
              </a:rPr>
              <a:t>Phone:01723993090</a:t>
            </a:r>
          </a:p>
          <a:p>
            <a:pPr algn="ctr"/>
            <a:endParaRPr lang="en-US" sz="3200" dirty="0">
              <a:solidFill>
                <a:srgbClr val="C00000"/>
              </a:solidFill>
            </a:endParaRPr>
          </a:p>
        </p:txBody>
      </p:sp>
      <p:sp>
        <p:nvSpPr>
          <p:cNvPr id="6" name="Rectangle 5"/>
          <p:cNvSpPr/>
          <p:nvPr/>
        </p:nvSpPr>
        <p:spPr>
          <a:xfrm>
            <a:off x="0" y="5105400"/>
            <a:ext cx="914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FFFF00"/>
                </a:solidFill>
              </a:rPr>
              <a:t>Be fit for the future</a:t>
            </a:r>
            <a:endParaRPr lang="en-US" sz="5400" dirty="0">
              <a:solidFill>
                <a:srgbClr val="FFFF00"/>
              </a:solidFill>
            </a:endParaRPr>
          </a:p>
        </p:txBody>
      </p:sp>
      <p:sp>
        <p:nvSpPr>
          <p:cNvPr id="8" name="Rectangle 7"/>
          <p:cNvSpPr/>
          <p:nvPr/>
        </p:nvSpPr>
        <p:spPr>
          <a:xfrm>
            <a:off x="6934200" y="6400800"/>
            <a:ext cx="2209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r>
              <a:rPr lang="en-US" dirty="0" smtClean="0"/>
              <a:t>7/08/2020</a:t>
            </a:r>
            <a:endParaRPr lang="en-US" dirty="0"/>
          </a:p>
        </p:txBody>
      </p:sp>
    </p:spTree>
    <p:extLst>
      <p:ext uri="{BB962C8B-B14F-4D97-AF65-F5344CB8AC3E}">
        <p14:creationId xmlns:p14="http://schemas.microsoft.com/office/powerpoint/2010/main" val="607115936"/>
      </p:ext>
    </p:extLst>
  </p:cSld>
  <p:clrMapOvr>
    <a:masterClrMapping/>
  </p:clrMapOvr>
  <p:transition spd="slow">
    <p:wip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70C0"/>
                </a:solidFill>
              </a:rPr>
              <a:t>English For Today</a:t>
            </a:r>
            <a:endParaRPr lang="en-US" sz="5400" dirty="0">
              <a:solidFill>
                <a:srgbClr val="0070C0"/>
              </a:solidFill>
            </a:endParaRPr>
          </a:p>
        </p:txBody>
      </p:sp>
      <p:sp>
        <p:nvSpPr>
          <p:cNvPr id="3" name="Content Placeholder 2"/>
          <p:cNvSpPr>
            <a:spLocks noGrp="1"/>
          </p:cNvSpPr>
          <p:nvPr>
            <p:ph idx="1"/>
          </p:nvPr>
        </p:nvSpPr>
        <p:spPr/>
        <p:txBody>
          <a:bodyPr/>
          <a:lstStyle/>
          <a:p>
            <a:r>
              <a:rPr lang="en-US" sz="4800" dirty="0" smtClean="0">
                <a:solidFill>
                  <a:srgbClr val="C00000"/>
                </a:solidFill>
              </a:rPr>
              <a:t>Unit-14</a:t>
            </a:r>
          </a:p>
          <a:p>
            <a:r>
              <a:rPr lang="en-US" sz="4400" dirty="0" smtClean="0">
                <a:solidFill>
                  <a:srgbClr val="7030A0"/>
                </a:solidFill>
              </a:rPr>
              <a:t>Lesson-03</a:t>
            </a:r>
          </a:p>
          <a:p>
            <a:r>
              <a:rPr lang="en-US" sz="4000" dirty="0" smtClean="0">
                <a:solidFill>
                  <a:srgbClr val="C00000"/>
                </a:solidFill>
              </a:rPr>
              <a:t>Title of the lesson:</a:t>
            </a:r>
            <a:r>
              <a:rPr lang="en-US" dirty="0" smtClean="0"/>
              <a:t> </a:t>
            </a:r>
            <a:r>
              <a:rPr lang="en-US" sz="4800" dirty="0" smtClean="0">
                <a:solidFill>
                  <a:srgbClr val="FF0000"/>
                </a:solidFill>
              </a:rPr>
              <a:t>The Legend of </a:t>
            </a:r>
            <a:r>
              <a:rPr lang="en-US" sz="4800" dirty="0" err="1" smtClean="0">
                <a:solidFill>
                  <a:srgbClr val="FF0000"/>
                </a:solidFill>
              </a:rPr>
              <a:t>Gazi</a:t>
            </a:r>
            <a:endParaRPr lang="en-US" sz="4800" dirty="0">
              <a:solidFill>
                <a:srgbClr val="FF0000"/>
              </a:solidFill>
            </a:endParaRPr>
          </a:p>
        </p:txBody>
      </p:sp>
    </p:spTree>
    <p:extLst>
      <p:ext uri="{BB962C8B-B14F-4D97-AF65-F5344CB8AC3E}">
        <p14:creationId xmlns:p14="http://schemas.microsoft.com/office/powerpoint/2010/main" val="1537308582"/>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breeze.wav"/>
          </p:stSnd>
        </p:sndAc>
      </p:transition>
    </mc:Choice>
    <mc:Fallback>
      <p:transition spd="slow">
        <p:split orient="vert"/>
        <p:sndAc>
          <p:stSnd>
            <p:snd r:embed="rId2"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solidFill>
                  <a:srgbClr val="140957"/>
                </a:solidFill>
              </a:rPr>
              <a:t>Learning Outcomes</a:t>
            </a:r>
            <a:endParaRPr lang="en-US" sz="5400" dirty="0">
              <a:solidFill>
                <a:srgbClr val="140957"/>
              </a:solidFill>
            </a:endParaRPr>
          </a:p>
        </p:txBody>
      </p:sp>
      <p:sp>
        <p:nvSpPr>
          <p:cNvPr id="5" name="Content Placeholder 4"/>
          <p:cNvSpPr>
            <a:spLocks noGrp="1"/>
          </p:cNvSpPr>
          <p:nvPr>
            <p:ph idx="1"/>
          </p:nvPr>
        </p:nvSpPr>
        <p:spPr/>
        <p:txBody>
          <a:bodyPr>
            <a:normAutofit/>
          </a:bodyPr>
          <a:lstStyle/>
          <a:p>
            <a:pPr marL="914400" lvl="2" indent="0">
              <a:buNone/>
            </a:pPr>
            <a:r>
              <a:rPr lang="en-US" sz="4400" dirty="0" smtClean="0">
                <a:solidFill>
                  <a:srgbClr val="FF0000"/>
                </a:solidFill>
              </a:rPr>
              <a:t>1.Know  about Legend.</a:t>
            </a:r>
          </a:p>
          <a:p>
            <a:pPr marL="914400" lvl="2" indent="0">
              <a:buNone/>
            </a:pPr>
            <a:r>
              <a:rPr lang="en-US" sz="4400" dirty="0" smtClean="0">
                <a:solidFill>
                  <a:srgbClr val="FF0000"/>
                </a:solidFill>
              </a:rPr>
              <a:t>2.Know about </a:t>
            </a:r>
            <a:r>
              <a:rPr lang="en-US" sz="4400" dirty="0" err="1" smtClean="0">
                <a:solidFill>
                  <a:srgbClr val="FF0000"/>
                </a:solidFill>
              </a:rPr>
              <a:t>Gazi</a:t>
            </a:r>
            <a:r>
              <a:rPr lang="en-US" sz="4400" dirty="0" smtClean="0">
                <a:solidFill>
                  <a:srgbClr val="FF0000"/>
                </a:solidFill>
              </a:rPr>
              <a:t> </a:t>
            </a:r>
            <a:r>
              <a:rPr lang="en-US" sz="4400" dirty="0" err="1" smtClean="0">
                <a:solidFill>
                  <a:srgbClr val="FF0000"/>
                </a:solidFill>
              </a:rPr>
              <a:t>pir</a:t>
            </a:r>
            <a:r>
              <a:rPr lang="en-US" sz="4400" dirty="0" smtClean="0">
                <a:solidFill>
                  <a:srgbClr val="FF0000"/>
                </a:solidFill>
              </a:rPr>
              <a:t>.</a:t>
            </a:r>
          </a:p>
          <a:p>
            <a:pPr marL="914400" lvl="2" indent="0">
              <a:buNone/>
            </a:pPr>
            <a:r>
              <a:rPr lang="en-US" sz="4400" dirty="0" smtClean="0">
                <a:solidFill>
                  <a:srgbClr val="FF0000"/>
                </a:solidFill>
              </a:rPr>
              <a:t>3. Know about some words meaning and synonym.</a:t>
            </a:r>
          </a:p>
          <a:p>
            <a:pPr marL="914400" lvl="2" indent="0">
              <a:buNone/>
            </a:pPr>
            <a:r>
              <a:rPr lang="en-US" sz="4400" dirty="0" smtClean="0">
                <a:solidFill>
                  <a:srgbClr val="FF0000"/>
                </a:solidFill>
              </a:rPr>
              <a:t>4. How to make a flow chart.</a:t>
            </a:r>
            <a:endParaRPr lang="en-US" sz="4400" dirty="0">
              <a:solidFill>
                <a:srgbClr val="FF0000"/>
              </a:solidFill>
            </a:endParaRPr>
          </a:p>
        </p:txBody>
      </p:sp>
    </p:spTree>
    <p:extLst>
      <p:ext uri="{BB962C8B-B14F-4D97-AF65-F5344CB8AC3E}">
        <p14:creationId xmlns:p14="http://schemas.microsoft.com/office/powerpoint/2010/main" val="2204886825"/>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ashreg.wav"/>
          </p:stSnd>
        </p:sndAc>
      </p:transition>
    </mc:Choice>
    <mc:Fallback>
      <p:transition spd="slow">
        <p:circl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anim calcmode="lin" valueType="num">
                                      <p:cBhvr>
                                        <p:cTn id="16"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5">
                                            <p:txEl>
                                              <p:pRg st="0" end="0"/>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2000"/>
                                        <p:tgtEl>
                                          <p:spTgt spid="5">
                                            <p:txEl>
                                              <p:pRg st="1" end="1"/>
                                            </p:txEl>
                                          </p:spTgt>
                                        </p:tgtEl>
                                      </p:cBhvr>
                                    </p:animEffect>
                                    <p:anim calcmode="lin" valueType="num">
                                      <p:cBhvr>
                                        <p:cTn id="21"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5">
                                            <p:txEl>
                                              <p:pRg st="1" end="1"/>
                                            </p:txEl>
                                          </p:spTgt>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2000"/>
                                        <p:tgtEl>
                                          <p:spTgt spid="5">
                                            <p:txEl>
                                              <p:pRg st="2" end="2"/>
                                            </p:txEl>
                                          </p:spTgt>
                                        </p:tgtEl>
                                      </p:cBhvr>
                                    </p:animEffect>
                                    <p:anim calcmode="lin" valueType="num">
                                      <p:cBhvr>
                                        <p:cTn id="26"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2" end="2"/>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2000"/>
                                        <p:tgtEl>
                                          <p:spTgt spid="5">
                                            <p:txEl>
                                              <p:pRg st="3" end="3"/>
                                            </p:txEl>
                                          </p:spTgt>
                                        </p:tgtEl>
                                      </p:cBhvr>
                                    </p:animEffect>
                                    <p:anim calcmode="lin" valueType="num">
                                      <p:cBhvr>
                                        <p:cTn id="31"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32"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8534400" cy="5791200"/>
          </a:xfrm>
          <a:prstGeom prst="rect">
            <a:avLst/>
          </a:prstGeom>
        </p:spPr>
      </p:pic>
      <p:sp>
        <p:nvSpPr>
          <p:cNvPr id="5" name="Rectangle 4"/>
          <p:cNvSpPr/>
          <p:nvPr/>
        </p:nvSpPr>
        <p:spPr>
          <a:xfrm>
            <a:off x="76200" y="6096000"/>
            <a:ext cx="89154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The scroll painting of </a:t>
            </a:r>
            <a:r>
              <a:rPr lang="en-US" sz="3600" dirty="0" err="1" smtClean="0">
                <a:solidFill>
                  <a:srgbClr val="FF0000"/>
                </a:solidFill>
              </a:rPr>
              <a:t>Gazi</a:t>
            </a:r>
            <a:r>
              <a:rPr lang="en-US" sz="3600" dirty="0" smtClean="0">
                <a:solidFill>
                  <a:srgbClr val="FF0000"/>
                </a:solidFill>
              </a:rPr>
              <a:t> </a:t>
            </a:r>
            <a:r>
              <a:rPr lang="en-US" sz="3600" dirty="0" err="1" smtClean="0">
                <a:solidFill>
                  <a:srgbClr val="FF0000"/>
                </a:solidFill>
              </a:rPr>
              <a:t>Pir</a:t>
            </a:r>
            <a:r>
              <a:rPr lang="en-US" sz="3600" dirty="0" smtClean="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3434072114"/>
      </p:ext>
    </p:extLst>
  </p:cSld>
  <p:clrMapOvr>
    <a:masterClrMapping/>
  </p:clrMapOvr>
  <p:transition spd="slow">
    <p:pull/>
    <p:sndAc>
      <p:stSnd>
        <p:snd r:embed="rId2" name="drumroll.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b="1" u="sng" dirty="0" smtClean="0">
                <a:solidFill>
                  <a:srgbClr val="C00000"/>
                </a:solidFill>
              </a:rPr>
              <a:t>The Legend of </a:t>
            </a:r>
            <a:r>
              <a:rPr lang="en-US" sz="5400" b="1" u="sng" dirty="0" err="1" smtClean="0">
                <a:solidFill>
                  <a:srgbClr val="C00000"/>
                </a:solidFill>
              </a:rPr>
              <a:t>Gazi</a:t>
            </a:r>
            <a:endParaRPr lang="en-US" sz="5400" b="1" u="sng" dirty="0" smtClean="0">
              <a:solidFill>
                <a:srgbClr val="C00000"/>
              </a:solidFill>
            </a:endParaRPr>
          </a:p>
          <a:p>
            <a:pPr algn="just"/>
            <a:r>
              <a:rPr lang="en-US" sz="2800" dirty="0" smtClean="0">
                <a:solidFill>
                  <a:srgbClr val="FFFF00"/>
                </a:solidFill>
              </a:rPr>
              <a:t>According  to some myths and legends, </a:t>
            </a:r>
            <a:r>
              <a:rPr lang="en-US" sz="2800" dirty="0" err="1" smtClean="0">
                <a:solidFill>
                  <a:srgbClr val="FFFF00"/>
                </a:solidFill>
              </a:rPr>
              <a:t>Gazi</a:t>
            </a:r>
            <a:r>
              <a:rPr lang="en-US" sz="2800" dirty="0" smtClean="0">
                <a:solidFill>
                  <a:srgbClr val="FFFF00"/>
                </a:solidFill>
              </a:rPr>
              <a:t> </a:t>
            </a:r>
            <a:r>
              <a:rPr lang="en-US" sz="2800" dirty="0" err="1" smtClean="0">
                <a:solidFill>
                  <a:srgbClr val="FFFF00"/>
                </a:solidFill>
              </a:rPr>
              <a:t>Pir</a:t>
            </a:r>
            <a:r>
              <a:rPr lang="en-US" sz="2800" dirty="0" smtClean="0">
                <a:solidFill>
                  <a:srgbClr val="FFFF00"/>
                </a:solidFill>
              </a:rPr>
              <a:t> was a Muslim saint who is said to have spread Islam in the parts of Bengal close to the </a:t>
            </a:r>
            <a:r>
              <a:rPr lang="en-US" sz="2800" dirty="0" err="1" smtClean="0">
                <a:solidFill>
                  <a:srgbClr val="FFFF00"/>
                </a:solidFill>
              </a:rPr>
              <a:t>Sunderbans</a:t>
            </a:r>
            <a:r>
              <a:rPr lang="en-US" sz="2800" dirty="0" smtClean="0">
                <a:solidFill>
                  <a:srgbClr val="FFFF00"/>
                </a:solidFill>
              </a:rPr>
              <a:t>. He was credited with  many miracles. For example, he could supposedly calm dangerous animal and make them docile. He is usually  depicted in </a:t>
            </a:r>
            <a:r>
              <a:rPr lang="en-US" sz="2800" dirty="0" err="1" smtClean="0">
                <a:solidFill>
                  <a:srgbClr val="FFFF00"/>
                </a:solidFill>
              </a:rPr>
              <a:t>paats</a:t>
            </a:r>
            <a:r>
              <a:rPr lang="en-US" sz="2800" dirty="0" smtClean="0">
                <a:solidFill>
                  <a:srgbClr val="FFFF00"/>
                </a:solidFill>
              </a:rPr>
              <a:t>  or scroll paintings ridding a fierce-looking Bengal tiger , a snake in his hand ,but no apparent danger. According to some stories , he also fought crocodiles who threatened the people of a region full of canals and creeks , indeed ,a kind of watery jungle bordering the Bay of Bengal.  </a:t>
            </a:r>
            <a:endParaRPr lang="en-US" sz="2800" dirty="0">
              <a:solidFill>
                <a:srgbClr val="FFFF00"/>
              </a:solidFill>
            </a:endParaRPr>
          </a:p>
        </p:txBody>
      </p:sp>
    </p:spTree>
    <p:extLst>
      <p:ext uri="{BB962C8B-B14F-4D97-AF65-F5344CB8AC3E}">
        <p14:creationId xmlns:p14="http://schemas.microsoft.com/office/powerpoint/2010/main" val="1883043018"/>
      </p:ext>
    </p:extLst>
  </p:cSld>
  <p:clrMapOvr>
    <a:masterClrMapping/>
  </p:clrMapOvr>
  <mc:AlternateContent xmlns:mc="http://schemas.openxmlformats.org/markup-compatibility/2006">
    <mc:Choice xmlns:p14="http://schemas.microsoft.com/office/powerpoint/2010/main" Requires="p14">
      <p:transition spd="slow">
        <p14:flash/>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Rectangle 2"/>
          <p:cNvSpPr/>
          <p:nvPr/>
        </p:nvSpPr>
        <p:spPr>
          <a:xfrm>
            <a:off x="0" y="0"/>
            <a:ext cx="24384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Some extra-ordinary </a:t>
            </a:r>
            <a:r>
              <a:rPr lang="en-US" b="1" dirty="0"/>
              <a:t>power</a:t>
            </a:r>
            <a:r>
              <a:rPr lang="en-US" dirty="0"/>
              <a:t> of  </a:t>
            </a:r>
            <a:r>
              <a:rPr lang="en-US" dirty="0" err="1"/>
              <a:t>Gazi</a:t>
            </a:r>
            <a:r>
              <a:rPr lang="en-US" dirty="0"/>
              <a:t> </a:t>
            </a:r>
            <a:r>
              <a:rPr lang="en-US" dirty="0" err="1"/>
              <a:t>Pir</a:t>
            </a:r>
            <a:r>
              <a:rPr lang="en-US" dirty="0"/>
              <a:t>  </a:t>
            </a:r>
            <a:r>
              <a:rPr lang="en-US" dirty="0" smtClean="0"/>
              <a:t> </a:t>
            </a:r>
            <a:endParaRPr lang="en-US" dirty="0"/>
          </a:p>
        </p:txBody>
      </p:sp>
      <p:sp>
        <p:nvSpPr>
          <p:cNvPr id="4" name="Rectangle 3"/>
          <p:cNvSpPr/>
          <p:nvPr/>
        </p:nvSpPr>
        <p:spPr>
          <a:xfrm>
            <a:off x="6705600" y="0"/>
            <a:ext cx="24384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 The dangerous animal could be made  calm and docile</a:t>
            </a: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73" y="0"/>
            <a:ext cx="8915400" cy="6858000"/>
          </a:xfrm>
          <a:prstGeom prst="rect">
            <a:avLst/>
          </a:prstGeom>
        </p:spPr>
      </p:pic>
      <p:sp>
        <p:nvSpPr>
          <p:cNvPr id="6" name="Rectangle 5"/>
          <p:cNvSpPr/>
          <p:nvPr/>
        </p:nvSpPr>
        <p:spPr>
          <a:xfrm>
            <a:off x="0" y="0"/>
            <a:ext cx="2667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Some extra-ordinary </a:t>
            </a:r>
            <a:r>
              <a:rPr lang="en-US" sz="4400" b="1" dirty="0" smtClean="0"/>
              <a:t>power</a:t>
            </a:r>
            <a:r>
              <a:rPr lang="en-US" sz="4400" dirty="0" smtClean="0"/>
              <a:t> of  </a:t>
            </a:r>
            <a:r>
              <a:rPr lang="en-US" sz="4400" dirty="0" err="1" smtClean="0"/>
              <a:t>Gazi</a:t>
            </a:r>
            <a:r>
              <a:rPr lang="en-US" sz="4400" dirty="0" smtClean="0"/>
              <a:t> </a:t>
            </a:r>
            <a:r>
              <a:rPr lang="en-US" sz="4400" dirty="0" err="1" smtClean="0"/>
              <a:t>Pir</a:t>
            </a:r>
            <a:r>
              <a:rPr lang="en-US" sz="4400" dirty="0" smtClean="0"/>
              <a:t>  </a:t>
            </a:r>
            <a:endParaRPr lang="en-US" sz="4400" dirty="0"/>
          </a:p>
        </p:txBody>
      </p:sp>
      <p:sp>
        <p:nvSpPr>
          <p:cNvPr id="7" name="Rectangle 6"/>
          <p:cNvSpPr/>
          <p:nvPr/>
        </p:nvSpPr>
        <p:spPr>
          <a:xfrm>
            <a:off x="6546272" y="0"/>
            <a:ext cx="25977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 </a:t>
            </a:r>
            <a:r>
              <a:rPr lang="en-US" sz="4000" dirty="0"/>
              <a:t>T</a:t>
            </a:r>
            <a:r>
              <a:rPr lang="en-US" sz="4000" dirty="0" smtClean="0"/>
              <a:t>he dangerous animal could be made  calm and docile.</a:t>
            </a:r>
            <a:endParaRPr lang="en-US" sz="4000" dirty="0"/>
          </a:p>
        </p:txBody>
      </p:sp>
    </p:spTree>
    <p:extLst>
      <p:ext uri="{BB962C8B-B14F-4D97-AF65-F5344CB8AC3E}">
        <p14:creationId xmlns:p14="http://schemas.microsoft.com/office/powerpoint/2010/main" val="259519691"/>
      </p:ext>
    </p:extLst>
  </p:cSld>
  <p:clrMapOvr>
    <a:masterClrMapping/>
  </p:clrMapOvr>
  <mc:AlternateContent xmlns:mc="http://schemas.openxmlformats.org/markup-compatibility/2006">
    <mc:Choice xmlns:p14="http://schemas.microsoft.com/office/powerpoint/2010/main" Requires="p14">
      <p:transition spd="slow" p14:dur="2500">
        <p:checker/>
        <p:sndAc>
          <p:stSnd>
            <p:snd r:embed="rId2" name="push.wav"/>
          </p:stSnd>
        </p:sndAc>
      </p:transition>
    </mc:Choice>
    <mc:Fallback>
      <p:transition spd="slow">
        <p:checker/>
        <p:sndAc>
          <p:stSnd>
            <p:snd r:embed="rId2" name="push.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600" dirty="0" smtClean="0"/>
              <a:t>Because of his alert and vigilant presence, all predatory animals were said to have kept within bounds. It was also believed that he enabled villagers to live close to forests and jungles and cultivate their lands. Consequently, people of these regions would pray to him for protection. The story of </a:t>
            </a:r>
            <a:r>
              <a:rPr lang="en-US" sz="3600" dirty="0" err="1" smtClean="0"/>
              <a:t>Gazi</a:t>
            </a:r>
            <a:r>
              <a:rPr lang="en-US" sz="3600" dirty="0" smtClean="0"/>
              <a:t> </a:t>
            </a:r>
            <a:r>
              <a:rPr lang="en-US" sz="3600" dirty="0" err="1" smtClean="0"/>
              <a:t>Pir</a:t>
            </a:r>
            <a:r>
              <a:rPr lang="en-US" sz="3600" dirty="0" smtClean="0"/>
              <a:t> has been preserved in folk literature as well as art and has been performed in indigenous theatre. In  fact, some </a:t>
            </a:r>
            <a:r>
              <a:rPr lang="en-US" sz="3600" dirty="0" err="1" smtClean="0"/>
              <a:t>Gazi’s</a:t>
            </a:r>
            <a:r>
              <a:rPr lang="en-US" sz="3600" dirty="0" smtClean="0"/>
              <a:t> </a:t>
            </a:r>
            <a:r>
              <a:rPr lang="en-US" sz="3600" dirty="0" err="1" smtClean="0"/>
              <a:t>paat</a:t>
            </a:r>
            <a:r>
              <a:rPr lang="en-US" sz="3600" dirty="0" smtClean="0"/>
              <a:t> scroll are part of the collection of the British </a:t>
            </a:r>
          </a:p>
          <a:p>
            <a:pPr algn="just"/>
            <a:r>
              <a:rPr lang="en-US" sz="3600" dirty="0" smtClean="0"/>
              <a:t>Museum. </a:t>
            </a:r>
            <a:endParaRPr lang="en-US" sz="3600" dirty="0"/>
          </a:p>
        </p:txBody>
      </p:sp>
    </p:spTree>
    <p:extLst>
      <p:ext uri="{BB962C8B-B14F-4D97-AF65-F5344CB8AC3E}">
        <p14:creationId xmlns:p14="http://schemas.microsoft.com/office/powerpoint/2010/main" val="474353143"/>
      </p:ext>
    </p:extLst>
  </p:cSld>
  <p:clrMapOvr>
    <a:masterClrMapping/>
  </p:clrMapOvr>
  <p:transition spd="slow">
    <p:wheel spokes="1"/>
    <p:sndAc>
      <p:stSnd>
        <p:snd r:embed="rId2" name="voltag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68" y="457200"/>
            <a:ext cx="8572500" cy="5600700"/>
          </a:xfrm>
          <a:prstGeom prst="rect">
            <a:avLst/>
          </a:prstGeom>
        </p:spPr>
      </p:pic>
      <p:sp>
        <p:nvSpPr>
          <p:cNvPr id="3" name="Rectangle 2"/>
          <p:cNvSpPr/>
          <p:nvPr/>
        </p:nvSpPr>
        <p:spPr>
          <a:xfrm>
            <a:off x="0" y="6057900"/>
            <a:ext cx="9144000" cy="800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err="1" smtClean="0"/>
              <a:t>Gazi’s</a:t>
            </a:r>
            <a:r>
              <a:rPr lang="en-US" sz="3600" dirty="0" smtClean="0"/>
              <a:t> </a:t>
            </a:r>
            <a:r>
              <a:rPr lang="en-US" sz="3600" dirty="0" err="1" smtClean="0"/>
              <a:t>paat</a:t>
            </a:r>
            <a:r>
              <a:rPr lang="en-US" sz="3600" dirty="0" smtClean="0"/>
              <a:t> scrolls at the British Museum</a:t>
            </a:r>
            <a:endParaRPr lang="en-US" sz="3600" dirty="0"/>
          </a:p>
        </p:txBody>
      </p:sp>
    </p:spTree>
    <p:extLst>
      <p:ext uri="{BB962C8B-B14F-4D97-AF65-F5344CB8AC3E}">
        <p14:creationId xmlns:p14="http://schemas.microsoft.com/office/powerpoint/2010/main" val="900885346"/>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whoosh.wav"/>
          </p:stSnd>
        </p:sndAc>
      </p:transition>
    </mc:Choice>
    <mc:Fallback>
      <p:transition spd="slow">
        <p:split orient="vert"/>
        <p:sndAc>
          <p:stSnd>
            <p:snd r:embed="rId2" name="whoosh.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TotalTime>
  <Words>568</Words>
  <Application>Microsoft Office PowerPoint</Application>
  <PresentationFormat>On-screen Show (4:3)</PresentationFormat>
  <Paragraphs>103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Welcome to My Class</vt:lpstr>
      <vt:lpstr>Teacher’s Identity</vt:lpstr>
      <vt:lpstr>English For Today</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My Class</dc:title>
  <dc:creator>WALTON</dc:creator>
  <cp:lastModifiedBy>WALTON</cp:lastModifiedBy>
  <cp:revision>51</cp:revision>
  <dcterms:created xsi:type="dcterms:W3CDTF">2020-07-26T14:00:55Z</dcterms:created>
  <dcterms:modified xsi:type="dcterms:W3CDTF">2020-08-17T09:33:35Z</dcterms:modified>
</cp:coreProperties>
</file>