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56" r:id="rId5"/>
    <p:sldId id="257" r:id="rId6"/>
    <p:sldId id="25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8164"/>
            <a:ext cx="7840852" cy="572452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3505200" y="3733800"/>
            <a:ext cx="5410200" cy="304705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4421960">
            <a:off x="6173663" y="3581872"/>
            <a:ext cx="673737" cy="685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6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9144000" cy="67056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173740" y="3524638"/>
            <a:ext cx="4855460" cy="24929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শহীদুল ইসলাম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ইস্পাহানি আদর্শ হাই স্কুল, চট্টগ্রাম।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16-100382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sciencesik@gmail.com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8959" y="3696158"/>
            <a:ext cx="4113883" cy="83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3796812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5486400" y="3546317"/>
            <a:ext cx="351053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নং)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5300"/>
            <a:ext cx="2238375" cy="2857500"/>
          </a:xfrm>
          <a:prstGeom prst="rect">
            <a:avLst/>
          </a:prstGeom>
        </p:spPr>
      </p:pic>
      <p:pic>
        <p:nvPicPr>
          <p:cNvPr id="8" name="Picture 2" descr="C:\Users\IAHS\Downloads\IMG_20200611_232932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67390"/>
            <a:ext cx="3968750" cy="29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7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A621A49-781E-45EA-9429-5F4F59E00538}"/>
              </a:ext>
            </a:extLst>
          </p:cNvPr>
          <p:cNvSpPr/>
          <p:nvPr/>
        </p:nvSpPr>
        <p:spPr>
          <a:xfrm>
            <a:off x="991673" y="1062980"/>
            <a:ext cx="4989402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66294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ত্রিকোনমিতিক অনুপাত সম্পর্কে ধারণা পাবে। 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ত্রিভুজে তিন কোণের যোগফল সম্পর্কে ধারণা পাবে।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5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6553200" y="2096869"/>
            <a:ext cx="1905000" cy="3124200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48400" y="1563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52210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518433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4763869"/>
                <a:ext cx="68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763869"/>
                <a:ext cx="685800" cy="470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381000"/>
                <a:ext cx="8229600" cy="107721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১৩। চিত্রে দেওয়া আছে,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𝑪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সমকোণ এবং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𝑩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𝑨𝑩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𝑩𝑪</m:t>
                    </m:r>
                  </m:oMath>
                </a14:m>
                <a:endParaRPr lang="en-US" sz="3200" b="1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1000"/>
                <a:ext cx="82296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695" t="-4918" b="-15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3752671"/>
                <a:ext cx="5867400" cy="12003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নির্বচনঃ</a:t>
                </a:r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চিত্রানুসারে 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/>
                      </a:rPr>
                      <m:t>∆</m:t>
                    </m:r>
                    <m:r>
                      <a:rPr lang="en-US" sz="3600" b="1" i="1"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∠</m:t>
                    </m:r>
                    <m:r>
                      <a:rPr lang="en-US" sz="3600" b="1" i="1">
                        <a:latin typeface="Cambria Math"/>
                      </a:rPr>
                      <m:t>𝑪</m:t>
                    </m:r>
                    <m:r>
                      <a:rPr lang="en-US" sz="3600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 </a:t>
                </a:r>
                <a:r>
                  <a:rPr lang="bn-BD" sz="36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52671"/>
                <a:ext cx="5867400" cy="12003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5029200"/>
                <a:ext cx="3276600" cy="64633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∠</m:t>
                    </m:r>
                    <m:r>
                      <a:rPr lang="en-US" sz="3600" b="1" i="1">
                        <a:latin typeface="Cambria Math"/>
                      </a:rPr>
                      <m:t>𝑩</m:t>
                    </m:r>
                    <m:r>
                      <a:rPr lang="en-US" sz="3600" b="1" i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𝟐</m:t>
                    </m:r>
                    <m:r>
                      <a:rPr lang="en-US" sz="3600" b="1" i="1">
                        <a:latin typeface="Cambria Math"/>
                      </a:rPr>
                      <m:t>∠</m:t>
                    </m:r>
                    <m:r>
                      <a:rPr lang="en-US" sz="3600" b="1" i="1">
                        <a:latin typeface="Cambria Math"/>
                      </a:rPr>
                      <m:t>𝑨</m:t>
                    </m:r>
                  </m:oMath>
                </a14:m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029200"/>
                <a:ext cx="3276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5739825"/>
                <a:ext cx="5791200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করতে হবে যে,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𝑨𝑩</m:t>
                    </m:r>
                    <m:r>
                      <a:rPr lang="en-US" sz="3600" b="1" i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𝟐</m:t>
                    </m:r>
                    <m:r>
                      <a:rPr lang="en-US" sz="3600" b="1" i="1">
                        <a:latin typeface="Cambria Math"/>
                      </a:rPr>
                      <m:t>𝑩𝑪</m:t>
                    </m:r>
                  </m:oMath>
                </a14:m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39825"/>
                <a:ext cx="5791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 rot="16049986">
            <a:off x="7580852" y="4922452"/>
            <a:ext cx="1047750" cy="661869"/>
          </a:xfrm>
          <a:prstGeom prst="arc">
            <a:avLst>
              <a:gd name="adj1" fmla="val 16200000"/>
              <a:gd name="adj2" fmla="val 7560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7203120">
            <a:off x="6326127" y="2179560"/>
            <a:ext cx="727229" cy="661869"/>
          </a:xfrm>
          <a:prstGeom prst="arc">
            <a:avLst>
              <a:gd name="adj1" fmla="val 16200000"/>
              <a:gd name="adj2" fmla="val 7560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6553200" y="1524000"/>
            <a:ext cx="1905000" cy="3124200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48400" y="990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4648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4611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4191000"/>
                <a:ext cx="68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191000"/>
                <a:ext cx="685800" cy="470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304800"/>
                <a:ext cx="5715000" cy="161505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∆</m:t>
                    </m:r>
                    <m:r>
                      <a:rPr lang="en-US" sz="3200" b="1" i="1"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endPara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+∠</m:t>
                    </m:r>
                    <m:r>
                      <a:rPr lang="en-US" sz="3200" b="1" i="1">
                        <a:latin typeface="Cambria Math"/>
                      </a:rPr>
                      <m:t>𝑩</m:t>
                    </m:r>
                    <m:r>
                      <a:rPr lang="en-US" sz="3200" b="1" i="1">
                        <a:latin typeface="Cambria Math"/>
                      </a:rPr>
                      <m:t>+∠</m:t>
                    </m:r>
                    <m:r>
                      <a:rPr lang="en-US" sz="3200" b="1" i="1">
                        <a:latin typeface="Cambria Math"/>
                      </a:rPr>
                      <m:t>𝑪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5715000" cy="16150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1981200"/>
                <a:ext cx="5486400" cy="59849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200" b="1" i="1" smtClean="0">
                          <a:latin typeface="Cambria Math"/>
                        </a:rPr>
                        <m:t>বা</m:t>
                      </m:r>
                      <m:r>
                        <a:rPr lang="bn-BD" sz="3200" b="1" i="1" smtClean="0">
                          <a:latin typeface="Cambria Math"/>
                        </a:rPr>
                        <m:t>, ∠</m:t>
                      </m:r>
                      <m:r>
                        <a:rPr lang="en-US" sz="3200" b="1" i="1">
                          <a:latin typeface="Cambria Math"/>
                        </a:rPr>
                        <m:t>𝑨</m:t>
                      </m:r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latin typeface="Cambria Math"/>
                        </a:rPr>
                        <m:t>∠</m:t>
                      </m:r>
                      <m:r>
                        <a:rPr lang="en-US" sz="3200" b="1" i="1">
                          <a:latin typeface="Cambria Math"/>
                        </a:rPr>
                        <m:t>𝑨</m:t>
                      </m:r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5486400" cy="5984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346387"/>
                <a:ext cx="5105400" cy="290201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200" b="1" i="1">
                        <a:latin typeface="Cambria Math"/>
                      </a:rPr>
                      <m:t>বা</m:t>
                    </m:r>
                    <m:r>
                      <a:rPr lang="bn-BD" sz="3200" b="1" i="1">
                        <a:latin typeface="Cambria Math"/>
                      </a:rPr>
                      <m:t>, </m:t>
                    </m:r>
                    <m:r>
                      <a:rPr lang="en-US" sz="3200" b="1" i="1">
                        <a:latin typeface="Cambria Math"/>
                      </a:rPr>
                      <m:t>𝟑</m:t>
                    </m:r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bn-BD" sz="3200" b="1" i="1">
                        <a:latin typeface="Cambria Math"/>
                      </a:rPr>
                      <m:t>বা</m:t>
                    </m:r>
                    <m:r>
                      <a:rPr lang="bn-BD" sz="3200" b="1" i="1">
                        <a:latin typeface="Cambria Math"/>
                      </a:rPr>
                      <m:t>,</m:t>
                    </m:r>
                    <m:r>
                      <a:rPr lang="en-US" sz="3200" b="1" i="1">
                        <a:latin typeface="Cambria Math"/>
                      </a:rPr>
                      <m:t>𝟑</m:t>
                    </m:r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bn-BD" sz="3200" b="1" i="1">
                        <a:latin typeface="Cambria Math"/>
                      </a:rPr>
                      <m:t>বা</m:t>
                    </m:r>
                    <m:r>
                      <a:rPr lang="bn-BD" sz="3200" b="1" i="1">
                        <a:latin typeface="Cambria Math"/>
                      </a:rPr>
                      <m:t>,</m:t>
                    </m:r>
                    <m:r>
                      <a:rPr lang="en-US" sz="3200" b="1" i="1">
                        <a:latin typeface="Cambria Math"/>
                      </a:rPr>
                      <m:t>𝟑</m:t>
                    </m:r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	 </a:t>
                </a:r>
              </a:p>
              <a:p>
                <a14:m>
                  <m:oMath xmlns:m="http://schemas.openxmlformats.org/officeDocument/2006/math">
                    <m:r>
                      <a:rPr lang="bn-BD" sz="3200" b="1" i="1">
                        <a:latin typeface="Cambria Math"/>
                      </a:rPr>
                      <m:t>বা</m:t>
                    </m:r>
                    <m:r>
                      <a:rPr lang="bn-BD" sz="3200" b="1" i="1">
                        <a:latin typeface="Cambria Math"/>
                      </a:rPr>
                      <m:t>,∠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𝟏𝟖𝟎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</a:rPr>
                              <m:t>𝟎</m:t>
                            </m:r>
                          </m:sup>
                        </m:sSup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bn-BD" sz="3200" b="1" i="1">
                        <a:latin typeface="Cambria Math"/>
                      </a:rPr>
                      <m:t>বা</m:t>
                    </m:r>
                    <m:r>
                      <a:rPr lang="bn-BD" sz="3200" b="1" i="1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∠</m:t>
                        </m:r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r>
                          <a:rPr lang="en-US" sz="3200" b="1" i="1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346387"/>
                <a:ext cx="5105400" cy="29020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2667434"/>
                <a:ext cx="4724400" cy="53296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14:m>
                  <m:oMath xmlns:m="http://schemas.openxmlformats.org/officeDocument/2006/math">
                    <m:r>
                      <a:rPr lang="bn-BD" sz="2800">
                        <a:latin typeface="Cambria Math"/>
                      </a:rPr>
                      <m:t>∵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bn-BD" sz="28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𝑩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bn-BD" sz="2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  <a:endParaRPr lang="en-US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67434"/>
                <a:ext cx="4724400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5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6553200" y="1524000"/>
            <a:ext cx="1905000" cy="3124200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48400" y="990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4648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4611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0" y="4114800"/>
                <a:ext cx="68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𝟔𝟎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114800"/>
                <a:ext cx="685800" cy="470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533400"/>
                <a:ext cx="3886200" cy="59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200">
                          <a:latin typeface="Cambria Math"/>
                        </a:rPr>
                        <m:t>∴</m:t>
                      </m:r>
                      <m:sSup>
                        <m:sSup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</a:rPr>
                            <m:t>∠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𝑨</m:t>
                          </m:r>
                          <m:r>
                            <a:rPr lang="en-US" sz="3200" b="1" i="1">
                              <a:latin typeface="Cambria Math"/>
                            </a:rPr>
                            <m:t>=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𝟑𝟎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"/>
                <a:ext cx="3886200" cy="5984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3505200"/>
                <a:ext cx="3886200" cy="298761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এখন,</a:t>
                </a:r>
              </a:p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𝒄𝒐𝒔</m:t>
                        </m:r>
                        <m:r>
                          <a:rPr lang="en-US" sz="3200" b="1" i="1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3200" b="1">
                        <a:latin typeface="Cambria Math"/>
                      </a:rPr>
                      <m:t>∴</m:t>
                    </m:r>
                    <m:r>
                      <a:rPr lang="en-US" sz="3200" b="1" i="1">
                        <a:latin typeface="Cambria Math"/>
                      </a:rPr>
                      <m:t>𝑨𝑩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𝟐</m:t>
                    </m:r>
                    <m:r>
                      <a:rPr lang="en-US" sz="3200" b="1" i="1">
                        <a:latin typeface="Cambria Math"/>
                      </a:rPr>
                      <m:t>𝑩𝑪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(প্রমাণিত</a:t>
                </a:r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05200"/>
                <a:ext cx="3886200" cy="29876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1313765"/>
                <a:ext cx="3886200" cy="21528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আছে, </a:t>
                </a:r>
                <a:endPara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𝑩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𝟐</m:t>
                    </m:r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∠</m:t>
                    </m:r>
                    <m:r>
                      <a:rPr lang="en-US" sz="3200" b="1" i="1">
                        <a:latin typeface="Cambria Math"/>
                      </a:rPr>
                      <m:t>𝑩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∠</m:t>
                        </m:r>
                        <m:r>
                          <a:rPr lang="en-US" sz="3200" b="1" i="1">
                            <a:latin typeface="Cambria Math"/>
                          </a:rPr>
                          <m:t>𝑩</m:t>
                        </m:r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r>
                          <a:rPr lang="en-US" sz="3200" b="1" i="1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13765"/>
                <a:ext cx="3886200" cy="2152897"/>
              </a:xfrm>
              <a:prstGeom prst="rect">
                <a:avLst/>
              </a:prstGeom>
              <a:blipFill rotWithShape="1">
                <a:blip r:embed="rId5"/>
                <a:stretch>
                  <a:fillRect l="-3411" t="-2778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 rot="16049986">
            <a:off x="7301781" y="4323691"/>
            <a:ext cx="1356868" cy="661869"/>
          </a:xfrm>
          <a:prstGeom prst="arc">
            <a:avLst>
              <a:gd name="adj1" fmla="val 16200000"/>
              <a:gd name="adj2" fmla="val 7560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3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12" y="381000"/>
            <a:ext cx="1641796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512" y="381000"/>
            <a:ext cx="1641796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5715000" y="1447800"/>
            <a:ext cx="1905000" cy="3124200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914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4572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535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15000" y="4114800"/>
                <a:ext cx="68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14800"/>
                <a:ext cx="685800" cy="470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26565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𝑨𝑩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𝒄𝒎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,  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𝑩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𝑪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𝟑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𝒄𝒎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𝑨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𝑪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 ?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56582"/>
                <a:ext cx="45720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3467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7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>
            <a:off x="5172929" y="1905000"/>
            <a:ext cx="3285271" cy="1905000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29200" y="13348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3810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3810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81600" y="3352800"/>
                <a:ext cx="68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352800"/>
                <a:ext cx="685800" cy="470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819400" y="381000"/>
            <a:ext cx="2353529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" y="5105400"/>
                <a:ext cx="8229600" cy="107721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দেওয়া আছে,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𝑸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সমকোণ এবং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𝑷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b="1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𝑷𝑹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/>
                      </a:rPr>
                      <m:t>𝑷𝑸</m:t>
                    </m:r>
                  </m:oMath>
                </a14:m>
                <a:endParaRPr lang="en-US" sz="3200" b="1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05400"/>
                <a:ext cx="82296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695" t="-4918" b="-15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1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54514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7080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</TotalTime>
  <Words>368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IAHS</dc:creator>
  <cp:lastModifiedBy>IAHS</cp:lastModifiedBy>
  <cp:revision>15</cp:revision>
  <dcterms:created xsi:type="dcterms:W3CDTF">2006-08-16T00:00:00Z</dcterms:created>
  <dcterms:modified xsi:type="dcterms:W3CDTF">2020-08-17T03:28:53Z</dcterms:modified>
</cp:coreProperties>
</file>