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83" r:id="rId9"/>
    <p:sldId id="263" r:id="rId10"/>
    <p:sldId id="264" r:id="rId11"/>
    <p:sldId id="266" r:id="rId12"/>
    <p:sldId id="267" r:id="rId13"/>
    <p:sldId id="268" r:id="rId14"/>
    <p:sldId id="269" r:id="rId15"/>
    <p:sldId id="270" r:id="rId16"/>
    <p:sldId id="28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E0000"/>
    <a:srgbClr val="3333FF"/>
    <a:srgbClr val="00FF00"/>
    <a:srgbClr val="00CC00"/>
    <a:srgbClr val="339933"/>
    <a:srgbClr val="1AE410"/>
    <a:srgbClr val="0066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597" y="173865"/>
              <a:ext cx="11831392" cy="6497392"/>
            </a:xfrm>
            <a:prstGeom prst="rect">
              <a:avLst/>
            </a:prstGeom>
            <a:noFill/>
            <a:ln w="762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23235" y="5743977"/>
            <a:ext cx="11766998" cy="884834"/>
            <a:chOff x="134470" y="2374526"/>
            <a:chExt cx="11164901" cy="140970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470" y="2374526"/>
              <a:ext cx="6185647" cy="14097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3724" y="2374526"/>
              <a:ext cx="6185647" cy="1409700"/>
            </a:xfrm>
            <a:prstGeom prst="rect">
              <a:avLst/>
            </a:prstGeom>
          </p:spPr>
        </p:pic>
      </p:grpSp>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064304">
            <a:off x="129288" y="142294"/>
            <a:ext cx="721353" cy="663280"/>
          </a:xfrm>
          <a:prstGeom prst="rect">
            <a:avLst/>
          </a:prstGeom>
        </p:spPr>
      </p:pic>
      <p:pic>
        <p:nvPicPr>
          <p:cNvPr id="15" name="Pictur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705941">
            <a:off x="11310830" y="171653"/>
            <a:ext cx="788047" cy="634968"/>
          </a:xfrm>
          <a:prstGeom prst="rect">
            <a:avLst/>
          </a:prstGeom>
        </p:spPr>
      </p:pic>
    </p:spTree>
    <p:extLst>
      <p:ext uri="{BB962C8B-B14F-4D97-AF65-F5344CB8AC3E}">
        <p14:creationId xmlns:p14="http://schemas.microsoft.com/office/powerpoint/2010/main" val="34290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8621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54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53407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71EF6-A0F7-4132-858A-9D11CB64787E}"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1157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E71EF6-A0F7-4132-858A-9D11CB64787E}"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6651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71EF6-A0F7-4132-858A-9D11CB64787E}"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18279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E71EF6-A0F7-4132-858A-9D11CB64787E}"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414645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71EF6-A0F7-4132-858A-9D11CB64787E}"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964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70369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5026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71EF6-A0F7-4132-858A-9D11CB64787E}" type="datetimeFigureOut">
              <a:rPr lang="en-US" smtClean="0"/>
              <a:t>8/17/2020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8BC4C-3091-4F13-B2C8-04DF4AD83E9A}" type="slidenum">
              <a:rPr lang="en-US" smtClean="0"/>
              <a:t>‹#›</a:t>
            </a:fld>
            <a:endParaRPr lang="en-US"/>
          </a:p>
        </p:txBody>
      </p:sp>
    </p:spTree>
    <p:extLst>
      <p:ext uri="{BB962C8B-B14F-4D97-AF65-F5344CB8AC3E}">
        <p14:creationId xmlns:p14="http://schemas.microsoft.com/office/powerpoint/2010/main" val="3076961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17" y="1852364"/>
            <a:ext cx="8335618" cy="4015036"/>
          </a:xfrm>
          <a:prstGeom prst="rect">
            <a:avLst/>
          </a:prstGeom>
        </p:spPr>
      </p:pic>
      <p:sp>
        <p:nvSpPr>
          <p:cNvPr id="3" name="TextBox 6">
            <a:extLst>
              <a:ext uri="{FF2B5EF4-FFF2-40B4-BE49-F238E27FC236}">
                <a16:creationId xmlns:a16="http://schemas.microsoft.com/office/drawing/2014/main" id="{329C33A1-8286-4517-A4C5-9A0A6D67EBAD}"/>
              </a:ext>
            </a:extLst>
          </p:cNvPr>
          <p:cNvSpPr txBox="1"/>
          <p:nvPr/>
        </p:nvSpPr>
        <p:spPr>
          <a:xfrm>
            <a:off x="2021987" y="258095"/>
            <a:ext cx="7157417" cy="923330"/>
          </a:xfrm>
          <a:prstGeom prst="rect">
            <a:avLst/>
          </a:prstGeom>
          <a:no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rPr>
              <a:t>  আজকের ক্লাসে সবাইকে স্বাগত</a:t>
            </a:r>
            <a:endParaRPr lang="en-US"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72946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158" y="1501154"/>
            <a:ext cx="5159829" cy="2643869"/>
          </a:xfrm>
          <a:prstGeom prst="rect">
            <a:avLst/>
          </a:prstGeom>
        </p:spPr>
      </p:pic>
      <p:sp>
        <p:nvSpPr>
          <p:cNvPr id="2" name="Rectangle 1"/>
          <p:cNvSpPr/>
          <p:nvPr/>
        </p:nvSpPr>
        <p:spPr>
          <a:xfrm>
            <a:off x="3559232" y="4336150"/>
            <a:ext cx="4297679" cy="8621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অনুপ্রস্থ তরঙ্গ ও অনুদৈর্ঘ্য তরঙ্গের মধ্যে দুটি পার্থক্য লিখ  </a:t>
            </a:r>
            <a:endParaRPr lang="en-US" sz="2800" dirty="0">
              <a:solidFill>
                <a:schemeClr val="tx1"/>
              </a:solidFill>
            </a:endParaRPr>
          </a:p>
        </p:txBody>
      </p:sp>
      <p:sp>
        <p:nvSpPr>
          <p:cNvPr id="3" name="Rectangle 2">
            <a:extLst>
              <a:ext uri="{FF2B5EF4-FFF2-40B4-BE49-F238E27FC236}">
                <a16:creationId xmlns:a16="http://schemas.microsoft.com/office/drawing/2014/main" id="{FB92FF29-B7BD-444D-823F-4518A34EC095}"/>
              </a:ext>
            </a:extLst>
          </p:cNvPr>
          <p:cNvSpPr/>
          <p:nvPr/>
        </p:nvSpPr>
        <p:spPr>
          <a:xfrm>
            <a:off x="4184073" y="495920"/>
            <a:ext cx="3048000" cy="6373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a:solidFill>
                  <a:schemeClr val="bg1"/>
                </a:solidFill>
              </a:rPr>
              <a:t> </a:t>
            </a:r>
            <a:endParaRPr lang="en-US" sz="4400" dirty="0">
              <a:solidFill>
                <a:schemeClr val="bg1"/>
              </a:solidFill>
            </a:endParaRPr>
          </a:p>
          <a:p>
            <a:r>
              <a:rPr lang="en-US" sz="4400" dirty="0">
                <a:solidFill>
                  <a:schemeClr val="bg1"/>
                </a:solidFill>
              </a:rPr>
              <a:t>  </a:t>
            </a:r>
            <a:r>
              <a:rPr lang="bn-IN" sz="4400" dirty="0">
                <a:solidFill>
                  <a:schemeClr val="bg1"/>
                </a:solidFill>
              </a:rPr>
              <a:t>জোড়ায় কাজ</a:t>
            </a:r>
          </a:p>
          <a:p>
            <a:r>
              <a:rPr lang="bn-IN" sz="4400" dirty="0">
                <a:solidFill>
                  <a:schemeClr val="bg1"/>
                </a:solidFill>
              </a:rPr>
              <a:t>      </a:t>
            </a:r>
            <a:r>
              <a:rPr lang="en-US" sz="4400" dirty="0">
                <a:solidFill>
                  <a:schemeClr val="bg1"/>
                </a:solidFill>
              </a:rPr>
              <a:t> </a:t>
            </a:r>
            <a:endParaRPr lang="en-US" sz="4400" dirty="0"/>
          </a:p>
        </p:txBody>
      </p:sp>
    </p:spTree>
    <p:extLst>
      <p:ext uri="{BB962C8B-B14F-4D97-AF65-F5344CB8AC3E}">
        <p14:creationId xmlns:p14="http://schemas.microsoft.com/office/powerpoint/2010/main" val="1094601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5977" y="483326"/>
            <a:ext cx="3670663" cy="679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a:t>    তরঙ্গ সংশ্লিষ্ট রাশি</a:t>
            </a:r>
          </a:p>
        </p:txBody>
      </p:sp>
      <p:pic>
        <p:nvPicPr>
          <p:cNvPr id="2050" name="Picture 2" descr="f=frac{1}{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88925"/>
            <a:ext cx="476250" cy="3524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00952" y="1390791"/>
            <a:ext cx="10411482" cy="4069483"/>
          </a:xfrm>
          <a:prstGeom prst="rect">
            <a:avLst/>
          </a:prstGeom>
        </p:spPr>
        <p:txBody>
          <a:bodyPr/>
          <a:lstStyle/>
          <a:p>
            <a:pPr lvl="0" rtl="0"/>
            <a:r>
              <a:rPr lang="bn-IN" sz="2800" b="1" i="0" baseline="0" dirty="0"/>
              <a:t>পূর্ণ স্পন্দন</a:t>
            </a:r>
            <a:r>
              <a:rPr lang="en-US" sz="2800" b="0" i="0" baseline="0" dirty="0"/>
              <a:t> : </a:t>
            </a:r>
            <a:r>
              <a:rPr lang="bn-IN" sz="2800" b="0" i="0" baseline="0" dirty="0"/>
              <a:t>তরঙ্গের উপরস্থ কোনো কণা একটি নির্দিষ্ট বিন্দু থেকে যাত্রা শুরু করে আবার একই দিক থেকে সেই বিন্দুতে ফিরে এলে তাকে একটি পূর্ণ স্পন্দন বলা হয়।</a:t>
            </a:r>
            <a:endParaRPr lang="en-US" sz="2800" dirty="0"/>
          </a:p>
          <a:p>
            <a:pPr lvl="0" rtl="0"/>
            <a:r>
              <a:rPr lang="bn-IN" sz="2800" b="1" i="0" baseline="0" dirty="0"/>
              <a:t>পর্যায়কাল</a:t>
            </a:r>
            <a:r>
              <a:rPr lang="en-US" sz="2800" b="1" i="0" baseline="0" dirty="0"/>
              <a:t> </a:t>
            </a:r>
            <a:r>
              <a:rPr lang="en-US" sz="2800" b="0" i="0" baseline="0" dirty="0"/>
              <a:t>: </a:t>
            </a:r>
            <a:r>
              <a:rPr lang="bn-IN" sz="2800" b="0" i="0" baseline="0" dirty="0"/>
              <a:t>যে সময় পর পর তরঙ্গের পুনরাবৃত্তি ঘটে। অর্থাৎ যে সময়ে তরঙ্গের উপরস্থ কোন কণার একটি পূর্ণ স্পন্দন সম্পন্ন হয় তাকে পর্যায়কাল বলে। পর্যায়কালকে </a:t>
            </a:r>
            <a:r>
              <a:rPr lang="en-US" sz="2800" b="0" i="0" baseline="0" dirty="0"/>
              <a:t>T </a:t>
            </a:r>
            <a:r>
              <a:rPr lang="bn-IN" sz="2800" b="0" i="0" baseline="0" dirty="0"/>
              <a:t>দ্বারা প্রকাশ করা হয়। এর একক সেকেন্ড </a:t>
            </a:r>
            <a:r>
              <a:rPr lang="en-US" sz="2800" b="0" i="0" baseline="0" dirty="0"/>
              <a:t>(s)</a:t>
            </a:r>
            <a:r>
              <a:rPr lang="hi-IN" sz="2800" b="0" i="0" baseline="0" dirty="0"/>
              <a:t>।</a:t>
            </a:r>
            <a:endParaRPr lang="en-US" sz="2800" dirty="0"/>
          </a:p>
          <a:p>
            <a:pPr lvl="0" rtl="0"/>
            <a:r>
              <a:rPr lang="bn-IN" sz="2800" b="1" i="0" baseline="0" dirty="0"/>
              <a:t>কম্পাঙ্ক </a:t>
            </a:r>
            <a:r>
              <a:rPr lang="en-US" sz="2800" b="1" i="0" baseline="0" dirty="0"/>
              <a:t>:</a:t>
            </a:r>
            <a:r>
              <a:rPr lang="en-US" sz="2800" b="0" i="0" baseline="0" dirty="0"/>
              <a:t> </a:t>
            </a:r>
            <a:r>
              <a:rPr lang="bn-IN" sz="2800" b="0" i="0" baseline="0" dirty="0"/>
              <a:t>প্রতি সেকেন্ডে যতগুলো পূর্ণ তরঙ্গ সৃষ্টি হয় তাকে তরঙ্গের কম্পাঙ্ক বলে। কম্পাঙ্কের একক হার্জ </a:t>
            </a:r>
            <a:r>
              <a:rPr lang="en-US" sz="2800" b="0" i="0" baseline="0" dirty="0"/>
              <a:t>(Hz)</a:t>
            </a:r>
            <a:r>
              <a:rPr lang="hi-IN" sz="2800" b="0" i="0" baseline="0" dirty="0"/>
              <a:t>। </a:t>
            </a:r>
            <a:r>
              <a:rPr lang="bn-IN" sz="2800" b="0" i="0" baseline="0" dirty="0"/>
              <a:t>স্পন্দনশীল কোনো কণা এক সেকেন্ডে একটি পূর্ণ স্পন্দন সম্পন্ন করলে তার কম্পাঙ্ককে ১ </a:t>
            </a:r>
            <a:r>
              <a:rPr lang="en-US" sz="2800" b="0" i="0" baseline="0" dirty="0"/>
              <a:t>Hz </a:t>
            </a:r>
            <a:r>
              <a:rPr lang="bn-IN" sz="2800" b="0" i="0" baseline="0" dirty="0"/>
              <a:t>বলে। একে </a:t>
            </a:r>
            <a:r>
              <a:rPr lang="en-US" sz="2800" b="0" i="0" baseline="0" dirty="0"/>
              <a:t>f </a:t>
            </a:r>
            <a:r>
              <a:rPr lang="bn-IN" sz="2800" b="0" i="0" baseline="0" dirty="0"/>
              <a:t>দ্বারা প্রকাশ</a:t>
            </a:r>
            <a:r>
              <a:rPr lang="en-US" sz="2800" b="0" i="0" baseline="0" dirty="0"/>
              <a:t> </a:t>
            </a:r>
            <a:r>
              <a:rPr lang="bn-IN" sz="2800" b="0" i="0" baseline="0" dirty="0"/>
              <a:t>করা হয়। কম্পাঙ্ক ও পর্যায়কালের সম্পর্ক হলো</a:t>
            </a:r>
            <a:r>
              <a:rPr lang="en-US" sz="2800" b="0" i="0" baseline="0" dirty="0"/>
              <a:t>:</a:t>
            </a:r>
            <a:r>
              <a:rPr lang="bn-IN" sz="2800" dirty="0"/>
              <a:t> </a:t>
            </a:r>
            <a:endParaRPr lang="en-US" sz="2800" dirty="0"/>
          </a:p>
          <a:p>
            <a:pPr lvl="0" rtl="0"/>
            <a:endParaRPr lang="en-US" sz="2800" dirty="0"/>
          </a:p>
        </p:txBody>
      </p:sp>
      <p:pic>
        <p:nvPicPr>
          <p:cNvPr id="2052" name="Picture 4" descr="f=frac{1}{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6688"/>
            <a:ext cx="476250" cy="3524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434" y="5003366"/>
            <a:ext cx="1750424" cy="913816"/>
          </a:xfrm>
          <a:prstGeom prst="rect">
            <a:avLst/>
          </a:prstGeom>
        </p:spPr>
      </p:pic>
    </p:spTree>
    <p:extLst>
      <p:ext uri="{BB962C8B-B14F-4D97-AF65-F5344CB8AC3E}">
        <p14:creationId xmlns:p14="http://schemas.microsoft.com/office/powerpoint/2010/main" val="2066368264"/>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291" y="1015777"/>
            <a:ext cx="8294913" cy="1077218"/>
          </a:xfrm>
          <a:prstGeom prst="rect">
            <a:avLst/>
          </a:prstGeom>
        </p:spPr>
        <p:txBody>
          <a:bodyPr wrap="square">
            <a:spAutoFit/>
          </a:bodyPr>
          <a:lstStyle/>
          <a:p>
            <a:r>
              <a:rPr lang="bn-IN" sz="3200" b="1" dirty="0">
                <a:solidFill>
                  <a:srgbClr val="383838"/>
                </a:solidFill>
                <a:latin typeface="Orienta"/>
              </a:rPr>
              <a:t>বিস্তারঃ</a:t>
            </a:r>
            <a:r>
              <a:rPr lang="bn-IN" sz="3200" dirty="0">
                <a:solidFill>
                  <a:srgbClr val="383838"/>
                </a:solidFill>
                <a:latin typeface="Orienta"/>
              </a:rPr>
              <a:t> সাম্যাবস্থান থেকে যে কোনো একদিকে তরঙ্গস্থিত কোন কণার সর্বাধিক সরণকে বিস্তার বলে। চিত্রে </a:t>
            </a:r>
            <a:r>
              <a:rPr lang="en-US" sz="3200" dirty="0">
                <a:solidFill>
                  <a:srgbClr val="383838"/>
                </a:solidFill>
                <a:latin typeface="Orienta"/>
              </a:rPr>
              <a:t>a </a:t>
            </a:r>
            <a:r>
              <a:rPr lang="bn-IN" sz="3200" dirty="0">
                <a:solidFill>
                  <a:srgbClr val="383838"/>
                </a:solidFill>
                <a:latin typeface="Orienta"/>
              </a:rPr>
              <a:t>হলো বিস্তার।</a:t>
            </a:r>
            <a:endParaRPr lang="en-US" sz="3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725" y="2585437"/>
            <a:ext cx="8412479" cy="2221911"/>
          </a:xfrm>
          <a:prstGeom prst="rect">
            <a:avLst/>
          </a:prstGeom>
        </p:spPr>
      </p:pic>
    </p:spTree>
    <p:extLst>
      <p:ext uri="{BB962C8B-B14F-4D97-AF65-F5344CB8AC3E}">
        <p14:creationId xmlns:p14="http://schemas.microsoft.com/office/powerpoint/2010/main" val="28519828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84662" y="869408"/>
            <a:ext cx="9470573" cy="2304866"/>
          </a:xfrm>
          <a:prstGeom prst="rect">
            <a:avLst/>
          </a:prstGeom>
        </p:spPr>
        <p:txBody>
          <a:bodyPr wrap="square">
            <a:spAutoFit/>
          </a:bodyPr>
          <a:lstStyle/>
          <a:p>
            <a:r>
              <a:rPr lang="bn-IN" sz="2800" b="1" dirty="0">
                <a:solidFill>
                  <a:srgbClr val="383838"/>
                </a:solidFill>
                <a:latin typeface="Orienta"/>
              </a:rPr>
              <a:t>দশা</a:t>
            </a:r>
            <a:r>
              <a:rPr lang="bn-IN" sz="2800" dirty="0">
                <a:solidFill>
                  <a:srgbClr val="383838"/>
                </a:solidFill>
                <a:latin typeface="Orienta"/>
              </a:rPr>
              <a:t> : কোনো একটি তরঙ্গায়িত কণার যে কোনো মুহুর্তের গতির সামগ্রিক অবস্থা প্রকাশক রাশিকে তার দশা বলে। গতির সামগ্রিক অবস্থা বলতে কণার গতির দিক, ত্বরণ, সরণ, বেগ ইত্যাদি বুঝায়। অনুপ্রস্থ তরঙ্গের ঊর্ধ্বচূড়াসমূহ বা নিম্নচূড়াসমূহ সর্বদা একই দশায় থাকে।</a:t>
            </a:r>
            <a:r>
              <a:rPr lang="bn-IN" sz="2800" dirty="0"/>
              <a:t>চিত্রে </a:t>
            </a:r>
            <a:r>
              <a:rPr lang="en-US" sz="2800" dirty="0"/>
              <a:t>P </a:t>
            </a:r>
            <a:r>
              <a:rPr lang="bn-IN" sz="2800" dirty="0"/>
              <a:t>ও </a:t>
            </a:r>
            <a:r>
              <a:rPr lang="en-US" sz="2800" dirty="0"/>
              <a:t>P' </a:t>
            </a:r>
            <a:r>
              <a:rPr lang="bn-IN" sz="2800" dirty="0"/>
              <a:t>এবং </a:t>
            </a:r>
            <a:r>
              <a:rPr lang="en-US" sz="2800" dirty="0"/>
              <a:t>R </a:t>
            </a:r>
            <a:r>
              <a:rPr lang="bn-IN" sz="2800" dirty="0"/>
              <a:t>ও </a:t>
            </a:r>
            <a:r>
              <a:rPr lang="en-US" sz="2800" dirty="0"/>
              <a:t>R' </a:t>
            </a:r>
            <a:r>
              <a:rPr lang="bn-IN" sz="2800" dirty="0"/>
              <a:t>একই দশায় আছে</a:t>
            </a:r>
            <a:endParaRPr lang="bn-IN" sz="2800" dirty="0">
              <a:solidFill>
                <a:srgbClr val="383838"/>
              </a:solidFill>
              <a:latin typeface="Orienta"/>
            </a:endParaRPr>
          </a:p>
          <a:p>
            <a:endParaRPr lang="en-US" sz="2800" dirty="0"/>
          </a:p>
        </p:txBody>
      </p:sp>
      <p:sp>
        <p:nvSpPr>
          <p:cNvPr id="12" name="Rectangle 11"/>
          <p:cNvSpPr/>
          <p:nvPr/>
        </p:nvSpPr>
        <p:spPr>
          <a:xfrm>
            <a:off x="1384662" y="4268009"/>
            <a:ext cx="9718764" cy="1572308"/>
          </a:xfrm>
          <a:prstGeom prst="rect">
            <a:avLst/>
          </a:prstGeom>
        </p:spPr>
        <p:txBody>
          <a:bodyPr/>
          <a:lstStyle/>
          <a:p>
            <a:pPr lvl="0" rtl="0"/>
            <a:r>
              <a:rPr lang="bn-IN" sz="2800" b="1" i="0" baseline="0" dirty="0"/>
              <a:t>তরঙ্গ দৈর্ঘ্যঃ</a:t>
            </a:r>
            <a:r>
              <a:rPr lang="en-US" sz="2800" b="0" i="0" baseline="0" dirty="0"/>
              <a:t> </a:t>
            </a:r>
            <a:r>
              <a:rPr lang="bn-IN" sz="2800" b="0" i="0" baseline="0" dirty="0"/>
              <a:t>তরঙ্গের উপর  একই দশায় আছে এমন পর পর দু</a:t>
            </a:r>
            <a:r>
              <a:rPr lang="en-US" sz="2800" b="0" i="0" baseline="0" dirty="0"/>
              <a:t>’</a:t>
            </a:r>
            <a:r>
              <a:rPr lang="bn-IN" sz="2800" b="0" i="0" baseline="0" dirty="0"/>
              <a:t>টি কণার মধ্যবর্তী দূরত্বই তরঙ্গ দৈর্ঘ্য। কম্পমান একটি বস্তুর একটি পূর্ণ কম্পনে যে সময় লাগে সেই সময়ে তরঙ্গ যতটুকু দূরত্ব অতিক্রম করে তাকে তরঙ্গদৈর্ঘ্য বলে। একে</a:t>
            </a:r>
            <a:r>
              <a:rPr lang="en-US" sz="2800" b="0" i="0" baseline="0" dirty="0"/>
              <a:t>      </a:t>
            </a:r>
            <a:r>
              <a:rPr lang="bn-IN" sz="2800" b="0" i="0" baseline="0" dirty="0"/>
              <a:t>দিয়ে প্রকাশ করা হয় এবং এর একক মিটার</a:t>
            </a:r>
            <a:r>
              <a:rPr lang="en-US" sz="2800" b="0" i="0" baseline="0" dirty="0"/>
              <a:t> </a:t>
            </a:r>
            <a:endParaRPr lang="en-US" sz="28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388" y="2575933"/>
            <a:ext cx="4572001" cy="16920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395" y="5212080"/>
            <a:ext cx="313508" cy="340854"/>
          </a:xfrm>
          <a:prstGeom prst="rect">
            <a:avLst/>
          </a:prstGeom>
        </p:spPr>
      </p:pic>
    </p:spTree>
    <p:extLst>
      <p:ext uri="{BB962C8B-B14F-4D97-AF65-F5344CB8AC3E}">
        <p14:creationId xmlns:p14="http://schemas.microsoft.com/office/powerpoint/2010/main" val="6963499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9274" y="1463041"/>
            <a:ext cx="8408125" cy="4832092"/>
          </a:xfrm>
          <a:prstGeom prst="rect">
            <a:avLst/>
          </a:prstGeom>
          <a:noFill/>
        </p:spPr>
        <p:txBody>
          <a:bodyPr wrap="square" rtlCol="0">
            <a:spAutoFit/>
          </a:bodyPr>
          <a:lstStyle/>
          <a:p>
            <a:r>
              <a:rPr lang="bn-IN" sz="2800" dirty="0"/>
              <a:t>1।কোনটি অনুদৈর্ঘ্য তরঙ্গের উদাহরণ?</a:t>
            </a:r>
            <a:br>
              <a:rPr lang="bn-IN" sz="2800" dirty="0"/>
            </a:br>
            <a:r>
              <a:rPr lang="bn-IN" sz="2800" dirty="0"/>
              <a:t>ক) বেতার তরঙ্গ                    গ) স্প্রিং-এ সৃষ্ট তরঙ্গ </a:t>
            </a:r>
            <a:br>
              <a:rPr lang="bn-IN" sz="2800" dirty="0"/>
            </a:br>
            <a:r>
              <a:rPr lang="bn-IN" sz="2800" dirty="0"/>
              <a:t>খ) পানির তরঙ্গ                     ঘ) আলোর তরঙ্গ</a:t>
            </a:r>
          </a:p>
          <a:p>
            <a:pPr marL="457200" indent="-457200">
              <a:buFont typeface="Wingdings" panose="05000000000000000000" pitchFamily="2" charset="2"/>
              <a:buChar char="ü"/>
            </a:pPr>
            <a:r>
              <a:rPr lang="bn-IN" sz="2800" dirty="0"/>
              <a:t>সঠিক উত্তর: (খ)</a:t>
            </a:r>
            <a:endParaRPr lang="en-US" sz="2800" dirty="0"/>
          </a:p>
          <a:p>
            <a:r>
              <a:rPr lang="bn-IN" sz="2800" dirty="0"/>
              <a:t>৩।তরঙ্গ কী?</a:t>
            </a:r>
            <a:br>
              <a:rPr lang="bn-IN" sz="2800" dirty="0"/>
            </a:br>
            <a:r>
              <a:rPr lang="bn-IN" sz="2800" dirty="0"/>
              <a:t>ক) পর্যাবৃত্ত আন্দোলন                গ) বৈদ্যুতিক আন্দোলন </a:t>
            </a:r>
            <a:br>
              <a:rPr lang="bn-IN" sz="2800" dirty="0"/>
            </a:br>
            <a:r>
              <a:rPr lang="bn-IN" sz="2800" dirty="0"/>
              <a:t>খ) সরলরৈখিক আন্দোলন           ঘ) ভূকেন্দ্রিক আন্দোলন </a:t>
            </a:r>
          </a:p>
          <a:p>
            <a:pPr marL="457200" indent="-457200">
              <a:buFont typeface="Wingdings" panose="05000000000000000000" pitchFamily="2" charset="2"/>
              <a:buChar char="ü"/>
            </a:pPr>
            <a:r>
              <a:rPr lang="bn-IN" sz="2800" dirty="0"/>
              <a:t>সঠিক উত্তর: (</a:t>
            </a:r>
            <a:r>
              <a:rPr lang="en-US" sz="2800" dirty="0"/>
              <a:t>ক</a:t>
            </a:r>
            <a:r>
              <a:rPr lang="bn-IN" sz="2800" dirty="0"/>
              <a:t>) </a:t>
            </a:r>
            <a:br>
              <a:rPr lang="bn-IN" sz="2800" dirty="0"/>
            </a:br>
            <a:r>
              <a:rPr lang="en-US" sz="2800" dirty="0"/>
              <a:t> </a:t>
            </a:r>
            <a:br>
              <a:rPr lang="bn-IN" sz="2800" dirty="0"/>
            </a:br>
            <a:br>
              <a:rPr lang="bn-IN" sz="2800" dirty="0"/>
            </a:br>
            <a:endParaRPr lang="en-US" sz="2800" dirty="0"/>
          </a:p>
        </p:txBody>
      </p:sp>
      <p:sp>
        <p:nvSpPr>
          <p:cNvPr id="6" name="Rectangle 5"/>
          <p:cNvSpPr/>
          <p:nvPr/>
        </p:nvSpPr>
        <p:spPr>
          <a:xfrm>
            <a:off x="3892731" y="496389"/>
            <a:ext cx="2690949" cy="770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মূল্যায়ণ</a:t>
            </a:r>
            <a:endParaRPr lang="en-US" sz="4400" dirty="0"/>
          </a:p>
        </p:txBody>
      </p:sp>
    </p:spTree>
    <p:extLst>
      <p:ext uri="{BB962C8B-B14F-4D97-AF65-F5344CB8AC3E}">
        <p14:creationId xmlns:p14="http://schemas.microsoft.com/office/powerpoint/2010/main" val="2312166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40481" y="496388"/>
            <a:ext cx="3657600" cy="923330"/>
          </a:xfrm>
          <a:prstGeom prst="rect">
            <a:avLst/>
          </a:prstGeom>
          <a:solidFill>
            <a:schemeClr val="accent2"/>
          </a:solidFill>
        </p:spPr>
        <p:txBody>
          <a:bodyPr wrap="square" rtlCol="0">
            <a:spAutoFit/>
          </a:bodyPr>
          <a:lstStyle/>
          <a:p>
            <a:r>
              <a:rPr lang="bn-IN" sz="5400" dirty="0"/>
              <a:t>  বাড়ির কাজ </a:t>
            </a:r>
            <a:endParaRPr lang="en-US" sz="5400" dirty="0"/>
          </a:p>
        </p:txBody>
      </p:sp>
      <p:sp>
        <p:nvSpPr>
          <p:cNvPr id="8" name="TextBox 7"/>
          <p:cNvSpPr txBox="1"/>
          <p:nvPr/>
        </p:nvSpPr>
        <p:spPr>
          <a:xfrm>
            <a:off x="1776549" y="2090057"/>
            <a:ext cx="7694022" cy="1569660"/>
          </a:xfrm>
          <a:prstGeom prst="rect">
            <a:avLst/>
          </a:prstGeom>
          <a:noFill/>
        </p:spPr>
        <p:txBody>
          <a:bodyPr wrap="square" rtlCol="0">
            <a:spAutoFit/>
          </a:bodyPr>
          <a:lstStyle/>
          <a:p>
            <a:r>
              <a:rPr lang="bn-IN" sz="3200" dirty="0"/>
              <a:t>ক. শব্দ উৎপত্তির কারণ কী?</a:t>
            </a:r>
            <a:br>
              <a:rPr lang="bn-IN" sz="3200" dirty="0"/>
            </a:br>
            <a:r>
              <a:rPr lang="bn-IN" sz="3200" dirty="0"/>
              <a:t>খ. মহাকাশে কোনো রকম বিস্ফোরণ ঘটলে তার শব্দ আমরা শুনতে পাই না কেন?</a:t>
            </a:r>
            <a:endParaRPr lang="en-US" sz="3200" dirty="0"/>
          </a:p>
        </p:txBody>
      </p:sp>
    </p:spTree>
    <p:extLst>
      <p:ext uri="{BB962C8B-B14F-4D97-AF65-F5344CB8AC3E}">
        <p14:creationId xmlns:p14="http://schemas.microsoft.com/office/powerpoint/2010/main" val="15298172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1" y="171595"/>
            <a:ext cx="11752289" cy="6415791"/>
          </a:xfrm>
          <a:prstGeom prst="rect">
            <a:avLst/>
          </a:prstGeom>
        </p:spPr>
      </p:pic>
      <p:sp>
        <p:nvSpPr>
          <p:cNvPr id="5" name="TextBox 4"/>
          <p:cNvSpPr txBox="1"/>
          <p:nvPr/>
        </p:nvSpPr>
        <p:spPr>
          <a:xfrm>
            <a:off x="2299063" y="600891"/>
            <a:ext cx="4415246" cy="830997"/>
          </a:xfrm>
          <a:prstGeom prst="rect">
            <a:avLst/>
          </a:prstGeom>
          <a:solidFill>
            <a:schemeClr val="accent2"/>
          </a:solidFill>
        </p:spPr>
        <p:txBody>
          <a:bodyPr wrap="square" rtlCol="0">
            <a:spAutoFit/>
          </a:bodyPr>
          <a:lstStyle/>
          <a:p>
            <a:r>
              <a:rPr lang="bn-IN" sz="4800" b="1" dirty="0">
                <a:solidFill>
                  <a:schemeClr val="bg1"/>
                </a:solidFill>
              </a:rPr>
              <a:t>  সবাইকে ধন্যবাদ</a:t>
            </a:r>
            <a:endParaRPr lang="en-US" sz="4800" b="1" dirty="0">
              <a:solidFill>
                <a:schemeClr val="bg1"/>
              </a:solidFill>
            </a:endParaRPr>
          </a:p>
        </p:txBody>
      </p:sp>
    </p:spTree>
    <p:extLst>
      <p:ext uri="{BB962C8B-B14F-4D97-AF65-F5344CB8AC3E}">
        <p14:creationId xmlns:p14="http://schemas.microsoft.com/office/powerpoint/2010/main" val="6466381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A6F1E15F-5DE5-49A6-8072-4CCF652C8778}"/>
              </a:ext>
            </a:extLst>
          </p:cNvPr>
          <p:cNvSpPr txBox="1"/>
          <p:nvPr/>
        </p:nvSpPr>
        <p:spPr>
          <a:xfrm>
            <a:off x="4967056" y="255162"/>
            <a:ext cx="2534384" cy="769441"/>
          </a:xfrm>
          <a:prstGeom prst="rect">
            <a:avLst/>
          </a:prstGeom>
          <a:solidFill>
            <a:schemeClr val="accent2"/>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900481"/>
            <a:ext cx="699590" cy="425212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174" y="5983257"/>
            <a:ext cx="1844148" cy="679271"/>
          </a:xfrm>
          <a:prstGeom prst="rect">
            <a:avLst/>
          </a:prstGeom>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878" y="1149051"/>
            <a:ext cx="3133034" cy="2711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805" y="1024603"/>
            <a:ext cx="3076303" cy="27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72875" y="3874187"/>
            <a:ext cx="5476959" cy="2677656"/>
          </a:xfrm>
          <a:prstGeom prst="rect">
            <a:avLst/>
          </a:prstGeom>
          <a:noFill/>
        </p:spPr>
        <p:txBody>
          <a:bodyPr wrap="square" rtlCol="0">
            <a:spAutoFit/>
          </a:bodyPr>
          <a:lstStyle/>
          <a:p>
            <a:pPr algn="ctr"/>
            <a:r>
              <a:rPr lang="en-US" altLang="en-US" sz="2800" dirty="0" err="1">
                <a:solidFill>
                  <a:srgbClr val="000000"/>
                </a:solidFill>
                <a:latin typeface="NikoshBAN" panose="02000000000000000000" pitchFamily="2" charset="0"/>
                <a:cs typeface="NikoshBAN" panose="02000000000000000000" pitchFamily="2" charset="0"/>
              </a:rPr>
              <a:t>বেনজীর</a:t>
            </a:r>
            <a:r>
              <a:rPr lang="en-US" altLang="en-US" sz="2800" b="1"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আহমেদ</a:t>
            </a:r>
            <a:endParaRPr lang="bn-BD" altLang="en-US" sz="2800" dirty="0">
              <a:solidFill>
                <a:srgbClr val="000000"/>
              </a:solidFill>
              <a:latin typeface="NikoshBAN" panose="02000000000000000000" pitchFamily="2" charset="0"/>
              <a:cs typeface="NikoshBAN" panose="02000000000000000000" pitchFamily="2" charset="0"/>
            </a:endParaRPr>
          </a:p>
          <a:p>
            <a:pPr algn="ctr"/>
            <a:r>
              <a:rPr lang="en-US" altLang="en-US" sz="2800" dirty="0" err="1">
                <a:solidFill>
                  <a:srgbClr val="000000"/>
                </a:solidFill>
                <a:latin typeface="NikoshBAN" panose="02000000000000000000" pitchFamily="2" charset="0"/>
                <a:cs typeface="NikoshBAN" panose="02000000000000000000" pitchFamily="2" charset="0"/>
              </a:rPr>
              <a:t>সহকারী</a:t>
            </a:r>
            <a:r>
              <a:rPr lang="en-US"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শিক্ষক</a:t>
            </a:r>
            <a:endParaRPr lang="en-US" altLang="en-US" sz="2800" dirty="0">
              <a:solidFill>
                <a:srgbClr val="000000"/>
              </a:solidFill>
              <a:latin typeface="NikoshBAN" panose="02000000000000000000" pitchFamily="2" charset="0"/>
              <a:cs typeface="NikoshBAN" panose="02000000000000000000" pitchFamily="2" charset="0"/>
            </a:endParaRPr>
          </a:p>
          <a:p>
            <a:pPr algn="ctr"/>
            <a:r>
              <a:rPr lang="bn-IN"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ফয়জাবাদ</a:t>
            </a:r>
            <a:r>
              <a:rPr lang="en-US"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উচ্চ</a:t>
            </a:r>
            <a:r>
              <a:rPr lang="en-US"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বিদ্যালয়</a:t>
            </a:r>
            <a:endParaRPr lang="en-US" altLang="en-US" sz="2800" dirty="0">
              <a:solidFill>
                <a:srgbClr val="000000"/>
              </a:solidFill>
              <a:latin typeface="NikoshBAN" panose="02000000000000000000" pitchFamily="2" charset="0"/>
              <a:cs typeface="NikoshBAN" panose="02000000000000000000" pitchFamily="2" charset="0"/>
            </a:endParaRPr>
          </a:p>
          <a:p>
            <a:pPr algn="ctr"/>
            <a:r>
              <a:rPr lang="bn-IN" altLang="en-US" sz="2800" dirty="0">
                <a:solidFill>
                  <a:srgbClr val="000000"/>
                </a:solidFill>
                <a:latin typeface="NikoshBAN" panose="02000000000000000000" pitchFamily="2" charset="0"/>
                <a:cs typeface="NikoshBAN" panose="02000000000000000000" pitchFamily="2" charset="0"/>
              </a:rPr>
              <a:t> </a:t>
            </a:r>
            <a:r>
              <a:rPr lang="en-US" altLang="en-US" sz="2800" dirty="0" err="1">
                <a:solidFill>
                  <a:srgbClr val="000000"/>
                </a:solidFill>
                <a:latin typeface="NikoshBAN" panose="02000000000000000000" pitchFamily="2" charset="0"/>
                <a:cs typeface="NikoshBAN" panose="02000000000000000000" pitchFamily="2" charset="0"/>
              </a:rPr>
              <a:t>বাহুবল,হবিগঞ্জ,সিলেট</a:t>
            </a:r>
            <a:endParaRPr lang="bn-BD" altLang="en-US" sz="2800" dirty="0">
              <a:solidFill>
                <a:srgbClr val="000000"/>
              </a:solidFill>
              <a:latin typeface="NikoshBAN" panose="02000000000000000000" pitchFamily="2" charset="0"/>
              <a:cs typeface="NikoshBAN" panose="02000000000000000000" pitchFamily="2" charset="0"/>
            </a:endParaRPr>
          </a:p>
          <a:p>
            <a:pPr algn="ctr"/>
            <a:r>
              <a:rPr lang="bn-IN" altLang="en-US" sz="2800" dirty="0">
                <a:solidFill>
                  <a:srgbClr val="000000"/>
                </a:solidFill>
                <a:latin typeface="NikoshBAN" panose="02000000000000000000" pitchFamily="2" charset="0"/>
                <a:cs typeface="NikoshBAN" panose="02000000000000000000" pitchFamily="2" charset="0"/>
              </a:rPr>
              <a:t>  </a:t>
            </a:r>
            <a:r>
              <a:rPr lang="bn-BD" altLang="en-US" sz="2800" dirty="0">
                <a:solidFill>
                  <a:srgbClr val="000000"/>
                </a:solidFill>
                <a:latin typeface="NikoshBAN" panose="02000000000000000000" pitchFamily="2" charset="0"/>
                <a:cs typeface="NikoshBAN" panose="02000000000000000000" pitchFamily="2" charset="0"/>
              </a:rPr>
              <a:t>মোবা</a:t>
            </a:r>
            <a:r>
              <a:rPr lang="en-US" altLang="en-US" sz="2800" dirty="0">
                <a:solidFill>
                  <a:srgbClr val="000000"/>
                </a:solidFill>
                <a:latin typeface="NikoshBAN" panose="02000000000000000000" pitchFamily="2" charset="0"/>
                <a:cs typeface="NikoshBAN" panose="02000000000000000000" pitchFamily="2" charset="0"/>
              </a:rPr>
              <a:t>ইলঃ01717617170</a:t>
            </a:r>
            <a:endParaRPr lang="bn-BD" altLang="en-US" sz="2800" dirty="0">
              <a:solidFill>
                <a:srgbClr val="000000"/>
              </a:solidFill>
              <a:latin typeface="NikoshBAN" panose="02000000000000000000" pitchFamily="2" charset="0"/>
              <a:cs typeface="NikoshBAN" panose="02000000000000000000" pitchFamily="2" charset="0"/>
            </a:endParaRPr>
          </a:p>
          <a:p>
            <a:pPr algn="ctr"/>
            <a:endParaRPr lang="en-US" sz="2800" dirty="0"/>
          </a:p>
        </p:txBody>
      </p:sp>
      <p:sp>
        <p:nvSpPr>
          <p:cNvPr id="24" name="TextBox 23"/>
          <p:cNvSpPr txBox="1"/>
          <p:nvPr/>
        </p:nvSpPr>
        <p:spPr>
          <a:xfrm>
            <a:off x="7666137" y="3984872"/>
            <a:ext cx="3249637" cy="1384995"/>
          </a:xfrm>
          <a:prstGeom prst="rect">
            <a:avLst/>
          </a:prstGeom>
          <a:noFill/>
        </p:spPr>
        <p:txBody>
          <a:bodyPr wrap="square" rtlCol="0">
            <a:spAutoFit/>
          </a:bodyPr>
          <a:lstStyle/>
          <a:p>
            <a:pPr algn="ctr"/>
            <a:r>
              <a:rPr lang="bn-IN" sz="2800" dirty="0"/>
              <a:t>শ্রেণিঃ 9ম</a:t>
            </a:r>
          </a:p>
          <a:p>
            <a:pPr algn="ctr"/>
            <a:r>
              <a:rPr lang="bn-IN" sz="2800" dirty="0"/>
              <a:t>বিষয়ঃ</a:t>
            </a:r>
            <a:r>
              <a:rPr lang="en-US" sz="2800" dirty="0" err="1"/>
              <a:t>পদার্থ</a:t>
            </a:r>
            <a:r>
              <a:rPr lang="en-US" sz="2800" dirty="0"/>
              <a:t> </a:t>
            </a:r>
            <a:endParaRPr lang="bn-IN" sz="2800" dirty="0"/>
          </a:p>
          <a:p>
            <a:pPr algn="ctr"/>
            <a:r>
              <a:rPr lang="bn-IN" sz="2800" dirty="0"/>
              <a:t>অধ্যায়ঃ</a:t>
            </a:r>
            <a:r>
              <a:rPr lang="en-US" sz="2800" dirty="0" err="1"/>
              <a:t>সপ্তম</a:t>
            </a:r>
            <a:r>
              <a:rPr lang="bn-IN" sz="2800" dirty="0"/>
              <a:t>  </a:t>
            </a:r>
            <a:endParaRPr lang="en-US" sz="2800" dirty="0"/>
          </a:p>
        </p:txBody>
      </p:sp>
    </p:spTree>
    <p:extLst>
      <p:ext uri="{BB962C8B-B14F-4D97-AF65-F5344CB8AC3E}">
        <p14:creationId xmlns:p14="http://schemas.microsoft.com/office/powerpoint/2010/main" val="1355052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0"/>
          <p:cNvSpPr txBox="1"/>
          <p:nvPr/>
        </p:nvSpPr>
        <p:spPr>
          <a:xfrm>
            <a:off x="3333205" y="769299"/>
            <a:ext cx="5079276" cy="646331"/>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ছবিতে কী দেখতে পাচ্ছ?</a:t>
            </a:r>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594" y="1714500"/>
            <a:ext cx="5029200" cy="3429000"/>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114" y="1714500"/>
            <a:ext cx="5225143" cy="3429000"/>
          </a:xfrm>
          <a:prstGeom prst="rect">
            <a:avLst/>
          </a:prstGeom>
        </p:spPr>
      </p:pic>
    </p:spTree>
    <p:extLst>
      <p:ext uri="{BB962C8B-B14F-4D97-AF65-F5344CB8AC3E}">
        <p14:creationId xmlns:p14="http://schemas.microsoft.com/office/powerpoint/2010/main" val="2602372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20098" y="3361550"/>
            <a:ext cx="2899954" cy="769441"/>
          </a:xfrm>
          <a:prstGeom prst="rect">
            <a:avLst/>
          </a:prstGeom>
          <a:effectLst>
            <a:outerShdw blurRad="50800" dist="38100" dir="2700000" algn="tl" rotWithShape="0">
              <a:prstClr val="black">
                <a:alpha val="40000"/>
              </a:prstClr>
            </a:outerShdw>
          </a:effectLst>
        </p:spPr>
        <p:txBody>
          <a:bodyPr wrap="square">
            <a:spAutoFit/>
          </a:bodyPr>
          <a:lstStyle/>
          <a:p>
            <a:pPr algn="ctr"/>
            <a:endParaRPr lang="en-US" sz="4400" dirty="0">
              <a:solidFill>
                <a:schemeClr val="bg1"/>
              </a:solidFill>
              <a:latin typeface="NikoshBAN" panose="02000000000000000000" pitchFamily="2" charset="0"/>
              <a:cs typeface="NikoshBAN" panose="02000000000000000000" pitchFamily="2" charset="0"/>
            </a:endParaRPr>
          </a:p>
        </p:txBody>
      </p:sp>
      <p:sp>
        <p:nvSpPr>
          <p:cNvPr id="2" name="Rectangle 1"/>
          <p:cNvSpPr/>
          <p:nvPr/>
        </p:nvSpPr>
        <p:spPr>
          <a:xfrm>
            <a:off x="4241074" y="808208"/>
            <a:ext cx="3709851" cy="7837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t>আজকের পাঠ</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583" y="1685108"/>
            <a:ext cx="6089469" cy="3239589"/>
          </a:xfrm>
          <a:prstGeom prst="rect">
            <a:avLst/>
          </a:prstGeom>
        </p:spPr>
      </p:pic>
      <p:sp>
        <p:nvSpPr>
          <p:cNvPr id="5" name="Rectangle 4"/>
          <p:cNvSpPr/>
          <p:nvPr/>
        </p:nvSpPr>
        <p:spPr>
          <a:xfrm>
            <a:off x="5122816" y="5017825"/>
            <a:ext cx="1946366" cy="48332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rPr>
              <a:t>তরঙ্গ </a:t>
            </a:r>
            <a:endParaRPr lang="en-US" sz="3600" dirty="0">
              <a:solidFill>
                <a:schemeClr val="tx1"/>
              </a:solidFill>
            </a:endParaRPr>
          </a:p>
        </p:txBody>
      </p:sp>
    </p:spTree>
    <p:extLst>
      <p:ext uri="{BB962C8B-B14F-4D97-AF65-F5344CB8AC3E}">
        <p14:creationId xmlns:p14="http://schemas.microsoft.com/office/powerpoint/2010/main" val="421648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8E02A4-19AA-491A-8B8E-198490D326B3}"/>
              </a:ext>
            </a:extLst>
          </p:cNvPr>
          <p:cNvSpPr/>
          <p:nvPr/>
        </p:nvSpPr>
        <p:spPr>
          <a:xfrm>
            <a:off x="4873140" y="466124"/>
            <a:ext cx="2327044" cy="923330"/>
          </a:xfrm>
          <a:prstGeom prst="rect">
            <a:avLst/>
          </a:prstGeom>
          <a:solidFill>
            <a:schemeClr val="accent2"/>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4400" dirty="0">
                <a:solidFill>
                  <a:schemeClr val="bg1"/>
                </a:solidFill>
                <a:effectLst>
                  <a:outerShdw blurRad="38100" dist="38100" dir="2700000" algn="tl">
                    <a:srgbClr val="000000">
                      <a:alpha val="43137"/>
                    </a:srgbClr>
                  </a:outerShdw>
                </a:effectLst>
                <a:latin typeface="NikoshBAN" pitchFamily="2" charset="0"/>
                <a:cs typeface="NikoshBAN" pitchFamily="2" charset="0"/>
              </a:rPr>
              <a:t>শিখনফল</a:t>
            </a:r>
            <a:r>
              <a:rPr lang="bn-BD" sz="5400" dirty="0">
                <a:effectLst>
                  <a:outerShdw blurRad="38100" dist="38100" dir="2700000" algn="tl">
                    <a:srgbClr val="000000">
                      <a:alpha val="43137"/>
                    </a:srgbClr>
                  </a:outerShdw>
                </a:effectLst>
                <a:latin typeface="NikoshBAN" pitchFamily="2" charset="0"/>
                <a:cs typeface="NikoshBAN" pitchFamily="2" charset="0"/>
              </a:rPr>
              <a:t>  </a:t>
            </a:r>
            <a:endParaRPr lang="en-US" sz="5400" dirty="0">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1761474" y="1394245"/>
            <a:ext cx="9250514" cy="3108543"/>
          </a:xfrm>
          <a:prstGeom prst="rect">
            <a:avLst/>
          </a:prstGeom>
          <a:noFill/>
        </p:spPr>
        <p:txBody>
          <a:bodyPr wrap="square" rtlCol="0">
            <a:spAutoFit/>
          </a:bodyPr>
          <a:lstStyle/>
          <a:p>
            <a:endParaRPr lang="en-US"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এ পাঠ শেষে শিক্ষার্থীরা –</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2800" dirty="0">
                <a:latin typeface="NikoshBAN" pitchFamily="2" charset="0"/>
                <a:cs typeface="NikoshBAN" pitchFamily="2" charset="0"/>
              </a:rPr>
              <a:t>১।</a:t>
            </a:r>
            <a:r>
              <a:rPr lang="bn-IN" sz="2800" dirty="0">
                <a:latin typeface="NikoshBAN" pitchFamily="2" charset="0"/>
                <a:cs typeface="NikoshBAN" pitchFamily="2" charset="0"/>
              </a:rPr>
              <a:t>তরঙ্গ </a:t>
            </a:r>
            <a:r>
              <a:rPr lang="en-US" sz="2800" dirty="0" err="1">
                <a:latin typeface="NikoshBAN" pitchFamily="2" charset="0"/>
                <a:cs typeface="NikoshBAN" pitchFamily="2" charset="0"/>
              </a:rPr>
              <a:t>কী</a:t>
            </a:r>
            <a:r>
              <a:rPr lang="bn-BD" sz="2800" dirty="0">
                <a:latin typeface="NikoshBAN" pitchFamily="2" charset="0"/>
                <a:cs typeface="NikoshBAN" pitchFamily="2" charset="0"/>
              </a:rPr>
              <a:t> তা বলতে পারবে।</a:t>
            </a:r>
            <a:endParaRPr lang="bn-IN" sz="2800" dirty="0">
              <a:latin typeface="NikoshBAN" pitchFamily="2" charset="0"/>
              <a:cs typeface="NikoshBAN" pitchFamily="2" charset="0"/>
            </a:endParaRPr>
          </a:p>
          <a:p>
            <a:r>
              <a:rPr lang="bn-IN" sz="2800" dirty="0">
                <a:latin typeface="NikoshBAN" pitchFamily="2" charset="0"/>
                <a:cs typeface="NikoshBAN" pitchFamily="2" charset="0"/>
              </a:rPr>
              <a:t>2।</a:t>
            </a:r>
            <a:r>
              <a:rPr lang="bn-IN" sz="2800" dirty="0"/>
              <a:t>তরঙ্গের বৈশিষ্ট্য বর্ণনা করতে পারবে। </a:t>
            </a:r>
            <a:endParaRPr lang="bn-BD" sz="2800" dirty="0">
              <a:latin typeface="NikoshBAN" pitchFamily="2" charset="0"/>
              <a:cs typeface="NikoshBAN" pitchFamily="2" charset="0"/>
            </a:endParaRPr>
          </a:p>
          <a:p>
            <a:r>
              <a:rPr lang="bn-IN" sz="2800" dirty="0">
                <a:latin typeface="NikoshBAN" pitchFamily="2" charset="0"/>
                <a:cs typeface="NikoshBAN" pitchFamily="2" charset="0"/>
              </a:rPr>
              <a:t>৩</a:t>
            </a:r>
            <a:r>
              <a:rPr lang="bn-BD" sz="2800" dirty="0">
                <a:latin typeface="NikoshBAN" pitchFamily="2" charset="0"/>
                <a:cs typeface="NikoshBAN" pitchFamily="2" charset="0"/>
              </a:rPr>
              <a:t>।</a:t>
            </a:r>
            <a:r>
              <a:rPr lang="bn-IN" sz="2800" dirty="0">
                <a:latin typeface="NikoshBAN" pitchFamily="2" charset="0"/>
                <a:cs typeface="NikoshBAN" pitchFamily="2" charset="0"/>
              </a:rPr>
              <a:t>বিভিন্ন ধর</a:t>
            </a:r>
            <a:r>
              <a:rPr lang="en-US" sz="2800" dirty="0" err="1">
                <a:latin typeface="NikoshBAN" pitchFamily="2" charset="0"/>
                <a:cs typeface="NikoshBAN" pitchFamily="2" charset="0"/>
              </a:rPr>
              <a:t>নে</a:t>
            </a:r>
            <a:r>
              <a:rPr lang="bn-IN" sz="2800" dirty="0">
                <a:latin typeface="NikoshBAN" pitchFamily="2" charset="0"/>
                <a:cs typeface="NikoshBAN" pitchFamily="2" charset="0"/>
              </a:rPr>
              <a:t>র তরঙ্গের মধ্যে পার্থক্য নির্ণয় করতে পারবে। </a:t>
            </a:r>
          </a:p>
          <a:p>
            <a:r>
              <a:rPr lang="bn-IN" sz="2800" dirty="0">
                <a:latin typeface="NikoshBAN" pitchFamily="2" charset="0"/>
                <a:cs typeface="NikoshBAN" pitchFamily="2" charset="0"/>
              </a:rPr>
              <a:t>৪।</a:t>
            </a:r>
            <a:r>
              <a:rPr lang="bn-IN" sz="2800" dirty="0"/>
              <a:t>তরঙ্গ সংশ্লিষ্ট বিভিন্ন রাশি ব্যাখ্যা করতে পারবে। </a:t>
            </a:r>
            <a:endParaRPr lang="en-US" sz="2800" dirty="0"/>
          </a:p>
          <a:p>
            <a:pPr lvl="0"/>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77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67942" y="300446"/>
            <a:ext cx="1894113" cy="692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itchFamily="2" charset="0"/>
                <a:cs typeface="NikoshBAN" pitchFamily="2" charset="0"/>
              </a:rPr>
              <a:t>তরঙ্গ</a:t>
            </a:r>
            <a:endParaRPr lang="en-US" sz="4000" dirty="0"/>
          </a:p>
        </p:txBody>
      </p:sp>
      <p:sp>
        <p:nvSpPr>
          <p:cNvPr id="8" name="TextBox 7"/>
          <p:cNvSpPr txBox="1"/>
          <p:nvPr/>
        </p:nvSpPr>
        <p:spPr>
          <a:xfrm>
            <a:off x="640080" y="992777"/>
            <a:ext cx="6923314" cy="5262979"/>
          </a:xfrm>
          <a:prstGeom prst="rect">
            <a:avLst/>
          </a:prstGeom>
          <a:noFill/>
        </p:spPr>
        <p:txBody>
          <a:bodyPr wrap="square" numCol="1" rtlCol="0">
            <a:spAutoFit/>
          </a:bodyPr>
          <a:lstStyle/>
          <a:p>
            <a:r>
              <a:rPr lang="bn-IN" sz="2800" b="1" dirty="0"/>
              <a:t>তরঙ্গ</a:t>
            </a:r>
            <a:r>
              <a:rPr lang="bn-IN" sz="2800" dirty="0"/>
              <a:t> বা </a:t>
            </a:r>
            <a:r>
              <a:rPr lang="bn-IN" sz="2800" b="1" dirty="0"/>
              <a:t>ঢেউ</a:t>
            </a:r>
            <a:r>
              <a:rPr lang="bn-IN" sz="2800" dirty="0"/>
              <a:t> হলো এক ধরনের পর্যাবৃত্ত আন্দোলন যা কোন জড় মাধ্যমের এক স্থান থেকে অন্য স্থানে শক্তিবল সঞ্চারিত করে কিন্তু মাধ্যমের কণাগুলো নিজ নিজ স্থান থেকে স্থানান্তরিত হয় না । কিছু কিছু তরঙ্গ শূণ্য মাধ্যম দিয়েও (অর্থাৎ কোন মাধ্যম ছাড়াই) সঞ্চারিত হতে পারে। এ ধরনের তরঙ্গ হলো তাড়িতচ্চৌম্বক তরঙ্গ এবং মহাকর্ষীয় তরঙ্গ। জড় মাধ্যমের কণার আন্দোলনের ফলে যে তরঙ্গ সৃষ্টি হয় তাকে যান্ত্রিক তরঙ্গ বলে। এই তরঙ্গ মাধ্যমের কণার কোন স্থায়ী বিচ্যুতি ঘটায় না, বরং এই তরঙ্গ মাধ্যমের কণাগুলোর স্পন্দন বা কম্পন দ্বারা সঞ্চালিত হয়।সুতরাং যান্ত্রিক তরঙ্গের সঞ্চালনের জন্য মাধ্যমটি স্থিতিস্থাপক এবং অবিচ্ছিন্ন হওয়া প্রয়োজন।</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023" y="992777"/>
            <a:ext cx="4114800" cy="3605349"/>
          </a:xfrm>
          <a:prstGeom prst="rect">
            <a:avLst/>
          </a:prstGeom>
        </p:spPr>
      </p:pic>
      <p:sp>
        <p:nvSpPr>
          <p:cNvPr id="10" name="Rectangle 9"/>
          <p:cNvSpPr/>
          <p:nvPr/>
        </p:nvSpPr>
        <p:spPr>
          <a:xfrm>
            <a:off x="8438607" y="4715691"/>
            <a:ext cx="2847702" cy="44413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i="1" dirty="0">
                <a:solidFill>
                  <a:schemeClr val="tx1"/>
                </a:solidFill>
              </a:rPr>
              <a:t>জলের </a:t>
            </a:r>
            <a:r>
              <a:rPr lang="bn-IN" sz="2800" dirty="0">
                <a:solidFill>
                  <a:schemeClr val="tx1"/>
                </a:solidFill>
              </a:rPr>
              <a:t>উপরিতলে তরঙ্গ</a:t>
            </a:r>
            <a:endParaRPr lang="en-US" sz="2800" dirty="0">
              <a:solidFill>
                <a:schemeClr val="tx1"/>
              </a:solidFill>
            </a:endParaRPr>
          </a:p>
        </p:txBody>
      </p:sp>
    </p:spTree>
    <p:extLst>
      <p:ext uri="{BB962C8B-B14F-4D97-AF65-F5344CB8AC3E}">
        <p14:creationId xmlns:p14="http://schemas.microsoft.com/office/powerpoint/2010/main" val="920363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9040" y="325434"/>
            <a:ext cx="4297680" cy="7184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a:t>                      </a:t>
            </a:r>
          </a:p>
          <a:p>
            <a:r>
              <a:rPr lang="bn-IN" sz="4000" dirty="0"/>
              <a:t>      তরঙ্গের বৈশিষ্ট্য</a:t>
            </a:r>
          </a:p>
          <a:p>
            <a:endParaRPr lang="en-US" sz="4000" dirty="0"/>
          </a:p>
        </p:txBody>
      </p:sp>
      <p:sp>
        <p:nvSpPr>
          <p:cNvPr id="5" name="TextBox 4"/>
          <p:cNvSpPr txBox="1"/>
          <p:nvPr/>
        </p:nvSpPr>
        <p:spPr>
          <a:xfrm>
            <a:off x="300445" y="587829"/>
            <a:ext cx="8125098" cy="5970865"/>
          </a:xfrm>
          <a:prstGeom prst="rect">
            <a:avLst/>
          </a:prstGeom>
          <a:noFill/>
        </p:spPr>
        <p:txBody>
          <a:bodyPr wrap="square" rtlCol="0">
            <a:spAutoFit/>
          </a:bodyPr>
          <a:lstStyle/>
          <a:p>
            <a:endParaRPr lang="bn-IN" sz="2800" dirty="0"/>
          </a:p>
          <a:p>
            <a:pPr marL="342900" indent="-342900">
              <a:buFont typeface="+mj-lt"/>
              <a:buAutoNum type="arabicPeriod"/>
            </a:pPr>
            <a:r>
              <a:rPr lang="bn-IN" sz="2800" dirty="0"/>
              <a:t>তরঙ্গের সৃষ্টি হয় মাধ্যমের কণার স্পন্দন বা কম্পনের ফলে। কিন্তু এর প্রভাবে মাধ্যমের কণা স্থানান্তরিত হয় না শুধুমাত্র মাধ্যমের ভিতর দিয়ে তরঙ্গাকারে আন্দোলন সঞ্চারিত হয়।</a:t>
            </a:r>
          </a:p>
          <a:p>
            <a:pPr marL="342900" indent="-342900">
              <a:buFont typeface="+mj-lt"/>
              <a:buAutoNum type="arabicPeriod"/>
            </a:pPr>
            <a:r>
              <a:rPr lang="bn-IN" sz="2800" dirty="0"/>
              <a:t>তরঙ্গের বেগ ও মাধ্যমের কণাগুলোর স্পন্দনের বেগ আলাদা। মাধ্যমের সব জায়গা তরঙ্গের বেগ একই থাকে কিন্তু মাধ্যমের কণাগুলো বিভিন্ন বেগে স্পন্দিত হয়। সাম্যাবস্থানে কণাগুলোর বেগ সবচেয়ে বেশি।</a:t>
            </a:r>
          </a:p>
          <a:p>
            <a:pPr marL="342900" indent="-342900">
              <a:buFont typeface="+mj-lt"/>
              <a:buAutoNum type="arabicPeriod"/>
            </a:pPr>
            <a:r>
              <a:rPr lang="bn-IN" sz="2800" dirty="0"/>
              <a:t>সব তরঙ্গই শক্তি ও তথ্য সঞ্চারণ করে।</a:t>
            </a:r>
          </a:p>
          <a:p>
            <a:pPr marL="342900" indent="-342900">
              <a:buFont typeface="+mj-lt"/>
              <a:buAutoNum type="arabicPeriod"/>
            </a:pPr>
            <a:r>
              <a:rPr lang="bn-IN" sz="2800" dirty="0"/>
              <a:t>তরঙ্গের বিস্তার,কম্পন, তরঙ্গদৈর্ঘ্য আছে।</a:t>
            </a:r>
          </a:p>
          <a:p>
            <a:pPr marL="342900" indent="-342900">
              <a:buFont typeface="+mj-lt"/>
              <a:buAutoNum type="arabicPeriod"/>
            </a:pPr>
            <a:r>
              <a:rPr lang="bn-IN" sz="2800" dirty="0"/>
              <a:t>তরঙ্গ অগ্রগামী বা স্থির হতে পারে।</a:t>
            </a:r>
          </a:p>
          <a:p>
            <a:pPr marL="342900" indent="-342900">
              <a:buFont typeface="+mj-lt"/>
              <a:buAutoNum type="arabicPeriod"/>
            </a:pPr>
            <a:r>
              <a:rPr lang="bn-IN" sz="2800" dirty="0"/>
              <a:t>তরঙ্গ আড় বা লম্বিক অর্থাৎ অনুপ্রস্থ বা অনুদৈর্ঘ্য বরাবর হতে পারে।</a:t>
            </a:r>
          </a:p>
          <a:p>
            <a:pPr marL="342900" indent="-342900">
              <a:buFont typeface="+mj-lt"/>
              <a:buAutoNum type="arabicPeriod"/>
            </a:pPr>
            <a:r>
              <a:rPr lang="bn-IN" sz="2800" dirty="0"/>
              <a:t>এর প্রতিফলন, প্রতিসরণ,ব্যতিচার,অপবর্তন ঘটে।</a:t>
            </a:r>
          </a:p>
          <a:p>
            <a:pPr marL="342900" indent="-342900">
              <a:buFont typeface="+mj-lt"/>
              <a:buAutoNum type="arabicPeriod"/>
            </a:pPr>
            <a:r>
              <a:rPr lang="bn-IN" sz="2800" dirty="0"/>
              <a:t>তরঙ্গের প্রবাহের অভিমুখ বা দিক আছে।</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977" y="1712934"/>
            <a:ext cx="3635828" cy="2481945"/>
          </a:xfrm>
          <a:prstGeom prst="rect">
            <a:avLst/>
          </a:prstGeom>
        </p:spPr>
      </p:pic>
      <p:sp>
        <p:nvSpPr>
          <p:cNvPr id="7" name="Rectangle 6"/>
          <p:cNvSpPr/>
          <p:nvPr/>
        </p:nvSpPr>
        <p:spPr>
          <a:xfrm>
            <a:off x="8525690" y="4299382"/>
            <a:ext cx="3200401" cy="79513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জলেতে ঝাঁপ দিলে জলের </a:t>
            </a:r>
          </a:p>
          <a:p>
            <a:pPr algn="ctr"/>
            <a:r>
              <a:rPr lang="bn-IN" sz="2800" dirty="0">
                <a:solidFill>
                  <a:schemeClr val="tx1"/>
                </a:solidFill>
              </a:rPr>
              <a:t>উপরিতলে তরঙ্গ সৃষ্টি হয়</a:t>
            </a:r>
            <a:endParaRPr lang="en-US" sz="2800" dirty="0">
              <a:solidFill>
                <a:schemeClr val="tx1"/>
              </a:solidFill>
            </a:endParaRPr>
          </a:p>
        </p:txBody>
      </p:sp>
    </p:spTree>
    <p:extLst>
      <p:ext uri="{BB962C8B-B14F-4D97-AF65-F5344CB8AC3E}">
        <p14:creationId xmlns:p14="http://schemas.microsoft.com/office/powerpoint/2010/main" val="3469340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705" y="1489166"/>
            <a:ext cx="6322422" cy="3097963"/>
          </a:xfrm>
          <a:prstGeom prst="rect">
            <a:avLst/>
          </a:prstGeom>
        </p:spPr>
      </p:pic>
      <p:sp>
        <p:nvSpPr>
          <p:cNvPr id="4" name="Rectangle 3"/>
          <p:cNvSpPr/>
          <p:nvPr/>
        </p:nvSpPr>
        <p:spPr>
          <a:xfrm>
            <a:off x="3801670" y="4754880"/>
            <a:ext cx="4258492" cy="61395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তরঙ্গের যেকোনো পাঁচটি বৈশিষ্ট্য লিখ </a:t>
            </a:r>
            <a:endParaRPr lang="en-US" sz="2800" dirty="0">
              <a:solidFill>
                <a:schemeClr val="tx1"/>
              </a:solidFill>
            </a:endParaRPr>
          </a:p>
        </p:txBody>
      </p:sp>
      <p:sp>
        <p:nvSpPr>
          <p:cNvPr id="5" name="Rectangle 4"/>
          <p:cNvSpPr/>
          <p:nvPr/>
        </p:nvSpPr>
        <p:spPr>
          <a:xfrm>
            <a:off x="4224697" y="527489"/>
            <a:ext cx="3200401" cy="7939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dirty="0">
                <a:solidFill>
                  <a:schemeClr val="bg1"/>
                </a:solidFill>
              </a:rPr>
              <a:t>        </a:t>
            </a:r>
            <a:endParaRPr lang="en-US" sz="4400" dirty="0">
              <a:solidFill>
                <a:schemeClr val="bg1"/>
              </a:solidFill>
            </a:endParaRPr>
          </a:p>
          <a:p>
            <a:r>
              <a:rPr lang="en-US" sz="4400" dirty="0">
                <a:solidFill>
                  <a:schemeClr val="bg1"/>
                </a:solidFill>
              </a:rPr>
              <a:t>   </a:t>
            </a:r>
            <a:r>
              <a:rPr lang="bn-IN" sz="4400" dirty="0">
                <a:solidFill>
                  <a:schemeClr val="bg1"/>
                </a:solidFill>
              </a:rPr>
              <a:t>দলগত কাজ </a:t>
            </a:r>
          </a:p>
          <a:p>
            <a:r>
              <a:rPr lang="bn-IN" sz="4400" dirty="0">
                <a:solidFill>
                  <a:schemeClr val="bg1"/>
                </a:solidFill>
              </a:rPr>
              <a:t>                </a:t>
            </a:r>
            <a:endParaRPr lang="en-US" sz="4400" dirty="0"/>
          </a:p>
        </p:txBody>
      </p:sp>
    </p:spTree>
    <p:extLst>
      <p:ext uri="{BB962C8B-B14F-4D97-AF65-F5344CB8AC3E}">
        <p14:creationId xmlns:p14="http://schemas.microsoft.com/office/powerpoint/2010/main" val="3960452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1920" y="548640"/>
            <a:ext cx="3422469" cy="770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t>তরঙ্গের প্রকারভেদ </a:t>
            </a:r>
            <a:endParaRPr lang="en-US" sz="4000" dirty="0"/>
          </a:p>
        </p:txBody>
      </p:sp>
      <p:sp>
        <p:nvSpPr>
          <p:cNvPr id="6" name="TextBox 5"/>
          <p:cNvSpPr txBox="1"/>
          <p:nvPr/>
        </p:nvSpPr>
        <p:spPr>
          <a:xfrm>
            <a:off x="548640" y="1476103"/>
            <a:ext cx="6257109" cy="4832092"/>
          </a:xfrm>
          <a:prstGeom prst="rect">
            <a:avLst/>
          </a:prstGeom>
          <a:noFill/>
        </p:spPr>
        <p:txBody>
          <a:bodyPr wrap="square" rtlCol="0">
            <a:spAutoFit/>
          </a:bodyPr>
          <a:lstStyle/>
          <a:p>
            <a:r>
              <a:rPr lang="bn-IN" sz="2800" dirty="0"/>
              <a:t>তরঙ্গ সাধারণত ২ধরনের:- ১.অনুপ্রস্থ তরঙ্গ ও ২.অনুদৈর্ঘ্য তরঙ্গ। </a:t>
            </a:r>
          </a:p>
          <a:p>
            <a:r>
              <a:rPr lang="bn-IN" sz="2800" dirty="0"/>
              <a:t>১.অনুপ্রস্থ তরঙ্গ:যে তরঙ্গের সঞ্চালনের দিক মাধ্যমের কণাগুলোর স্পন্দনের দিকের সাথে সমকোণে থাকে তাকে অনুপ্রস্থ তরঙ্গ বলা হ</a:t>
            </a:r>
            <a:r>
              <a:rPr lang="en-US" sz="2800" dirty="0"/>
              <a:t>য়</a:t>
            </a:r>
            <a:r>
              <a:rPr lang="bn-IN" sz="2800" dirty="0"/>
              <a:t>। যেমন: তা</a:t>
            </a:r>
            <a:r>
              <a:rPr lang="en-US" sz="2800" dirty="0" err="1"/>
              <a:t>ড়ি</a:t>
            </a:r>
            <a:r>
              <a:rPr lang="bn-IN" sz="2800" dirty="0"/>
              <a:t>তচৌম্বকী</a:t>
            </a:r>
            <a:r>
              <a:rPr lang="en-US" sz="2800" dirty="0"/>
              <a:t>য়</a:t>
            </a:r>
            <a:r>
              <a:rPr lang="bn-IN" sz="2800" dirty="0"/>
              <a:t> তরঙ্গ বা সুতার মধ্যে দি</a:t>
            </a:r>
            <a:r>
              <a:rPr lang="en-US" sz="2800" dirty="0" err="1"/>
              <a:t>য়ে</a:t>
            </a:r>
            <a:r>
              <a:rPr lang="en-US" sz="2800" dirty="0"/>
              <a:t> </a:t>
            </a:r>
            <a:r>
              <a:rPr lang="bn-IN" sz="2800" dirty="0"/>
              <a:t>সঞ্চারিত তরঙ্গ।</a:t>
            </a:r>
          </a:p>
          <a:p>
            <a:r>
              <a:rPr lang="bn-IN" sz="2800" dirty="0"/>
              <a:t>২.অনুদৈর্ঘ্য তরঙ্গ:যে তরঙ্গ সঞ্চালনের দিক মাধ্যমের কণাগুলোর স্পন্দনের দিকের সাথে সমান্তরালে (0ডিগ্রী কোণ)থাকে তাকে অনুদৈর্ঘ্য তরঙ্গ বলে।যেমন:শব্দ তরঙ্গ।</a:t>
            </a:r>
          </a:p>
          <a:p>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749" y="1593667"/>
            <a:ext cx="5081451" cy="3984173"/>
          </a:xfrm>
          <a:prstGeom prst="rect">
            <a:avLst/>
          </a:prstGeom>
        </p:spPr>
      </p:pic>
    </p:spTree>
    <p:extLst>
      <p:ext uri="{BB962C8B-B14F-4D97-AF65-F5344CB8AC3E}">
        <p14:creationId xmlns:p14="http://schemas.microsoft.com/office/powerpoint/2010/main" val="40237869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NikoshBAN"/>
        <a:ea typeface=""/>
        <a:cs typeface="NikoshBAN"/>
      </a:majorFont>
      <a:minorFont>
        <a:latin typeface="NikoshBAN"/>
        <a:ea typeface=""/>
        <a:cs typeface="NikoshB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7959</TotalTime>
  <Words>762</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
      </vt:variant>
      <vt:variant>
        <vt:i4>5</vt:i4>
      </vt:variant>
      <vt:variant>
        <vt:lpstr>Theme</vt:lpstr>
      </vt:variant>
      <vt:variant>
        <vt:i4>1</vt:i4>
      </vt:variant>
      <vt:variant>
        <vt:lpstr>Slide Titles</vt:lpstr>
      </vt:variant>
      <vt:variant>
        <vt:i4>16</vt:i4>
      </vt:variant>
    </vt:vector>
  </HeadingPairs>
  <TitlesOfParts>
    <vt:vector size="22" baseType="lpstr">
      <vt:lpstr>Orienta</vt: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Banojir Ahmed</dc:creator>
  <cp:lastModifiedBy>Banojir Ahmed</cp:lastModifiedBy>
  <cp:revision>530</cp:revision>
  <dcterms:created xsi:type="dcterms:W3CDTF">2020-02-21T08:36:18Z</dcterms:created>
  <dcterms:modified xsi:type="dcterms:W3CDTF">2020-08-16T18:35:43Z</dcterms:modified>
</cp:coreProperties>
</file>