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84" r:id="rId11"/>
    <p:sldId id="285" r:id="rId12"/>
    <p:sldId id="265" r:id="rId13"/>
    <p:sldId id="264" r:id="rId14"/>
    <p:sldId id="278" r:id="rId15"/>
    <p:sldId id="267" r:id="rId16"/>
    <p:sldId id="266" r:id="rId17"/>
    <p:sldId id="286" r:id="rId18"/>
    <p:sldId id="282" r:id="rId19"/>
    <p:sldId id="268" r:id="rId20"/>
    <p:sldId id="281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A50021"/>
    <a:srgbClr val="00CC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81" autoAdjust="0"/>
  </p:normalViewPr>
  <p:slideViewPr>
    <p:cSldViewPr snapToGrid="0">
      <p:cViewPr varScale="1">
        <p:scale>
          <a:sx n="73" d="100"/>
          <a:sy n="73" d="100"/>
        </p:scale>
        <p:origin x="6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B6BAE-3891-447C-A5AF-6B1C98A13CC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8D0BDC-EDDC-421D-907C-50A95D000B36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শিলা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579E8D-6E93-4365-852C-C99D5D377CED}" type="parTrans" cxnId="{8B3B9398-95FA-454D-9E63-A37B109B042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10441C-997D-4548-B210-77631BA6963F}" type="sibTrans" cxnId="{8B3B9398-95FA-454D-9E63-A37B109B042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C40939-1FB4-4704-841F-768EFB01C886}">
      <dgm:prSet phldrT="[Text]"/>
      <dgm:spPr>
        <a:solidFill>
          <a:srgbClr val="FF000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আগ্নেয় শিলা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304345-4DC9-48D8-969C-F8D10B62E431}" type="parTrans" cxnId="{9C99909C-231A-4AA0-BF4A-51B3DE4F6DE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C152FA-1E76-406A-B3E4-7D8974151054}" type="sibTrans" cxnId="{9C99909C-231A-4AA0-BF4A-51B3DE4F6DE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27C6A4-A001-4372-AE55-03B71A9875C4}">
      <dgm:prSet phldrT="[Text]"/>
      <dgm:spPr>
        <a:solidFill>
          <a:srgbClr val="FFC000"/>
        </a:solidFill>
      </dgm:spPr>
      <dgm:t>
        <a:bodyPr/>
        <a:lstStyle/>
        <a:p>
          <a:r>
            <a:rPr lang="bn-BD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পাললিক শিলা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63DB50-5541-4791-BE33-1BA8227DB12F}" type="parTrans" cxnId="{10C349D4-F8AF-414B-BF4E-D84115D0FEF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6C8F41-ECA3-4977-9F8C-553916251383}" type="sibTrans" cxnId="{10C349D4-F8AF-414B-BF4E-D84115D0FEF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3CAD4E-25DC-4656-BA7B-B86E7950FFA1}">
      <dgm:prSet phldrT="[Text]"/>
      <dgm:spPr>
        <a:solidFill>
          <a:schemeClr val="accent6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রূপান্তরিত শিলা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78CD5F-AD7B-4E9D-A45C-52A3488A00C5}" type="parTrans" cxnId="{4D759927-F1CA-4FF0-9D6E-9EDBCF8C195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8647E8-2E93-4454-AF77-EC8AC684AE79}" type="sibTrans" cxnId="{4D759927-F1CA-4FF0-9D6E-9EDBCF8C195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00562F-82A4-4B31-A767-28A02F6ED68C}" type="pres">
      <dgm:prSet presAssocID="{8C6B6BAE-3891-447C-A5AF-6B1C98A13CC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2E895C0-C44D-40DA-A5B9-53FC5BC22289}" type="pres">
      <dgm:prSet presAssocID="{958D0BDC-EDDC-421D-907C-50A95D000B36}" presName="singleCycle" presStyleCnt="0"/>
      <dgm:spPr/>
    </dgm:pt>
    <dgm:pt modelId="{7E6C9FE1-8AF3-44B0-A205-D94B77CCF447}" type="pres">
      <dgm:prSet presAssocID="{958D0BDC-EDDC-421D-907C-50A95D000B36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BEC294C-F64A-4483-8C26-937CC9675E5F}" type="pres">
      <dgm:prSet presAssocID="{34304345-4DC9-48D8-969C-F8D10B62E43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388B812-6035-4E55-9254-6F2247CEB2C6}" type="pres">
      <dgm:prSet presAssocID="{F0C40939-1FB4-4704-841F-768EFB01C886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57091-834D-47FD-9BF1-F70B6C5ADE08}" type="pres">
      <dgm:prSet presAssocID="{2363DB50-5541-4791-BE33-1BA8227DB12F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A23B297-94C7-4443-A4A4-A8ACFED4BBAF}" type="pres">
      <dgm:prSet presAssocID="{4D27C6A4-A001-4372-AE55-03B71A9875C4}" presName="text0" presStyleLbl="node1" presStyleIdx="2" presStyleCnt="4" custScaleX="130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7A154-169F-4262-87EE-C20ECA3CE1AF}" type="pres">
      <dgm:prSet presAssocID="{E578CD5F-AD7B-4E9D-A45C-52A3488A00C5}" presName="Name56" presStyleLbl="parChTrans1D2" presStyleIdx="2" presStyleCnt="3"/>
      <dgm:spPr/>
      <dgm:t>
        <a:bodyPr/>
        <a:lstStyle/>
        <a:p>
          <a:endParaRPr lang="en-US"/>
        </a:p>
      </dgm:t>
    </dgm:pt>
    <dgm:pt modelId="{999848E5-1D77-415B-8F76-2CAAE1897EEF}" type="pres">
      <dgm:prSet presAssocID="{063CAD4E-25DC-4656-BA7B-B86E7950FFA1}" presName="text0" presStyleLbl="node1" presStyleIdx="3" presStyleCnt="4" custScaleX="119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99909C-231A-4AA0-BF4A-51B3DE4F6DEC}" srcId="{958D0BDC-EDDC-421D-907C-50A95D000B36}" destId="{F0C40939-1FB4-4704-841F-768EFB01C886}" srcOrd="0" destOrd="0" parTransId="{34304345-4DC9-48D8-969C-F8D10B62E431}" sibTransId="{F4C152FA-1E76-406A-B3E4-7D8974151054}"/>
    <dgm:cxn modelId="{749E8EC7-637D-4970-B6BC-0E17D20AE5DD}" type="presOf" srcId="{8C6B6BAE-3891-447C-A5AF-6B1C98A13CCB}" destId="{B900562F-82A4-4B31-A767-28A02F6ED68C}" srcOrd="0" destOrd="0" presId="urn:microsoft.com/office/officeart/2008/layout/RadialCluster"/>
    <dgm:cxn modelId="{F5DBE357-1CFB-4547-A20F-5E0465239527}" type="presOf" srcId="{958D0BDC-EDDC-421D-907C-50A95D000B36}" destId="{7E6C9FE1-8AF3-44B0-A205-D94B77CCF447}" srcOrd="0" destOrd="0" presId="urn:microsoft.com/office/officeart/2008/layout/RadialCluster"/>
    <dgm:cxn modelId="{5F090EA4-C602-4DBC-9F20-32FEE0950514}" type="presOf" srcId="{2363DB50-5541-4791-BE33-1BA8227DB12F}" destId="{EFD57091-834D-47FD-9BF1-F70B6C5ADE08}" srcOrd="0" destOrd="0" presId="urn:microsoft.com/office/officeart/2008/layout/RadialCluster"/>
    <dgm:cxn modelId="{6B1F252E-AB3C-40F6-85EF-73B6287CDB75}" type="presOf" srcId="{4D27C6A4-A001-4372-AE55-03B71A9875C4}" destId="{1A23B297-94C7-4443-A4A4-A8ACFED4BBAF}" srcOrd="0" destOrd="0" presId="urn:microsoft.com/office/officeart/2008/layout/RadialCluster"/>
    <dgm:cxn modelId="{8B3B9398-95FA-454D-9E63-A37B109B0422}" srcId="{8C6B6BAE-3891-447C-A5AF-6B1C98A13CCB}" destId="{958D0BDC-EDDC-421D-907C-50A95D000B36}" srcOrd="0" destOrd="0" parTransId="{EE579E8D-6E93-4365-852C-C99D5D377CED}" sibTransId="{E010441C-997D-4548-B210-77631BA6963F}"/>
    <dgm:cxn modelId="{4D759927-F1CA-4FF0-9D6E-9EDBCF8C195A}" srcId="{958D0BDC-EDDC-421D-907C-50A95D000B36}" destId="{063CAD4E-25DC-4656-BA7B-B86E7950FFA1}" srcOrd="2" destOrd="0" parTransId="{E578CD5F-AD7B-4E9D-A45C-52A3488A00C5}" sibTransId="{8A8647E8-2E93-4454-AF77-EC8AC684AE79}"/>
    <dgm:cxn modelId="{FF92D2B1-EF1D-4C3F-A7FC-8DBCAFF5A58D}" type="presOf" srcId="{34304345-4DC9-48D8-969C-F8D10B62E431}" destId="{DBEC294C-F64A-4483-8C26-937CC9675E5F}" srcOrd="0" destOrd="0" presId="urn:microsoft.com/office/officeart/2008/layout/RadialCluster"/>
    <dgm:cxn modelId="{30067590-896A-492C-938A-690A2AD85F44}" type="presOf" srcId="{F0C40939-1FB4-4704-841F-768EFB01C886}" destId="{8388B812-6035-4E55-9254-6F2247CEB2C6}" srcOrd="0" destOrd="0" presId="urn:microsoft.com/office/officeart/2008/layout/RadialCluster"/>
    <dgm:cxn modelId="{C98B6CDA-28BE-4EF3-90F5-DED56A0E9F61}" type="presOf" srcId="{063CAD4E-25DC-4656-BA7B-B86E7950FFA1}" destId="{999848E5-1D77-415B-8F76-2CAAE1897EEF}" srcOrd="0" destOrd="0" presId="urn:microsoft.com/office/officeart/2008/layout/RadialCluster"/>
    <dgm:cxn modelId="{10C349D4-F8AF-414B-BF4E-D84115D0FEF4}" srcId="{958D0BDC-EDDC-421D-907C-50A95D000B36}" destId="{4D27C6A4-A001-4372-AE55-03B71A9875C4}" srcOrd="1" destOrd="0" parTransId="{2363DB50-5541-4791-BE33-1BA8227DB12F}" sibTransId="{746C8F41-ECA3-4977-9F8C-553916251383}"/>
    <dgm:cxn modelId="{7964463B-2B50-449F-9D5E-3D0E3369B39A}" type="presOf" srcId="{E578CD5F-AD7B-4E9D-A45C-52A3488A00C5}" destId="{1777A154-169F-4262-87EE-C20ECA3CE1AF}" srcOrd="0" destOrd="0" presId="urn:microsoft.com/office/officeart/2008/layout/RadialCluster"/>
    <dgm:cxn modelId="{A1981323-9458-47C2-B663-69E2854EC22F}" type="presParOf" srcId="{B900562F-82A4-4B31-A767-28A02F6ED68C}" destId="{82E895C0-C44D-40DA-A5B9-53FC5BC22289}" srcOrd="0" destOrd="0" presId="urn:microsoft.com/office/officeart/2008/layout/RadialCluster"/>
    <dgm:cxn modelId="{A35D9505-0A20-462B-BC9B-B31CBF0B9B5C}" type="presParOf" srcId="{82E895C0-C44D-40DA-A5B9-53FC5BC22289}" destId="{7E6C9FE1-8AF3-44B0-A205-D94B77CCF447}" srcOrd="0" destOrd="0" presId="urn:microsoft.com/office/officeart/2008/layout/RadialCluster"/>
    <dgm:cxn modelId="{04C2C0CA-9E82-4EDD-90F7-9F9EEA3E8A05}" type="presParOf" srcId="{82E895C0-C44D-40DA-A5B9-53FC5BC22289}" destId="{DBEC294C-F64A-4483-8C26-937CC9675E5F}" srcOrd="1" destOrd="0" presId="urn:microsoft.com/office/officeart/2008/layout/RadialCluster"/>
    <dgm:cxn modelId="{2A1C3E35-E9B6-47B3-944D-A19B4B926EBB}" type="presParOf" srcId="{82E895C0-C44D-40DA-A5B9-53FC5BC22289}" destId="{8388B812-6035-4E55-9254-6F2247CEB2C6}" srcOrd="2" destOrd="0" presId="urn:microsoft.com/office/officeart/2008/layout/RadialCluster"/>
    <dgm:cxn modelId="{3308DDFC-5B2B-492B-AC78-5E1D365D70BB}" type="presParOf" srcId="{82E895C0-C44D-40DA-A5B9-53FC5BC22289}" destId="{EFD57091-834D-47FD-9BF1-F70B6C5ADE08}" srcOrd="3" destOrd="0" presId="urn:microsoft.com/office/officeart/2008/layout/RadialCluster"/>
    <dgm:cxn modelId="{461E20E8-3F15-4895-9951-89093404B744}" type="presParOf" srcId="{82E895C0-C44D-40DA-A5B9-53FC5BC22289}" destId="{1A23B297-94C7-4443-A4A4-A8ACFED4BBAF}" srcOrd="4" destOrd="0" presId="urn:microsoft.com/office/officeart/2008/layout/RadialCluster"/>
    <dgm:cxn modelId="{2A06FC41-344D-4670-81BC-3699812E77D6}" type="presParOf" srcId="{82E895C0-C44D-40DA-A5B9-53FC5BC22289}" destId="{1777A154-169F-4262-87EE-C20ECA3CE1AF}" srcOrd="5" destOrd="0" presId="urn:microsoft.com/office/officeart/2008/layout/RadialCluster"/>
    <dgm:cxn modelId="{72D8438A-F112-49EB-9AF6-12C81ED8E6C4}" type="presParOf" srcId="{82E895C0-C44D-40DA-A5B9-53FC5BC22289}" destId="{999848E5-1D77-415B-8F76-2CAAE1897EE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C9FE1-8AF3-44B0-A205-D94B77CCF447}">
      <dsp:nvSpPr>
        <dsp:cNvPr id="0" name=""/>
        <dsp:cNvSpPr/>
      </dsp:nvSpPr>
      <dsp:spPr>
        <a:xfrm>
          <a:off x="3222457" y="252095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শিলা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1812" y="2600305"/>
        <a:ext cx="1466890" cy="1466890"/>
      </dsp:txXfrm>
    </dsp:sp>
    <dsp:sp modelId="{DBEC294C-F64A-4483-8C26-937CC9675E5F}">
      <dsp:nvSpPr>
        <dsp:cNvPr id="0" name=""/>
        <dsp:cNvSpPr/>
      </dsp:nvSpPr>
      <dsp:spPr>
        <a:xfrm rot="16200000">
          <a:off x="3465111" y="1950804"/>
          <a:ext cx="1140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2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8B812-6035-4E55-9254-6F2247CEB2C6}">
      <dsp:nvSpPr>
        <dsp:cNvPr id="0" name=""/>
        <dsp:cNvSpPr/>
      </dsp:nvSpPr>
      <dsp:spPr>
        <a:xfrm>
          <a:off x="3490681" y="291507"/>
          <a:ext cx="1089152" cy="1089152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আগ্নেয় শিলা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3849" y="344675"/>
        <a:ext cx="982816" cy="982816"/>
      </dsp:txXfrm>
    </dsp:sp>
    <dsp:sp modelId="{EFD57091-834D-47FD-9BF1-F70B6C5ADE08}">
      <dsp:nvSpPr>
        <dsp:cNvPr id="0" name=""/>
        <dsp:cNvSpPr/>
      </dsp:nvSpPr>
      <dsp:spPr>
        <a:xfrm rot="1800000">
          <a:off x="4798532" y="3987850"/>
          <a:ext cx="7393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931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3B297-94C7-4443-A4A4-A8ACFED4BBAF}">
      <dsp:nvSpPr>
        <dsp:cNvPr id="0" name=""/>
        <dsp:cNvSpPr/>
      </dsp:nvSpPr>
      <dsp:spPr>
        <a:xfrm>
          <a:off x="5488325" y="4038007"/>
          <a:ext cx="1419949" cy="108915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পাললিক শিলা</a:t>
          </a:r>
          <a:endParaRPr lang="en-US" sz="30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1493" y="4091175"/>
        <a:ext cx="1313613" cy="982816"/>
      </dsp:txXfrm>
    </dsp:sp>
    <dsp:sp modelId="{1777A154-169F-4262-87EE-C20ECA3CE1AF}">
      <dsp:nvSpPr>
        <dsp:cNvPr id="0" name=""/>
        <dsp:cNvSpPr/>
      </dsp:nvSpPr>
      <dsp:spPr>
        <a:xfrm rot="9000000">
          <a:off x="2470732" y="4004444"/>
          <a:ext cx="8056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569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848E5-1D77-415B-8F76-2CAAE1897EEF}">
      <dsp:nvSpPr>
        <dsp:cNvPr id="0" name=""/>
        <dsp:cNvSpPr/>
      </dsp:nvSpPr>
      <dsp:spPr>
        <a:xfrm>
          <a:off x="1219725" y="4038007"/>
          <a:ext cx="1304978" cy="108915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রূপান্তরিত শিলা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72893" y="4091175"/>
        <a:ext cx="1198642" cy="9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5B744A-2FBE-4928-9BF3-A079593D244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09E8F8-A8B7-403D-851E-A2905862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5B744A-2FBE-4928-9BF3-A079593D244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09E8F8-A8B7-403D-851E-A2905862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0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5B744A-2FBE-4928-9BF3-A079593D244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09E8F8-A8B7-403D-851E-A2905862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1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5B744A-2FBE-4928-9BF3-A079593D244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09E8F8-A8B7-403D-851E-A2905862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7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5B744A-2FBE-4928-9BF3-A079593D244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09E8F8-A8B7-403D-851E-A2905862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9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5B744A-2FBE-4928-9BF3-A079593D244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09E8F8-A8B7-403D-851E-A2905862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6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5B744A-2FBE-4928-9BF3-A079593D244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09E8F8-A8B7-403D-851E-A2905862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6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5B744A-2FBE-4928-9BF3-A079593D244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09E8F8-A8B7-403D-851E-A2905862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8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5B744A-2FBE-4928-9BF3-A079593D244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09E8F8-A8B7-403D-851E-A2905862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5B744A-2FBE-4928-9BF3-A079593D244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09E8F8-A8B7-403D-851E-A2905862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5B744A-2FBE-4928-9BF3-A079593D244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09E8F8-A8B7-403D-851E-A2905862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6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14514" y="0"/>
            <a:ext cx="12177486" cy="6858000"/>
          </a:xfrm>
          <a:prstGeom prst="frame">
            <a:avLst>
              <a:gd name="adj1" fmla="val 1759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085F31-0010-43B6-A66C-53975EB57DDB}"/>
              </a:ext>
            </a:extLst>
          </p:cNvPr>
          <p:cNvSpPr/>
          <p:nvPr userDrawn="1"/>
        </p:nvSpPr>
        <p:spPr>
          <a:xfrm>
            <a:off x="153416" y="6475751"/>
            <a:ext cx="11928656" cy="251630"/>
          </a:xfrm>
          <a:prstGeom prst="rect">
            <a:avLst/>
          </a:prstGeom>
          <a:solidFill>
            <a:srgbClr val="0066CC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Md.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Mizanur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Rahman, Asst. Teacher (Science),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Shyampur</a:t>
            </a:r>
            <a:r>
              <a:rPr lang="en-US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Dakhil</a:t>
            </a:r>
            <a:r>
              <a:rPr lang="en-US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Madrasah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Alamdanga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Chuadanga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19314" y="275771"/>
            <a:ext cx="11567886" cy="6183086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7" t="17338" r="33754" b="17532"/>
          <a:stretch/>
        </p:blipFill>
        <p:spPr>
          <a:xfrm>
            <a:off x="11231676" y="176072"/>
            <a:ext cx="711201" cy="5152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r="5057"/>
          <a:stretch/>
        </p:blipFill>
        <p:spPr>
          <a:xfrm>
            <a:off x="348816" y="288857"/>
            <a:ext cx="943429" cy="3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5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87%E0%A6%82%E0%A6%B0%E0%A7%87%E0%A6%9C%E0%A6%BF_%E0%A6%AD%E0%A6%BE%E0%A6%B7%E0%A6%B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microsoft.com/office/2007/relationships/hdphoto" Target="../media/hdphoto2.wdp"/><Relationship Id="rId10" Type="http://schemas.openxmlformats.org/officeDocument/2006/relationships/image" Target="../media/image35.jp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7.jpg"/><Relationship Id="rId7" Type="http://schemas.openxmlformats.org/officeDocument/2006/relationships/image" Target="../media/image3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izan1017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7" y="274321"/>
            <a:ext cx="11560629" cy="6173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5553" y="274321"/>
            <a:ext cx="857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ঘরে আমার স্কুল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0" y="535085"/>
            <a:ext cx="1890752" cy="18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7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05 L 0.02565 0.03657 L 0.06745 -0.05 L 0.11211 0.03657 L 0.15716 -0.05 L 0.19857 0.03657 L 0.24362 -0.05 L 0.28529 0.03657 L 0.33008 -0.05 L 0.37487 0.03657 L 0.41667 -0.05 L 0.46133 0.03657 L 0.50313 -0.05 L 0.54805 0.03657 L 0.59284 -0.05 L 0.63425 0.03657 L 0.67956 -0.05 " pathEditMode="relative" rAng="0" ptsTypes="AAAAAAAAAAAAAAAAA">
                                      <p:cBhvr>
                                        <p:cTn id="11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14" y="1646616"/>
            <a:ext cx="8157162" cy="4418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71" y="1593448"/>
            <a:ext cx="6741221" cy="4350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44" y="1646616"/>
            <a:ext cx="5890677" cy="441800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56388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849086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3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43" y="1579380"/>
            <a:ext cx="7358938" cy="457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43" y="1579379"/>
            <a:ext cx="7358938" cy="4579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94" y="1579378"/>
            <a:ext cx="7854236" cy="45793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56388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849086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625" y="1794957"/>
            <a:ext cx="4719485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শিলা কাকে বলে?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877" y="2915835"/>
            <a:ext cx="4866969" cy="57888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শিলা কত প্রকার ও কী কী?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625" y="3771242"/>
            <a:ext cx="7241893" cy="57888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প্রত্যেক প্রকার শিলার একটি করে উদাহরণ লিখ?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56388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849086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99466" y="354943"/>
            <a:ext cx="2227006" cy="4426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 মিনিট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2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294" y="1878123"/>
            <a:ext cx="11152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খনিজঃ</a:t>
            </a:r>
            <a:r>
              <a:rPr lang="bn-BD" sz="40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ভূপৃষ্ঠে </a:t>
            </a:r>
            <a:r>
              <a:rPr lang="bn-BD" sz="40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ভূগর্ভে শিলাস্তূপ থেকে প্রাপ্ত মুক্ত মৌল বা যৌগ যা থেকে ধাতু বা অধাতু </a:t>
            </a:r>
            <a:r>
              <a:rPr lang="bn-BD" sz="40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 যায় তাদেরকে</a:t>
            </a:r>
            <a:r>
              <a:rPr lang="bn-BD" sz="40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40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bn-BD" sz="40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(</a:t>
            </a:r>
            <a:r>
              <a:rPr lang="bn-BD" sz="4000" dirty="0">
                <a:solidFill>
                  <a:srgbClr val="0B008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tooltip="ইংরেজি ভাষা"/>
              </a:rPr>
              <a:t>ইংরেজি</a:t>
            </a:r>
            <a:r>
              <a:rPr lang="bn-BD" sz="40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 </a:t>
            </a:r>
            <a:r>
              <a:rPr lang="en-US" sz="40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mineral) </a:t>
            </a:r>
            <a:r>
              <a:rPr lang="bn-BD" sz="40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56388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849086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/>
          <p:cNvGrpSpPr/>
          <p:nvPr/>
        </p:nvGrpSpPr>
        <p:grpSpPr>
          <a:xfrm>
            <a:off x="2502647" y="1075765"/>
            <a:ext cx="7188200" cy="4267200"/>
            <a:chOff x="812800" y="914400"/>
            <a:chExt cx="7569201" cy="5562600"/>
          </a:xfrm>
        </p:grpSpPr>
        <p:pic>
          <p:nvPicPr>
            <p:cNvPr id="109" name="Picture 2" descr="G:\Chemistry_chitra\Sulphur_crystal_M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914400"/>
              <a:ext cx="3657600" cy="2667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" y="914400"/>
              <a:ext cx="3606800" cy="2667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59" y="3733800"/>
              <a:ext cx="3514725" cy="27432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1" y="3752535"/>
              <a:ext cx="3657600" cy="272446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133" name="Rectangle 132"/>
          <p:cNvSpPr/>
          <p:nvPr/>
        </p:nvSpPr>
        <p:spPr>
          <a:xfrm>
            <a:off x="2528047" y="5723965"/>
            <a:ext cx="7162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খনিজগুলোর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56388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খনিজের প্রকারভেদ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849086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24" y="1999129"/>
            <a:ext cx="5149388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623" y="1999129"/>
            <a:ext cx="4844589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2" name="Snip Diagonal Corner Rectangle 71"/>
          <p:cNvSpPr/>
          <p:nvPr/>
        </p:nvSpPr>
        <p:spPr>
          <a:xfrm>
            <a:off x="2496670" y="779929"/>
            <a:ext cx="7162800" cy="838200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ফাঁকে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ফাঁকে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Oval Callout 72"/>
          <p:cNvSpPr/>
          <p:nvPr/>
        </p:nvSpPr>
        <p:spPr>
          <a:xfrm>
            <a:off x="1949823" y="1770529"/>
            <a:ext cx="3048000" cy="1295400"/>
          </a:xfrm>
          <a:prstGeom prst="wedgeEllipseCallout">
            <a:avLst>
              <a:gd name="adj1" fmla="val 169621"/>
              <a:gd name="adj2" fmla="val 21223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বক্সাইট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Oval Callout 73"/>
          <p:cNvSpPr/>
          <p:nvPr/>
        </p:nvSpPr>
        <p:spPr>
          <a:xfrm>
            <a:off x="1967752" y="1770529"/>
            <a:ext cx="3048000" cy="1295400"/>
          </a:xfrm>
          <a:prstGeom prst="wedgeEllipseCallout">
            <a:avLst>
              <a:gd name="adj1" fmla="val 169621"/>
              <a:gd name="adj2" fmla="val 212233"/>
            </a:avLst>
          </a:prstGeom>
          <a:solidFill>
            <a:srgbClr val="00206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ম্যাগনেটাইট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3" grpId="1" animBg="1"/>
      <p:bldP spid="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3988" y="2160511"/>
            <a:ext cx="9265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খনিজ [</a:t>
            </a:r>
            <a:r>
              <a:rPr lang="en-US" sz="28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Mineral</a:t>
            </a:r>
            <a:r>
              <a:rPr lang="en-US" sz="36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 </a:t>
            </a:r>
            <a:r>
              <a:rPr lang="bn-BD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সহজে </a:t>
            </a:r>
            <a:r>
              <a:rPr lang="bn-BD" sz="36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সুলভে ধাতু </a:t>
            </a:r>
            <a:r>
              <a:rPr lang="bn-BD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 করা </a:t>
            </a:r>
            <a:r>
              <a:rPr lang="bn-BD" sz="36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 তাকে আকরিক </a:t>
            </a:r>
            <a:r>
              <a:rPr lang="bn-BD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bn-BD" sz="3600" b="0" i="0" dirty="0">
              <a:solidFill>
                <a:srgbClr val="05050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49303" y="2160510"/>
            <a:ext cx="6659259" cy="4114909"/>
            <a:chOff x="7292306" y="2826567"/>
            <a:chExt cx="6659259" cy="41149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625" y="2826567"/>
              <a:ext cx="6179940" cy="366315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292306" y="6158283"/>
              <a:ext cx="5966493" cy="78319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অ্যালুমিনিয়ামের আকরিক</a:t>
              </a:r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8370" y="1922940"/>
            <a:ext cx="4307233" cy="3900724"/>
            <a:chOff x="3983137" y="1627449"/>
            <a:chExt cx="4307233" cy="39007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137" y="1627449"/>
              <a:ext cx="4307233" cy="304622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647173" y="4744980"/>
              <a:ext cx="3237868" cy="78319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লেডের আকরিক</a:t>
              </a:r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56388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849086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56388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849086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54779" y="2120170"/>
            <a:ext cx="9265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খনিজ [</a:t>
            </a:r>
            <a:r>
              <a:rPr lang="en-US" sz="28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Mineral</a:t>
            </a:r>
            <a:r>
              <a:rPr lang="en-US" sz="36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 </a:t>
            </a:r>
            <a:r>
              <a:rPr lang="bn-BD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সহজে </a:t>
            </a:r>
            <a:r>
              <a:rPr lang="bn-BD" sz="36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সুলভে ধাতু </a:t>
            </a:r>
            <a:r>
              <a:rPr lang="bn-BD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 করা </a:t>
            </a:r>
            <a:r>
              <a:rPr lang="bn-BD" sz="36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 তাকে আকরিক </a:t>
            </a:r>
            <a:r>
              <a:rPr lang="bn-BD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bn-BD" sz="3600" b="0" i="0" dirty="0">
              <a:solidFill>
                <a:srgbClr val="05050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0153" y="5250654"/>
            <a:ext cx="5244352" cy="7831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লোহার আকরিক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1" y="1073243"/>
            <a:ext cx="3962400" cy="263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4" b="94922" l="3667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12" y="1116105"/>
            <a:ext cx="3810000" cy="2739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606" y="855311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49435" y="3855982"/>
            <a:ext cx="2911373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হেমাটাইট (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4209" y="3855981"/>
            <a:ext cx="3546163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লিমোনাইট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bn-BD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n-BD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.3H</a:t>
            </a:r>
            <a:r>
              <a:rPr lang="bn-BD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47579" y="3830060"/>
            <a:ext cx="3097323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ম্যাগনেটাইট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7" b="97561" l="667" r="98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433323"/>
            <a:ext cx="5812093" cy="436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883629" y="4230805"/>
            <a:ext cx="3044424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বক্সাইট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Al</a:t>
            </a:r>
            <a:r>
              <a:rPr lang="bn-BD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n-BD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.2H</a:t>
            </a:r>
            <a:r>
              <a:rPr lang="bn-BD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0153" y="5237154"/>
            <a:ext cx="5244352" cy="7831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অ্যালুমিনিয়ামের আকরিক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91" y="1073243"/>
            <a:ext cx="3704700" cy="31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5499264" y="4386820"/>
            <a:ext cx="2258953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গ্যালেনা (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PbS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0153" y="5271276"/>
            <a:ext cx="5244352" cy="7831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লেডের আকরিক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739" r="985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23" y="889213"/>
            <a:ext cx="4929453" cy="3323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5152024" y="4391464"/>
            <a:ext cx="2323073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সিন্নাবার (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HgS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0153" y="5265105"/>
            <a:ext cx="5244352" cy="7831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মার্কারির(পারদ) আকরিক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6" grpId="0" animBg="1"/>
      <p:bldP spid="6" grpId="1" animBg="1"/>
      <p:bldP spid="10" grpId="0"/>
      <p:bldP spid="10" grpId="1"/>
      <p:bldP spid="11" grpId="0"/>
      <p:bldP spid="11" grpId="1"/>
      <p:bldP spid="12" grpId="0"/>
      <p:bldP spid="12" grpId="1"/>
      <p:bldP spid="16" grpId="0"/>
      <p:bldP spid="16" grpId="1"/>
      <p:bldP spid="17" grpId="0" animBg="1"/>
      <p:bldP spid="17" grpId="1" animBg="1"/>
      <p:bldP spid="19" grpId="0"/>
      <p:bldP spid="19" grpId="1"/>
      <p:bldP spid="20" grpId="0" animBg="1"/>
      <p:bldP spid="20" grpId="1" animBg="1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592392" y="1196788"/>
            <a:ext cx="7829078" cy="4249270"/>
            <a:chOff x="629122" y="914400"/>
            <a:chExt cx="7829078" cy="4724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4181101"/>
              <a:ext cx="2250038" cy="145769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914400"/>
              <a:ext cx="2819400" cy="47244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9" name="Picture 2" descr="G:\Chemistry_chitra\Sulphur_crystal_M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46" y="914400"/>
              <a:ext cx="2209800" cy="144780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23" y="4191000"/>
              <a:ext cx="2229323" cy="14478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523" y="917320"/>
              <a:ext cx="2250038" cy="144774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22" y="2590800"/>
              <a:ext cx="2229324" cy="140933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523" y="2514600"/>
              <a:ext cx="2250038" cy="145904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25" name="Snip Diagonal Corner Rectangle 24"/>
          <p:cNvSpPr/>
          <p:nvPr/>
        </p:nvSpPr>
        <p:spPr>
          <a:xfrm>
            <a:off x="2572870" y="5710517"/>
            <a:ext cx="7848600" cy="609600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56388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849086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306570" y="363289"/>
            <a:ext cx="2229800" cy="4426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৮ মিনিট</a:t>
            </a:r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3551" y="1378293"/>
            <a:ext cx="580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ম্যাগমা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শিলার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0348" y="2399727"/>
            <a:ext cx="7944490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পাললিক শিলার উদাহরণ কোনটি</a:t>
            </a:r>
            <a:r>
              <a:rPr lang="bn-IN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1116" y="2934386"/>
            <a:ext cx="832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গ্রানাইট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স্লেট     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মার্বেল          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বেলেপাথর</a:t>
            </a:r>
            <a:endParaRPr lang="en-US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7186" y="3545531"/>
            <a:ext cx="7078359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মার্কারী খনিজ প্রকৃতিতে পাওয়া যায়? </a:t>
            </a:r>
            <a:endParaRPr lang="en-US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70129" indent="-470129">
              <a:buAutoNum type="romanLcPeriod"/>
            </a:pP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হিসাবে</a:t>
            </a:r>
            <a:endParaRPr lang="bn-IN" sz="273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70129" indent="-470129">
              <a:buAutoNum type="romanLcPeriod"/>
            </a:pPr>
            <a:r>
              <a:rPr lang="bn-IN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 হিসাবে</a:t>
            </a:r>
            <a:endParaRPr lang="bn-IN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70129" indent="-470129">
              <a:buAutoNum type="romanLcPeriod"/>
            </a:pPr>
            <a:r>
              <a:rPr lang="bn-IN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 হিসাবে</a:t>
            </a:r>
            <a:endParaRPr lang="bn-IN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</a:p>
          <a:p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ii  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73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iii  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73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, ii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88341" y="1418838"/>
            <a:ext cx="983179" cy="60647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96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962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52083" y="2553104"/>
            <a:ext cx="969368" cy="60647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96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96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25648" y="3545531"/>
            <a:ext cx="995803" cy="60647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96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96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06746" y="2934690"/>
            <a:ext cx="500945" cy="4756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47186" y="5630428"/>
            <a:ext cx="450555" cy="4756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30614" y="2178235"/>
            <a:ext cx="600409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খনিজ কাকে বলে 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4078" y="2954300"/>
            <a:ext cx="608062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 শিলা কয় ধরনের ও কী কী?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321424" y="1863271"/>
            <a:ext cx="497518" cy="4982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653551" y="1850767"/>
            <a:ext cx="832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চুনাপাথর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আগ্নেয়    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পাললিক          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রূপান্তরিত</a:t>
            </a:r>
            <a:endParaRPr lang="en-US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69835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916321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21496" y="349348"/>
            <a:ext cx="2050024" cy="5107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  <p:bldP spid="9" grpId="0" animBg="1"/>
      <p:bldP spid="10" grpId="0" animBg="1"/>
      <p:bldP spid="15" grpId="0" animBg="1"/>
      <p:bldP spid="16" grpId="0" animBg="1"/>
      <p:bldP spid="18" grpId="0" animBg="1"/>
      <p:bldP spid="18" grpId="1" animBg="1"/>
      <p:bldP spid="19" grpId="0" animBg="1"/>
      <p:bldP spid="19" grpId="1" animBg="1"/>
      <p:bldP spid="36" grpId="0" animBg="1"/>
      <p:bldP spid="37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56388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849086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8827B8-727C-43B5-AB1E-239CF5E9675A}"/>
              </a:ext>
            </a:extLst>
          </p:cNvPr>
          <p:cNvSpPr/>
          <p:nvPr/>
        </p:nvSpPr>
        <p:spPr>
          <a:xfrm>
            <a:off x="1109756" y="2731500"/>
            <a:ext cx="5041662" cy="34163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মিজানুর রহমান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শ্যামপুর ইসলামিয়া দাখিল মাদরাসা</a:t>
            </a:r>
            <a:endParaRPr lang="bn-IN" sz="28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আলমডাঙ্গা,চুয়াডাঙ্গা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</a:t>
            </a:r>
            <a:r>
              <a:rPr lang="bn-B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bn-B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৭৩৬-৫৬৯৯১২</a:t>
            </a:r>
          </a:p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 - </a:t>
            </a:r>
            <a:r>
              <a:rPr lang="bn-BD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mizan1017@gmail.com</a:t>
            </a:r>
            <a:endParaRPr lang="en-US" sz="2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Mizan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Mortuza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59" y="408674"/>
            <a:ext cx="1968390" cy="2301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5D7EE4-68AA-41E7-A6C6-388E349EE35F}"/>
              </a:ext>
            </a:extLst>
          </p:cNvPr>
          <p:cNvSpPr/>
          <p:nvPr/>
        </p:nvSpPr>
        <p:spPr>
          <a:xfrm>
            <a:off x="6580909" y="3039277"/>
            <a:ext cx="5186578" cy="25545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রসায়ন</a:t>
            </a:r>
          </a:p>
          <a:p>
            <a:pPr algn="ctr"/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অধ্যায়ঃ দশম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(খনিজ সম্পদ) 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সময়ঃ ২০ মিনিট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80" y="727131"/>
            <a:ext cx="1789204" cy="23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2270" y="3083657"/>
            <a:ext cx="8968517" cy="120032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বাসা-বাড়িতে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56388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849086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1" y="964277"/>
            <a:ext cx="2338101" cy="21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9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9" y="282388"/>
            <a:ext cx="11618258" cy="6185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389" y="284250"/>
            <a:ext cx="11591363" cy="7694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সহযোগিতা করার জন্য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997003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3621" y="368968"/>
            <a:ext cx="63526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মনোযোগসহকারে লক্ষ্য 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3170" y="4517834"/>
            <a:ext cx="4513573" cy="58477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ছবিটিতে কী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3170" y="4535525"/>
            <a:ext cx="4513573" cy="58477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 তৈরি গেট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48" y="1260151"/>
            <a:ext cx="5605219" cy="31097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74927" y="4526679"/>
            <a:ext cx="5781368" cy="58477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 কোথা থেকে পাওয়া যায়?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8674" y="4526309"/>
            <a:ext cx="4454435" cy="58477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 থেকে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4927" y="4544371"/>
            <a:ext cx="5781368" cy="58477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বস্তুগুলো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7210" y="4526308"/>
            <a:ext cx="3822643" cy="58477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4927" y="4546015"/>
            <a:ext cx="5781368" cy="58477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 কোথা থেকে পাওয়া যায়?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4927" y="4516190"/>
            <a:ext cx="5781368" cy="58477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খনিতে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48" y="1260151"/>
            <a:ext cx="5605219" cy="31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23969" y="3960372"/>
            <a:ext cx="9642906" cy="1905000"/>
          </a:xfrm>
          <a:prstGeom prst="ellipse">
            <a:avLst/>
          </a:prstGeom>
          <a:noFill/>
          <a:ln w="234950" cmpd="sng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2547" y="4405040"/>
            <a:ext cx="6865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সম্পদঃ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ধাতু-</a:t>
            </a:r>
            <a:r>
              <a:rPr lang="bn-BD" sz="6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অধাতু</a:t>
            </a:r>
            <a:endParaRPr lang="en-US" sz="60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47" y="1186611"/>
            <a:ext cx="3261551" cy="2329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86" y="1186611"/>
            <a:ext cx="3367080" cy="23290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56388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BD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849086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/>
          <p:cNvSpPr/>
          <p:nvPr/>
        </p:nvSpPr>
        <p:spPr>
          <a:xfrm>
            <a:off x="1312605" y="2138516"/>
            <a:ext cx="9999407" cy="3908323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</a:t>
            </a:r>
          </a:p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খনিজ ও আকরিকের মধ্যে তুলনা করতে পারবে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পদার্থের আকরিকের নাম বলতে পারবে।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56388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849086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71919" y="1077632"/>
            <a:ext cx="28194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CC99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অক্সিজেন(</a:t>
            </a:r>
            <a:r>
              <a:rPr lang="bn-BD" sz="2800" b="1" dirty="0" smtClean="0">
                <a:solidFill>
                  <a:schemeClr val="tx1"/>
                </a:solidFill>
              </a:rPr>
              <a:t>O</a:t>
            </a:r>
            <a:r>
              <a:rPr lang="bn-BD" sz="1600" b="1" dirty="0" smtClean="0">
                <a:solidFill>
                  <a:schemeClr val="tx1"/>
                </a:solidFill>
              </a:rPr>
              <a:t>2</a:t>
            </a:r>
            <a:r>
              <a:rPr lang="bn-BD" sz="2400" b="1" dirty="0">
                <a:solidFill>
                  <a:schemeClr val="tx1"/>
                </a:solidFill>
              </a:rPr>
              <a:t>)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৪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%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71919" y="1584325"/>
            <a:ext cx="28194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সিলিকন(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Si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) – ২৭%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71918" y="2171700"/>
            <a:ext cx="2819401" cy="381000"/>
          </a:xfrm>
          <a:prstGeom prst="rect">
            <a:avLst/>
          </a:prstGeom>
          <a:solidFill>
            <a:srgbClr val="00CC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অ্যালুমিনিয়াম(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Al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– ৮%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1919" y="2653179"/>
            <a:ext cx="2819400" cy="381000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আয়রন (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Fe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)–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% 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71919" y="3150252"/>
            <a:ext cx="2819400" cy="45720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ক্যালসিয়াম(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Ca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)–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%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71918" y="4227138"/>
            <a:ext cx="2819400" cy="4572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সোডিয়াম(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Na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)–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% 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71918" y="3678419"/>
            <a:ext cx="2819400" cy="45720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পটাসিয়াম(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)–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%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71919" y="4746951"/>
            <a:ext cx="2819400" cy="45720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ম্যাগনেসিয়াম(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Mg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)–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%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71919" y="5311961"/>
            <a:ext cx="2819400" cy="457200"/>
          </a:xfrm>
          <a:prstGeom prst="rect">
            <a:avLst/>
          </a:prstGeom>
          <a:solidFill>
            <a:srgbClr val="A5002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অন্যান্য–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% 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349250"/>
            <a:ext cx="8229600" cy="457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ভূ-ত্ব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কের প্রধান প্রধান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350137" y="1166627"/>
            <a:ext cx="4670552" cy="4602534"/>
            <a:chOff x="1232707" y="1152665"/>
            <a:chExt cx="4670552" cy="460253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707" y="1152665"/>
              <a:ext cx="4670552" cy="4602534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222376" y="3034179"/>
              <a:ext cx="578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chemeClr val="bg1"/>
                  </a:solidFill>
                </a:rPr>
                <a:t>O</a:t>
              </a:r>
              <a:r>
                <a:rPr lang="bn-BD" sz="1100" b="1" dirty="0" smtClean="0">
                  <a:solidFill>
                    <a:schemeClr val="bg1"/>
                  </a:solidFill>
                </a:rPr>
                <a:t>2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05636" y="4042472"/>
              <a:ext cx="578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chemeClr val="bg1"/>
                  </a:solidFill>
                </a:rPr>
                <a:t>Si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97742" y="3034179"/>
              <a:ext cx="455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chemeClr val="bg1"/>
                  </a:solidFill>
                </a:rPr>
                <a:t>Al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25728" y="1996461"/>
              <a:ext cx="578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/>
                <a:t>Ca</a:t>
              </a:r>
              <a:endParaRPr lang="en-US" sz="11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59127" y="1640920"/>
              <a:ext cx="578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chemeClr val="bg1"/>
                  </a:solidFill>
                </a:rPr>
                <a:t>Na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10357" y="1753059"/>
              <a:ext cx="578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>
                  <a:solidFill>
                    <a:schemeClr val="bg1"/>
                  </a:solidFill>
                </a:rPr>
                <a:t>K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36617" y="2271805"/>
              <a:ext cx="578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chemeClr val="bg1"/>
                  </a:solidFill>
                </a:rPr>
                <a:t>Fe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83859" y="1432707"/>
              <a:ext cx="578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chemeClr val="bg1"/>
                  </a:solidFill>
                </a:rPr>
                <a:t>Mg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5-Point Star 52"/>
          <p:cNvSpPr/>
          <p:nvPr/>
        </p:nvSpPr>
        <p:spPr>
          <a:xfrm>
            <a:off x="4436946" y="2218973"/>
            <a:ext cx="551329" cy="48147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3030070" y="4135619"/>
            <a:ext cx="484124" cy="548719"/>
          </a:xfrm>
          <a:prstGeom prst="star5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1559829" y="2726954"/>
            <a:ext cx="484124" cy="548719"/>
          </a:xfrm>
          <a:prstGeom prst="star5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1791162" y="2171700"/>
            <a:ext cx="440467" cy="3690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 rot="16200000">
            <a:off x="1762982" y="1345402"/>
            <a:ext cx="349653" cy="825212"/>
          </a:xfrm>
          <a:prstGeom prst="down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 rot="19904693">
            <a:off x="2264223" y="758562"/>
            <a:ext cx="349653" cy="825212"/>
          </a:xfrm>
          <a:prstGeom prst="down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 rot="20785526">
            <a:off x="2723865" y="599547"/>
            <a:ext cx="349653" cy="825212"/>
          </a:xfrm>
          <a:prstGeom prst="down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rot="21095135">
            <a:off x="3131184" y="494151"/>
            <a:ext cx="349653" cy="825212"/>
          </a:xfrm>
          <a:prstGeom prst="down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 rot="4815502">
            <a:off x="4017602" y="630484"/>
            <a:ext cx="349653" cy="1173933"/>
          </a:xfrm>
          <a:prstGeom prst="down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39322" y="5824462"/>
            <a:ext cx="3256155" cy="58477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 উপর ক্লিক করি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53" grpId="1" animBg="1"/>
      <p:bldP spid="53" grpId="2" animBg="1"/>
      <p:bldP spid="55" grpId="1" animBg="1"/>
      <p:bldP spid="55" grpId="2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98855" y="1676400"/>
            <a:ext cx="4110037" cy="4029448"/>
            <a:chOff x="2443163" y="1676400"/>
            <a:chExt cx="4110037" cy="40294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163" y="1676400"/>
              <a:ext cx="4110037" cy="402944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200400" y="4288601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15491" y="3252355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77836" y="2628900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541492" y="5867400"/>
            <a:ext cx="8001000" cy="4572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b, c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দ্বারাচিহ্নিত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56388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849086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3594" y="2631278"/>
            <a:ext cx="2716157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নিই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493594" y="3478978"/>
            <a:ext cx="11361390" cy="1160257"/>
          </a:xfrm>
          <a:prstGeom prst="homePlat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বিভিন্ন খনিজ পদার্থ মিশ্রিত হয়ে কিছু শক্ত কণা তৈরি হয়, ঐ শক্ত কণাসমূহ একত্র হয়ে যে পদার্থ তৈরি হয় তাকে শিলা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921524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56388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849086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C9FE1-8AF3-44B0-A205-D94B77CCF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7E6C9FE1-8AF3-44B0-A205-D94B77CCF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7E6C9FE1-8AF3-44B0-A205-D94B77CCF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7E6C9FE1-8AF3-44B0-A205-D94B77CCF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7E6C9FE1-8AF3-44B0-A205-D94B77CCF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C294C-F64A-4483-8C26-937CC9675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DBEC294C-F64A-4483-8C26-937CC9675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DBEC294C-F64A-4483-8C26-937CC9675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DBEC294C-F64A-4483-8C26-937CC9675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DBEC294C-F64A-4483-8C26-937CC9675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8B812-6035-4E55-9254-6F2247CEB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8388B812-6035-4E55-9254-6F2247CEB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8388B812-6035-4E55-9254-6F2247CEB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8388B812-6035-4E55-9254-6F2247CEB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8388B812-6035-4E55-9254-6F2247CEB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D57091-834D-47FD-9BF1-F70B6C5AD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EFD57091-834D-47FD-9BF1-F70B6C5AD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EFD57091-834D-47FD-9BF1-F70B6C5AD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EFD57091-834D-47FD-9BF1-F70B6C5AD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EFD57091-834D-47FD-9BF1-F70B6C5AD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23B297-94C7-4443-A4A4-A8ACFED4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1A23B297-94C7-4443-A4A4-A8ACFED4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1A23B297-94C7-4443-A4A4-A8ACFED4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1A23B297-94C7-4443-A4A4-A8ACFED4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1A23B297-94C7-4443-A4A4-A8ACFED4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77A154-169F-4262-87EE-C20ECA3CE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1777A154-169F-4262-87EE-C20ECA3CE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1777A154-169F-4262-87EE-C20ECA3CE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1777A154-169F-4262-87EE-C20ECA3CE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1777A154-169F-4262-87EE-C20ECA3CE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9848E5-1D77-415B-8F76-2CAAE1897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999848E5-1D77-415B-8F76-2CAAE1897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999848E5-1D77-415B-8F76-2CAAE1897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999848E5-1D77-415B-8F76-2CAAE1897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graphicEl>
                                              <a:dgm id="{999848E5-1D77-415B-8F76-2CAAE1897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Graphic spid="2" grpId="0">
        <p:bldSub>
          <a:bldDgm bld="one"/>
        </p:bldSub>
      </p:bldGraphic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41" y="1592825"/>
            <a:ext cx="8249024" cy="4592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41" y="1592825"/>
            <a:ext cx="8249024" cy="4645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82" y="1619409"/>
            <a:ext cx="6232274" cy="4592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47" y="1675613"/>
            <a:ext cx="6453012" cy="43665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287383" y="256388"/>
            <a:ext cx="11599817" cy="707889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rot="10800000" flipV="1">
            <a:off x="287382" y="849086"/>
            <a:ext cx="11599818" cy="115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536</Words>
  <Application>Microsoft Office PowerPoint</Application>
  <PresentationFormat>Widescreen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Mahedy Hasan Torun</dc:creator>
  <cp:lastModifiedBy>Esha-Aftra</cp:lastModifiedBy>
  <cp:revision>272</cp:revision>
  <dcterms:created xsi:type="dcterms:W3CDTF">2018-06-02T05:40:29Z</dcterms:created>
  <dcterms:modified xsi:type="dcterms:W3CDTF">2020-08-17T15:36:56Z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