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2" r:id="rId3"/>
    <p:sldId id="259" r:id="rId4"/>
    <p:sldId id="265" r:id="rId5"/>
    <p:sldId id="260" r:id="rId6"/>
    <p:sldId id="261" r:id="rId7"/>
    <p:sldId id="276" r:id="rId8"/>
    <p:sldId id="277" r:id="rId9"/>
    <p:sldId id="278" r:id="rId10"/>
    <p:sldId id="256" r:id="rId11"/>
    <p:sldId id="284" r:id="rId12"/>
    <p:sldId id="263" r:id="rId13"/>
    <p:sldId id="264" r:id="rId14"/>
    <p:sldId id="285" r:id="rId15"/>
    <p:sldId id="287" r:id="rId16"/>
    <p:sldId id="266" r:id="rId17"/>
    <p:sldId id="267" r:id="rId18"/>
    <p:sldId id="286" r:id="rId19"/>
    <p:sldId id="268" r:id="rId20"/>
    <p:sldId id="269" r:id="rId21"/>
    <p:sldId id="271" r:id="rId22"/>
    <p:sldId id="272" r:id="rId23"/>
    <p:sldId id="280"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052"/>
    <a:srgbClr val="FFF2CC"/>
    <a:srgbClr val="FFE6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54"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96673-769D-430A-AEE9-4330C87E98E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6F381B2-C168-4C66-BC16-D7A6F67A3ADE}">
      <dgm:prSet phldrT="[Text]"/>
      <dgm:spPr/>
      <dgm:t>
        <a:bodyPr/>
        <a:lstStyle/>
        <a:p>
          <a:r>
            <a:rPr lang="en-US" dirty="0" err="1" smtClean="0">
              <a:solidFill>
                <a:srgbClr val="FF0000"/>
              </a:solidFill>
              <a:latin typeface="NikoshBAN" pitchFamily="2" charset="0"/>
              <a:cs typeface="NikoshBAN" pitchFamily="2" charset="0"/>
            </a:rPr>
            <a:t>লোহিত</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কণা</a:t>
          </a:r>
          <a:endParaRPr lang="en-US" dirty="0">
            <a:solidFill>
              <a:srgbClr val="FF0000"/>
            </a:solidFill>
            <a:latin typeface="NikoshBAN" pitchFamily="2" charset="0"/>
            <a:cs typeface="NikoshBAN" pitchFamily="2" charset="0"/>
          </a:endParaRPr>
        </a:p>
      </dgm:t>
    </dgm:pt>
    <dgm:pt modelId="{31CE730C-5E01-4C20-84B1-A001981C5E1A}" type="parTrans" cxnId="{29AFA7F4-C4CE-4B78-8D59-553F5BC03993}">
      <dgm:prSet/>
      <dgm:spPr/>
      <dgm:t>
        <a:bodyPr/>
        <a:lstStyle/>
        <a:p>
          <a:endParaRPr lang="en-US">
            <a:latin typeface="NikoshBAN" pitchFamily="2" charset="0"/>
            <a:cs typeface="NikoshBAN" pitchFamily="2" charset="0"/>
          </a:endParaRPr>
        </a:p>
      </dgm:t>
    </dgm:pt>
    <dgm:pt modelId="{7F2EA9F6-41EE-4206-9AAD-CFA1461BA8EE}" type="sibTrans" cxnId="{29AFA7F4-C4CE-4B78-8D59-553F5BC03993}">
      <dgm:prSet/>
      <dgm:spPr/>
      <dgm:t>
        <a:bodyPr/>
        <a:lstStyle/>
        <a:p>
          <a:endParaRPr lang="en-US">
            <a:solidFill>
              <a:srgbClr val="FF0000"/>
            </a:solidFill>
            <a:latin typeface="NikoshBAN" pitchFamily="2" charset="0"/>
            <a:cs typeface="NikoshBAN" pitchFamily="2" charset="0"/>
          </a:endParaRPr>
        </a:p>
      </dgm:t>
    </dgm:pt>
    <dgm:pt modelId="{A3F5EC35-0613-48C0-B0F5-586A24EB697B}">
      <dgm:prSet phldrT="[Text]"/>
      <dgm:spPr/>
      <dgm:t>
        <a:bodyPr/>
        <a:lstStyle/>
        <a:p>
          <a:r>
            <a:rPr lang="en-US" dirty="0" err="1" smtClean="0">
              <a:solidFill>
                <a:srgbClr val="FF0000"/>
              </a:solidFill>
              <a:latin typeface="NikoshBAN" pitchFamily="2" charset="0"/>
              <a:cs typeface="NikoshBAN" pitchFamily="2" charset="0"/>
            </a:rPr>
            <a:t>অনুচক্রিকা</a:t>
          </a:r>
          <a:endParaRPr lang="en-US" dirty="0">
            <a:solidFill>
              <a:srgbClr val="FF0000"/>
            </a:solidFill>
            <a:latin typeface="NikoshBAN" pitchFamily="2" charset="0"/>
            <a:cs typeface="NikoshBAN" pitchFamily="2" charset="0"/>
          </a:endParaRPr>
        </a:p>
      </dgm:t>
    </dgm:pt>
    <dgm:pt modelId="{DB67F811-CA94-45DA-AF27-FC517572257E}" type="parTrans" cxnId="{39FAC510-0F9B-4801-9B99-3C5B70F1912D}">
      <dgm:prSet/>
      <dgm:spPr/>
      <dgm:t>
        <a:bodyPr/>
        <a:lstStyle/>
        <a:p>
          <a:endParaRPr lang="en-US">
            <a:latin typeface="NikoshBAN" pitchFamily="2" charset="0"/>
            <a:cs typeface="NikoshBAN" pitchFamily="2" charset="0"/>
          </a:endParaRPr>
        </a:p>
      </dgm:t>
    </dgm:pt>
    <dgm:pt modelId="{F88CE74C-DD8F-4AB6-B970-8D0D28BB375E}" type="sibTrans" cxnId="{39FAC510-0F9B-4801-9B99-3C5B70F1912D}">
      <dgm:prSet/>
      <dgm:spPr/>
      <dgm:t>
        <a:bodyPr/>
        <a:lstStyle/>
        <a:p>
          <a:endParaRPr lang="en-US">
            <a:latin typeface="NikoshBAN" pitchFamily="2" charset="0"/>
            <a:cs typeface="NikoshBAN" pitchFamily="2" charset="0"/>
          </a:endParaRPr>
        </a:p>
      </dgm:t>
    </dgm:pt>
    <dgm:pt modelId="{D908AF8D-244A-4193-B7FE-B97069C473E2}">
      <dgm:prSet phldrT="[Text]"/>
      <dgm:spPr/>
      <dgm:t>
        <a:bodyPr/>
        <a:lstStyle/>
        <a:p>
          <a:r>
            <a:rPr lang="en-US" dirty="0" err="1" smtClean="0">
              <a:solidFill>
                <a:srgbClr val="FF0000"/>
              </a:solidFill>
              <a:latin typeface="NikoshBAN" pitchFamily="2" charset="0"/>
              <a:cs typeface="NikoshBAN" pitchFamily="2" charset="0"/>
            </a:rPr>
            <a:t>শ্বেত</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কণিকা</a:t>
          </a:r>
          <a:endParaRPr lang="en-US" dirty="0">
            <a:solidFill>
              <a:srgbClr val="FF0000"/>
            </a:solidFill>
            <a:latin typeface="NikoshBAN" pitchFamily="2" charset="0"/>
            <a:cs typeface="NikoshBAN" pitchFamily="2" charset="0"/>
          </a:endParaRPr>
        </a:p>
      </dgm:t>
    </dgm:pt>
    <dgm:pt modelId="{B04537F8-B600-4838-B9BD-DB3D50476FF3}" type="parTrans" cxnId="{C8D197A8-5AD4-4B3C-A45C-C5EBD4500542}">
      <dgm:prSet/>
      <dgm:spPr/>
      <dgm:t>
        <a:bodyPr/>
        <a:lstStyle/>
        <a:p>
          <a:endParaRPr lang="en-US">
            <a:latin typeface="NikoshBAN" pitchFamily="2" charset="0"/>
            <a:cs typeface="NikoshBAN" pitchFamily="2" charset="0"/>
          </a:endParaRPr>
        </a:p>
      </dgm:t>
    </dgm:pt>
    <dgm:pt modelId="{89790354-0099-45CD-A622-445875E96B8F}" type="sibTrans" cxnId="{C8D197A8-5AD4-4B3C-A45C-C5EBD4500542}">
      <dgm:prSet/>
      <dgm:spPr/>
      <dgm:t>
        <a:bodyPr/>
        <a:lstStyle/>
        <a:p>
          <a:endParaRPr lang="en-US">
            <a:latin typeface="NikoshBAN" pitchFamily="2" charset="0"/>
            <a:cs typeface="NikoshBAN" pitchFamily="2" charset="0"/>
          </a:endParaRPr>
        </a:p>
      </dgm:t>
    </dgm:pt>
    <dgm:pt modelId="{30291673-CAF8-45D6-B769-AF12D7B1DF70}" type="pres">
      <dgm:prSet presAssocID="{E7D96673-769D-430A-AEE9-4330C87E98EC}" presName="Name0" presStyleCnt="0">
        <dgm:presLayoutVars>
          <dgm:dir/>
          <dgm:resizeHandles val="exact"/>
        </dgm:presLayoutVars>
      </dgm:prSet>
      <dgm:spPr/>
      <dgm:t>
        <a:bodyPr/>
        <a:lstStyle/>
        <a:p>
          <a:endParaRPr lang="en-US"/>
        </a:p>
      </dgm:t>
    </dgm:pt>
    <dgm:pt modelId="{4C3C0ED4-D602-4287-9E4B-E11545E4BC14}" type="pres">
      <dgm:prSet presAssocID="{16F381B2-C168-4C66-BC16-D7A6F67A3ADE}" presName="node" presStyleLbl="node1" presStyleIdx="0" presStyleCnt="3">
        <dgm:presLayoutVars>
          <dgm:bulletEnabled val="1"/>
        </dgm:presLayoutVars>
      </dgm:prSet>
      <dgm:spPr/>
      <dgm:t>
        <a:bodyPr/>
        <a:lstStyle/>
        <a:p>
          <a:endParaRPr lang="en-US"/>
        </a:p>
      </dgm:t>
    </dgm:pt>
    <dgm:pt modelId="{BEA58F0C-A16B-43ED-8B4E-12A4879B0C4E}" type="pres">
      <dgm:prSet presAssocID="{7F2EA9F6-41EE-4206-9AAD-CFA1461BA8EE}" presName="sibTrans" presStyleLbl="sibTrans2D1" presStyleIdx="0" presStyleCnt="3"/>
      <dgm:spPr/>
      <dgm:t>
        <a:bodyPr/>
        <a:lstStyle/>
        <a:p>
          <a:endParaRPr lang="en-US"/>
        </a:p>
      </dgm:t>
    </dgm:pt>
    <dgm:pt modelId="{89DEC171-55E5-4730-ACC8-6E936AF308D7}" type="pres">
      <dgm:prSet presAssocID="{7F2EA9F6-41EE-4206-9AAD-CFA1461BA8EE}" presName="connectorText" presStyleLbl="sibTrans2D1" presStyleIdx="0" presStyleCnt="3"/>
      <dgm:spPr/>
      <dgm:t>
        <a:bodyPr/>
        <a:lstStyle/>
        <a:p>
          <a:endParaRPr lang="en-US"/>
        </a:p>
      </dgm:t>
    </dgm:pt>
    <dgm:pt modelId="{89C80BA2-79BB-40C3-BA0B-B7B360E8B236}" type="pres">
      <dgm:prSet presAssocID="{A3F5EC35-0613-48C0-B0F5-586A24EB697B}" presName="node" presStyleLbl="node1" presStyleIdx="1" presStyleCnt="3" custRadScaleRad="91620" custRadScaleInc="-7787">
        <dgm:presLayoutVars>
          <dgm:bulletEnabled val="1"/>
        </dgm:presLayoutVars>
      </dgm:prSet>
      <dgm:spPr/>
      <dgm:t>
        <a:bodyPr/>
        <a:lstStyle/>
        <a:p>
          <a:endParaRPr lang="en-US"/>
        </a:p>
      </dgm:t>
    </dgm:pt>
    <dgm:pt modelId="{639C9DC7-5692-4606-A2EF-9B41A494D844}" type="pres">
      <dgm:prSet presAssocID="{F88CE74C-DD8F-4AB6-B970-8D0D28BB375E}" presName="sibTrans" presStyleLbl="sibTrans2D1" presStyleIdx="1" presStyleCnt="3"/>
      <dgm:spPr/>
      <dgm:t>
        <a:bodyPr/>
        <a:lstStyle/>
        <a:p>
          <a:endParaRPr lang="en-US"/>
        </a:p>
      </dgm:t>
    </dgm:pt>
    <dgm:pt modelId="{57D47631-D6B1-458D-A5C9-1FE3953DCF7B}" type="pres">
      <dgm:prSet presAssocID="{F88CE74C-DD8F-4AB6-B970-8D0D28BB375E}" presName="connectorText" presStyleLbl="sibTrans2D1" presStyleIdx="1" presStyleCnt="3"/>
      <dgm:spPr/>
      <dgm:t>
        <a:bodyPr/>
        <a:lstStyle/>
        <a:p>
          <a:endParaRPr lang="en-US"/>
        </a:p>
      </dgm:t>
    </dgm:pt>
    <dgm:pt modelId="{4ED99B58-D71C-4A78-825C-55BD60CB9723}" type="pres">
      <dgm:prSet presAssocID="{D908AF8D-244A-4193-B7FE-B97069C473E2}" presName="node" presStyleLbl="node1" presStyleIdx="2" presStyleCnt="3" custRadScaleRad="92970" custRadScaleInc="8442">
        <dgm:presLayoutVars>
          <dgm:bulletEnabled val="1"/>
        </dgm:presLayoutVars>
      </dgm:prSet>
      <dgm:spPr/>
      <dgm:t>
        <a:bodyPr/>
        <a:lstStyle/>
        <a:p>
          <a:endParaRPr lang="en-US"/>
        </a:p>
      </dgm:t>
    </dgm:pt>
    <dgm:pt modelId="{3A788AA6-3041-4C6E-859F-238317B74529}" type="pres">
      <dgm:prSet presAssocID="{89790354-0099-45CD-A622-445875E96B8F}" presName="sibTrans" presStyleLbl="sibTrans2D1" presStyleIdx="2" presStyleCnt="3"/>
      <dgm:spPr/>
      <dgm:t>
        <a:bodyPr/>
        <a:lstStyle/>
        <a:p>
          <a:endParaRPr lang="en-US"/>
        </a:p>
      </dgm:t>
    </dgm:pt>
    <dgm:pt modelId="{B83E4D74-68EB-42D8-B2C4-D18420D32149}" type="pres">
      <dgm:prSet presAssocID="{89790354-0099-45CD-A622-445875E96B8F}" presName="connectorText" presStyleLbl="sibTrans2D1" presStyleIdx="2" presStyleCnt="3"/>
      <dgm:spPr/>
      <dgm:t>
        <a:bodyPr/>
        <a:lstStyle/>
        <a:p>
          <a:endParaRPr lang="en-US"/>
        </a:p>
      </dgm:t>
    </dgm:pt>
  </dgm:ptLst>
  <dgm:cxnLst>
    <dgm:cxn modelId="{8A77B42A-E959-46F0-946B-8B34DACB7280}" type="presOf" srcId="{A3F5EC35-0613-48C0-B0F5-586A24EB697B}" destId="{89C80BA2-79BB-40C3-BA0B-B7B360E8B236}" srcOrd="0" destOrd="0" presId="urn:microsoft.com/office/officeart/2005/8/layout/cycle7"/>
    <dgm:cxn modelId="{C8D197A8-5AD4-4B3C-A45C-C5EBD4500542}" srcId="{E7D96673-769D-430A-AEE9-4330C87E98EC}" destId="{D908AF8D-244A-4193-B7FE-B97069C473E2}" srcOrd="2" destOrd="0" parTransId="{B04537F8-B600-4838-B9BD-DB3D50476FF3}" sibTransId="{89790354-0099-45CD-A622-445875E96B8F}"/>
    <dgm:cxn modelId="{B3364342-A978-4024-95A4-4D31F1EBD1D0}" type="presOf" srcId="{7F2EA9F6-41EE-4206-9AAD-CFA1461BA8EE}" destId="{BEA58F0C-A16B-43ED-8B4E-12A4879B0C4E}" srcOrd="0" destOrd="0" presId="urn:microsoft.com/office/officeart/2005/8/layout/cycle7"/>
    <dgm:cxn modelId="{744608F7-B2B5-4EB8-AA19-D8DB846E9341}" type="presOf" srcId="{16F381B2-C168-4C66-BC16-D7A6F67A3ADE}" destId="{4C3C0ED4-D602-4287-9E4B-E11545E4BC14}" srcOrd="0" destOrd="0" presId="urn:microsoft.com/office/officeart/2005/8/layout/cycle7"/>
    <dgm:cxn modelId="{0438E46E-0B8E-4AAA-9B3F-9E53D7F685A7}" type="presOf" srcId="{E7D96673-769D-430A-AEE9-4330C87E98EC}" destId="{30291673-CAF8-45D6-B769-AF12D7B1DF70}" srcOrd="0" destOrd="0" presId="urn:microsoft.com/office/officeart/2005/8/layout/cycle7"/>
    <dgm:cxn modelId="{DE797F14-AE07-45D5-84CE-DCFD33C58EBB}" type="presOf" srcId="{89790354-0099-45CD-A622-445875E96B8F}" destId="{3A788AA6-3041-4C6E-859F-238317B74529}" srcOrd="0" destOrd="0" presId="urn:microsoft.com/office/officeart/2005/8/layout/cycle7"/>
    <dgm:cxn modelId="{3EA8622C-6530-4B5A-BA8A-B3D9EB7281DB}" type="presOf" srcId="{F88CE74C-DD8F-4AB6-B970-8D0D28BB375E}" destId="{57D47631-D6B1-458D-A5C9-1FE3953DCF7B}" srcOrd="1" destOrd="0" presId="urn:microsoft.com/office/officeart/2005/8/layout/cycle7"/>
    <dgm:cxn modelId="{29AFA7F4-C4CE-4B78-8D59-553F5BC03993}" srcId="{E7D96673-769D-430A-AEE9-4330C87E98EC}" destId="{16F381B2-C168-4C66-BC16-D7A6F67A3ADE}" srcOrd="0" destOrd="0" parTransId="{31CE730C-5E01-4C20-84B1-A001981C5E1A}" sibTransId="{7F2EA9F6-41EE-4206-9AAD-CFA1461BA8EE}"/>
    <dgm:cxn modelId="{7B37AE3D-2E4F-4BC8-BB88-C655725BC454}" type="presOf" srcId="{F88CE74C-DD8F-4AB6-B970-8D0D28BB375E}" destId="{639C9DC7-5692-4606-A2EF-9B41A494D844}" srcOrd="0" destOrd="0" presId="urn:microsoft.com/office/officeart/2005/8/layout/cycle7"/>
    <dgm:cxn modelId="{E6DCE216-F467-4712-A82F-29F3D1913E6F}" type="presOf" srcId="{89790354-0099-45CD-A622-445875E96B8F}" destId="{B83E4D74-68EB-42D8-B2C4-D18420D32149}" srcOrd="1" destOrd="0" presId="urn:microsoft.com/office/officeart/2005/8/layout/cycle7"/>
    <dgm:cxn modelId="{BE6C40DA-DE35-4922-9B9C-844682EF1981}" type="presOf" srcId="{D908AF8D-244A-4193-B7FE-B97069C473E2}" destId="{4ED99B58-D71C-4A78-825C-55BD60CB9723}" srcOrd="0" destOrd="0" presId="urn:microsoft.com/office/officeart/2005/8/layout/cycle7"/>
    <dgm:cxn modelId="{39FAC510-0F9B-4801-9B99-3C5B70F1912D}" srcId="{E7D96673-769D-430A-AEE9-4330C87E98EC}" destId="{A3F5EC35-0613-48C0-B0F5-586A24EB697B}" srcOrd="1" destOrd="0" parTransId="{DB67F811-CA94-45DA-AF27-FC517572257E}" sibTransId="{F88CE74C-DD8F-4AB6-B970-8D0D28BB375E}"/>
    <dgm:cxn modelId="{A81AB78E-68D8-4841-8CC6-0775E6DB82C6}" type="presOf" srcId="{7F2EA9F6-41EE-4206-9AAD-CFA1461BA8EE}" destId="{89DEC171-55E5-4730-ACC8-6E936AF308D7}" srcOrd="1" destOrd="0" presId="urn:microsoft.com/office/officeart/2005/8/layout/cycle7"/>
    <dgm:cxn modelId="{2AFC8005-43C6-4CAE-9BC6-860D350D0646}" type="presParOf" srcId="{30291673-CAF8-45D6-B769-AF12D7B1DF70}" destId="{4C3C0ED4-D602-4287-9E4B-E11545E4BC14}" srcOrd="0" destOrd="0" presId="urn:microsoft.com/office/officeart/2005/8/layout/cycle7"/>
    <dgm:cxn modelId="{04F9878B-6399-4583-AABA-5BBA5639C50B}" type="presParOf" srcId="{30291673-CAF8-45D6-B769-AF12D7B1DF70}" destId="{BEA58F0C-A16B-43ED-8B4E-12A4879B0C4E}" srcOrd="1" destOrd="0" presId="urn:microsoft.com/office/officeart/2005/8/layout/cycle7"/>
    <dgm:cxn modelId="{280AF2EA-1C7F-496B-A663-096A4D8F17BE}" type="presParOf" srcId="{BEA58F0C-A16B-43ED-8B4E-12A4879B0C4E}" destId="{89DEC171-55E5-4730-ACC8-6E936AF308D7}" srcOrd="0" destOrd="0" presId="urn:microsoft.com/office/officeart/2005/8/layout/cycle7"/>
    <dgm:cxn modelId="{1C555903-8A58-41F8-BF3F-ECFBB3CC4150}" type="presParOf" srcId="{30291673-CAF8-45D6-B769-AF12D7B1DF70}" destId="{89C80BA2-79BB-40C3-BA0B-B7B360E8B236}" srcOrd="2" destOrd="0" presId="urn:microsoft.com/office/officeart/2005/8/layout/cycle7"/>
    <dgm:cxn modelId="{736081FE-2C04-4EC6-A020-7ED55B34C6DF}" type="presParOf" srcId="{30291673-CAF8-45D6-B769-AF12D7B1DF70}" destId="{639C9DC7-5692-4606-A2EF-9B41A494D844}" srcOrd="3" destOrd="0" presId="urn:microsoft.com/office/officeart/2005/8/layout/cycle7"/>
    <dgm:cxn modelId="{6E77A643-ED97-465A-8318-2F00AF32643B}" type="presParOf" srcId="{639C9DC7-5692-4606-A2EF-9B41A494D844}" destId="{57D47631-D6B1-458D-A5C9-1FE3953DCF7B}" srcOrd="0" destOrd="0" presId="urn:microsoft.com/office/officeart/2005/8/layout/cycle7"/>
    <dgm:cxn modelId="{EB52A193-B001-4A63-ADAD-E6D32E290B34}" type="presParOf" srcId="{30291673-CAF8-45D6-B769-AF12D7B1DF70}" destId="{4ED99B58-D71C-4A78-825C-55BD60CB9723}" srcOrd="4" destOrd="0" presId="urn:microsoft.com/office/officeart/2005/8/layout/cycle7"/>
    <dgm:cxn modelId="{F8F751B1-D4B6-48EC-9B3A-0E542B5203B9}" type="presParOf" srcId="{30291673-CAF8-45D6-B769-AF12D7B1DF70}" destId="{3A788AA6-3041-4C6E-859F-238317B74529}" srcOrd="5" destOrd="0" presId="urn:microsoft.com/office/officeart/2005/8/layout/cycle7"/>
    <dgm:cxn modelId="{3FFD34FA-60A3-40FC-854F-28C8EB8FE400}" type="presParOf" srcId="{3A788AA6-3041-4C6E-859F-238317B74529}" destId="{B83E4D74-68EB-42D8-B2C4-D18420D3214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C0ED4-D602-4287-9E4B-E11545E4BC14}">
      <dsp:nvSpPr>
        <dsp:cNvPr id="0" name=""/>
        <dsp:cNvSpPr/>
      </dsp:nvSpPr>
      <dsp:spPr>
        <a:xfrm>
          <a:off x="2611189" y="150318"/>
          <a:ext cx="3159621" cy="15798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err="1" smtClean="0">
              <a:solidFill>
                <a:srgbClr val="FF0000"/>
              </a:solidFill>
              <a:latin typeface="NikoshBAN" pitchFamily="2" charset="0"/>
              <a:cs typeface="NikoshBAN" pitchFamily="2" charset="0"/>
            </a:rPr>
            <a:t>লোহিত</a:t>
          </a:r>
          <a:r>
            <a:rPr lang="en-US" sz="5600" kern="1200" dirty="0" smtClean="0">
              <a:solidFill>
                <a:srgbClr val="FF0000"/>
              </a:solidFill>
              <a:latin typeface="NikoshBAN" pitchFamily="2" charset="0"/>
              <a:cs typeface="NikoshBAN" pitchFamily="2" charset="0"/>
            </a:rPr>
            <a:t> </a:t>
          </a:r>
          <a:r>
            <a:rPr lang="en-US" sz="5600" kern="1200" dirty="0" err="1" smtClean="0">
              <a:solidFill>
                <a:srgbClr val="FF0000"/>
              </a:solidFill>
              <a:latin typeface="NikoshBAN" pitchFamily="2" charset="0"/>
              <a:cs typeface="NikoshBAN" pitchFamily="2" charset="0"/>
            </a:rPr>
            <a:t>কণা</a:t>
          </a:r>
          <a:endParaRPr lang="en-US" sz="5600" kern="1200" dirty="0">
            <a:solidFill>
              <a:srgbClr val="FF0000"/>
            </a:solidFill>
            <a:latin typeface="NikoshBAN" pitchFamily="2" charset="0"/>
            <a:cs typeface="NikoshBAN" pitchFamily="2" charset="0"/>
          </a:endParaRPr>
        </a:p>
      </dsp:txBody>
      <dsp:txXfrm>
        <a:off x="2657460" y="196589"/>
        <a:ext cx="3067079" cy="1487268"/>
      </dsp:txXfrm>
    </dsp:sp>
    <dsp:sp modelId="{BEA58F0C-A16B-43ED-8B4E-12A4879B0C4E}">
      <dsp:nvSpPr>
        <dsp:cNvPr id="0" name=""/>
        <dsp:cNvSpPr/>
      </dsp:nvSpPr>
      <dsp:spPr>
        <a:xfrm rot="3554984">
          <a:off x="4688186" y="2761120"/>
          <a:ext cx="1501254" cy="5529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solidFill>
              <a:srgbClr val="FF0000"/>
            </a:solidFill>
            <a:latin typeface="NikoshBAN" pitchFamily="2" charset="0"/>
            <a:cs typeface="NikoshBAN" pitchFamily="2" charset="0"/>
          </a:endParaRPr>
        </a:p>
      </dsp:txBody>
      <dsp:txXfrm>
        <a:off x="4854066" y="2871707"/>
        <a:ext cx="1169494" cy="331759"/>
      </dsp:txXfrm>
    </dsp:sp>
    <dsp:sp modelId="{89C80BA2-79BB-40C3-BA0B-B7B360E8B236}">
      <dsp:nvSpPr>
        <dsp:cNvPr id="0" name=""/>
        <dsp:cNvSpPr/>
      </dsp:nvSpPr>
      <dsp:spPr>
        <a:xfrm>
          <a:off x="5106817" y="4345046"/>
          <a:ext cx="3159621" cy="15798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err="1" smtClean="0">
              <a:solidFill>
                <a:srgbClr val="FF0000"/>
              </a:solidFill>
              <a:latin typeface="NikoshBAN" pitchFamily="2" charset="0"/>
              <a:cs typeface="NikoshBAN" pitchFamily="2" charset="0"/>
            </a:rPr>
            <a:t>অনুচক্রিকা</a:t>
          </a:r>
          <a:endParaRPr lang="en-US" sz="5600" kern="1200" dirty="0">
            <a:solidFill>
              <a:srgbClr val="FF0000"/>
            </a:solidFill>
            <a:latin typeface="NikoshBAN" pitchFamily="2" charset="0"/>
            <a:cs typeface="NikoshBAN" pitchFamily="2" charset="0"/>
          </a:endParaRPr>
        </a:p>
      </dsp:txBody>
      <dsp:txXfrm>
        <a:off x="5153088" y="4391317"/>
        <a:ext cx="3067079" cy="1487268"/>
      </dsp:txXfrm>
    </dsp:sp>
    <dsp:sp modelId="{639C9DC7-5692-4606-A2EF-9B41A494D844}">
      <dsp:nvSpPr>
        <dsp:cNvPr id="0" name=""/>
        <dsp:cNvSpPr/>
      </dsp:nvSpPr>
      <dsp:spPr>
        <a:xfrm rot="10799996">
          <a:off x="3417905" y="4858488"/>
          <a:ext cx="1501254" cy="5529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NikoshBAN" pitchFamily="2" charset="0"/>
            <a:cs typeface="NikoshBAN" pitchFamily="2" charset="0"/>
          </a:endParaRPr>
        </a:p>
      </dsp:txBody>
      <dsp:txXfrm rot="10800000">
        <a:off x="3583785" y="4969075"/>
        <a:ext cx="1169494" cy="331759"/>
      </dsp:txXfrm>
    </dsp:sp>
    <dsp:sp modelId="{4ED99B58-D71C-4A78-825C-55BD60CB9723}">
      <dsp:nvSpPr>
        <dsp:cNvPr id="0" name=""/>
        <dsp:cNvSpPr/>
      </dsp:nvSpPr>
      <dsp:spPr>
        <a:xfrm>
          <a:off x="70627" y="4345052"/>
          <a:ext cx="3159621" cy="15798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err="1" smtClean="0">
              <a:solidFill>
                <a:srgbClr val="FF0000"/>
              </a:solidFill>
              <a:latin typeface="NikoshBAN" pitchFamily="2" charset="0"/>
              <a:cs typeface="NikoshBAN" pitchFamily="2" charset="0"/>
            </a:rPr>
            <a:t>শ্বেত</a:t>
          </a:r>
          <a:r>
            <a:rPr lang="en-US" sz="5600" kern="1200" dirty="0" smtClean="0">
              <a:solidFill>
                <a:srgbClr val="FF0000"/>
              </a:solidFill>
              <a:latin typeface="NikoshBAN" pitchFamily="2" charset="0"/>
              <a:cs typeface="NikoshBAN" pitchFamily="2" charset="0"/>
            </a:rPr>
            <a:t> </a:t>
          </a:r>
          <a:r>
            <a:rPr lang="en-US" sz="5600" kern="1200" dirty="0" err="1" smtClean="0">
              <a:solidFill>
                <a:srgbClr val="FF0000"/>
              </a:solidFill>
              <a:latin typeface="NikoshBAN" pitchFamily="2" charset="0"/>
              <a:cs typeface="NikoshBAN" pitchFamily="2" charset="0"/>
            </a:rPr>
            <a:t>কণিকা</a:t>
          </a:r>
          <a:endParaRPr lang="en-US" sz="5600" kern="1200" dirty="0">
            <a:solidFill>
              <a:srgbClr val="FF0000"/>
            </a:solidFill>
            <a:latin typeface="NikoshBAN" pitchFamily="2" charset="0"/>
            <a:cs typeface="NikoshBAN" pitchFamily="2" charset="0"/>
          </a:endParaRPr>
        </a:p>
      </dsp:txBody>
      <dsp:txXfrm>
        <a:off x="116898" y="4391323"/>
        <a:ext cx="3067079" cy="1487268"/>
      </dsp:txXfrm>
    </dsp:sp>
    <dsp:sp modelId="{3A788AA6-3041-4C6E-859F-238317B74529}">
      <dsp:nvSpPr>
        <dsp:cNvPr id="0" name=""/>
        <dsp:cNvSpPr/>
      </dsp:nvSpPr>
      <dsp:spPr>
        <a:xfrm rot="18072084">
          <a:off x="2170091" y="2761123"/>
          <a:ext cx="1501254" cy="5529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NikoshBAN" pitchFamily="2" charset="0"/>
            <a:cs typeface="NikoshBAN" pitchFamily="2" charset="0"/>
          </a:endParaRPr>
        </a:p>
      </dsp:txBody>
      <dsp:txXfrm>
        <a:off x="2335971" y="2871710"/>
        <a:ext cx="1169494" cy="33175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182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39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75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812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826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740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34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371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547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175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323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8536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encrypted-tbn3.gstatic.com/images?q=tbn:ANd9GcTW-hhdcp9Bmxl0l6JP6AxK3up4HjgT1Ss2_wW0ZlxbsW_GV09-"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file:///C:\Users\Abdullah%20Al%20Mamun\How%20the%20Heart%20Works%203D%20Videoflv.wm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s://bn.wikipedia.org/wiki/%E0%A6%AE%E0%A7%87%E0%A6%B0%E0%A7%81%E0%A6%A6%E0%A6%A3%E0%A7%8D%E0%A6%A1%E0%A7%80" TargetMode="External"/><Relationship Id="rId2" Type="http://schemas.openxmlformats.org/officeDocument/2006/relationships/hyperlink" Target="https://bn.wikipedia.org/wiki/%E0%A6%B0%E0%A6%95%E0%A7%8D%E0%A6%A4" TargetMode="Externa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bn.wikipedia.org/wiki/%E0%A6%85%E0%A6%95%E0%A7%8D%E0%A6%B8%E0%A6%BF%E0%A6%9C%E0%A7%87%E0%A6%A8" TargetMode="External"/><Relationship Id="rId4" Type="http://schemas.openxmlformats.org/officeDocument/2006/relationships/hyperlink" Target="https://bn.wikipedia.org/wiki/%E0%A6%AB%E0%A7%81%E0%A6%B8%E0%A6%AB%E0%A7%81%E0%A6%B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143000"/>
          </a:xfrm>
          <a:solidFill>
            <a:schemeClr val="accent1"/>
          </a:solidFill>
        </p:spPr>
        <p:txBody>
          <a:bodyPr>
            <a:noAutofit/>
          </a:bodyPr>
          <a:lstStyle/>
          <a:p>
            <a:r>
              <a:rPr lang="en-US" sz="11500" dirty="0" err="1">
                <a:latin typeface="NikoshBAN" pitchFamily="2" charset="0"/>
                <a:cs typeface="NikoshBAN" pitchFamily="2" charset="0"/>
              </a:rPr>
              <a:t>সবাইকে</a:t>
            </a:r>
            <a:r>
              <a:rPr lang="en-US" sz="11500" dirty="0">
                <a:latin typeface="NikoshBAN" pitchFamily="2" charset="0"/>
                <a:cs typeface="NikoshBAN" pitchFamily="2" charset="0"/>
              </a:rPr>
              <a:t> </a:t>
            </a:r>
            <a:r>
              <a:rPr lang="en-US" sz="11500" dirty="0" err="1">
                <a:latin typeface="NikoshBAN" pitchFamily="2" charset="0"/>
                <a:cs typeface="NikoshBAN" pitchFamily="2" charset="0"/>
              </a:rPr>
              <a:t>স্বাগতম</a:t>
            </a:r>
            <a:endParaRPr lang="en-US" sz="11500" dirty="0">
              <a:latin typeface="NikoshBAN" pitchFamily="2" charset="0"/>
              <a:cs typeface="NikoshBAN" pitchFamily="2" charset="0"/>
            </a:endParaRPr>
          </a:p>
        </p:txBody>
      </p:sp>
      <p:pic>
        <p:nvPicPr>
          <p:cNvPr id="1026" name="Picture 2" descr="Image result for flower"/>
          <p:cNvPicPr>
            <a:picLocks noChangeAspect="1" noChangeArrowheads="1"/>
          </p:cNvPicPr>
          <p:nvPr/>
        </p:nvPicPr>
        <p:blipFill>
          <a:blip r:embed="rId2" r:link="rId3"/>
          <a:srcRect/>
          <a:stretch>
            <a:fillRect/>
          </a:stretch>
        </p:blipFill>
        <p:spPr bwMode="auto">
          <a:xfrm>
            <a:off x="1524000" y="1524000"/>
            <a:ext cx="9144000" cy="5288280"/>
          </a:xfrm>
          <a:prstGeom prst="rect">
            <a:avLst/>
          </a:prstGeom>
          <a:solidFill>
            <a:schemeClr val="accent4"/>
          </a:solidFill>
          <a:ln w="9525">
            <a:noFill/>
            <a:miter lim="800000"/>
            <a:headEnd/>
            <a:tailEnd/>
          </a:ln>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w the Heart Works 3D Videoflv.wmv">
            <a:hlinkClick r:id="" action="ppaction://media"/>
          </p:cNvPr>
          <p:cNvPicPr>
            <a:picLocks noGrp="1" noRot="1" noChangeAspect="1"/>
          </p:cNvPicPr>
          <p:nvPr>
            <p:ph idx="1"/>
            <a:videoFile r:link="rId1"/>
          </p:nvPr>
        </p:nvPicPr>
        <p:blipFill>
          <a:blip r:embed="rId3"/>
          <a:stretch>
            <a:fillRect/>
          </a:stretch>
        </p:blipFill>
        <p:spPr>
          <a:xfrm>
            <a:off x="2835275" y="457200"/>
            <a:ext cx="7586663" cy="568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64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65" y="643864"/>
            <a:ext cx="9757835" cy="5680736"/>
          </a:xfrm>
          <a:prstGeom prst="rect">
            <a:avLst/>
          </a:prstGeom>
        </p:spPr>
      </p:pic>
    </p:spTree>
    <p:extLst>
      <p:ext uri="{BB962C8B-B14F-4D97-AF65-F5344CB8AC3E}">
        <p14:creationId xmlns:p14="http://schemas.microsoft.com/office/powerpoint/2010/main" val="3453833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50025926"/>
              </p:ext>
            </p:extLst>
          </p:nvPr>
        </p:nvGraphicFramePr>
        <p:xfrm>
          <a:off x="1981200" y="1524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C3C0ED4-D602-4287-9E4B-E11545E4BC14}"/>
                                            </p:graphicEl>
                                          </p:spTgt>
                                        </p:tgtEl>
                                        <p:attrNameLst>
                                          <p:attrName>style.visibility</p:attrName>
                                        </p:attrNameLst>
                                      </p:cBhvr>
                                      <p:to>
                                        <p:strVal val="visible"/>
                                      </p:to>
                                    </p:set>
                                    <p:anim calcmode="lin" valueType="num">
                                      <p:cBhvr additive="base">
                                        <p:cTn id="7" dur="500" fill="hold"/>
                                        <p:tgtEl>
                                          <p:spTgt spid="4">
                                            <p:graphicEl>
                                              <a:dgm id="{4C3C0ED4-D602-4287-9E4B-E11545E4BC1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C3C0ED4-D602-4287-9E4B-E11545E4BC1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BEA58F0C-A16B-43ED-8B4E-12A4879B0C4E}"/>
                                            </p:graphicEl>
                                          </p:spTgt>
                                        </p:tgtEl>
                                        <p:attrNameLst>
                                          <p:attrName>style.visibility</p:attrName>
                                        </p:attrNameLst>
                                      </p:cBhvr>
                                      <p:to>
                                        <p:strVal val="visible"/>
                                      </p:to>
                                    </p:set>
                                    <p:anim calcmode="lin" valueType="num">
                                      <p:cBhvr additive="base">
                                        <p:cTn id="13" dur="500" fill="hold"/>
                                        <p:tgtEl>
                                          <p:spTgt spid="4">
                                            <p:graphicEl>
                                              <a:dgm id="{BEA58F0C-A16B-43ED-8B4E-12A4879B0C4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BEA58F0C-A16B-43ED-8B4E-12A4879B0C4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89C80BA2-79BB-40C3-BA0B-B7B360E8B236}"/>
                                            </p:graphicEl>
                                          </p:spTgt>
                                        </p:tgtEl>
                                        <p:attrNameLst>
                                          <p:attrName>style.visibility</p:attrName>
                                        </p:attrNameLst>
                                      </p:cBhvr>
                                      <p:to>
                                        <p:strVal val="visible"/>
                                      </p:to>
                                    </p:set>
                                    <p:anim calcmode="lin" valueType="num">
                                      <p:cBhvr additive="base">
                                        <p:cTn id="17" dur="500" fill="hold"/>
                                        <p:tgtEl>
                                          <p:spTgt spid="4">
                                            <p:graphicEl>
                                              <a:dgm id="{89C80BA2-79BB-40C3-BA0B-B7B360E8B23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89C80BA2-79BB-40C3-BA0B-B7B360E8B23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639C9DC7-5692-4606-A2EF-9B41A494D844}"/>
                                            </p:graphicEl>
                                          </p:spTgt>
                                        </p:tgtEl>
                                        <p:attrNameLst>
                                          <p:attrName>style.visibility</p:attrName>
                                        </p:attrNameLst>
                                      </p:cBhvr>
                                      <p:to>
                                        <p:strVal val="visible"/>
                                      </p:to>
                                    </p:set>
                                    <p:anim calcmode="lin" valueType="num">
                                      <p:cBhvr additive="base">
                                        <p:cTn id="23" dur="500" fill="hold"/>
                                        <p:tgtEl>
                                          <p:spTgt spid="4">
                                            <p:graphicEl>
                                              <a:dgm id="{639C9DC7-5692-4606-A2EF-9B41A494D844}"/>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639C9DC7-5692-4606-A2EF-9B41A494D844}"/>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4ED99B58-D71C-4A78-825C-55BD60CB9723}"/>
                                            </p:graphicEl>
                                          </p:spTgt>
                                        </p:tgtEl>
                                        <p:attrNameLst>
                                          <p:attrName>style.visibility</p:attrName>
                                        </p:attrNameLst>
                                      </p:cBhvr>
                                      <p:to>
                                        <p:strVal val="visible"/>
                                      </p:to>
                                    </p:set>
                                    <p:anim calcmode="lin" valueType="num">
                                      <p:cBhvr additive="base">
                                        <p:cTn id="27" dur="500" fill="hold"/>
                                        <p:tgtEl>
                                          <p:spTgt spid="4">
                                            <p:graphicEl>
                                              <a:dgm id="{4ED99B58-D71C-4A78-825C-55BD60CB972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4ED99B58-D71C-4A78-825C-55BD60CB9723}"/>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3A788AA6-3041-4C6E-859F-238317B74529}"/>
                                            </p:graphicEl>
                                          </p:spTgt>
                                        </p:tgtEl>
                                        <p:attrNameLst>
                                          <p:attrName>style.visibility</p:attrName>
                                        </p:attrNameLst>
                                      </p:cBhvr>
                                      <p:to>
                                        <p:strVal val="visible"/>
                                      </p:to>
                                    </p:set>
                                    <p:anim calcmode="lin" valueType="num">
                                      <p:cBhvr additive="base">
                                        <p:cTn id="31" dur="500" fill="hold"/>
                                        <p:tgtEl>
                                          <p:spTgt spid="4">
                                            <p:graphicEl>
                                              <a:dgm id="{3A788AA6-3041-4C6E-859F-238317B7452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A788AA6-3041-4C6E-859F-238317B7452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895600"/>
            <a:ext cx="11277600" cy="3600986"/>
          </a:xfrm>
          <a:prstGeom prst="rect">
            <a:avLst/>
          </a:prstGeom>
        </p:spPr>
        <p:txBody>
          <a:bodyPr wrap="square">
            <a:spAutoFit/>
          </a:bodyPr>
          <a:lstStyle/>
          <a:p>
            <a:r>
              <a:rPr lang="as-IN" sz="3600" b="1" dirty="0">
                <a:solidFill>
                  <a:srgbClr val="202122"/>
                </a:solidFill>
                <a:latin typeface="NikoshBAN" panose="02000000000000000000" pitchFamily="2" charset="0"/>
                <a:cs typeface="NikoshBAN" panose="02000000000000000000" pitchFamily="2" charset="0"/>
              </a:rPr>
              <a:t>লোহিত রক্তকণিকা</a:t>
            </a:r>
            <a:r>
              <a:rPr lang="as-IN" sz="3200" dirty="0">
                <a:solidFill>
                  <a:srgbClr val="202122"/>
                </a:solidFill>
                <a:latin typeface="Arial" panose="020B0604020202020204" pitchFamily="34" charset="0"/>
              </a:rPr>
              <a:t> </a:t>
            </a:r>
            <a:r>
              <a:rPr lang="as-IN" sz="3200" dirty="0">
                <a:solidFill>
                  <a:srgbClr val="0B0080"/>
                </a:solidFill>
                <a:latin typeface="NikoshBAN" panose="02000000000000000000" pitchFamily="2" charset="0"/>
                <a:cs typeface="NikoshBAN" panose="02000000000000000000" pitchFamily="2" charset="0"/>
                <a:hlinkClick r:id="rId2" tooltip="রক্ত"/>
              </a:rPr>
              <a:t>রক্তের</a:t>
            </a:r>
            <a:r>
              <a:rPr lang="as-IN" sz="3200" dirty="0">
                <a:solidFill>
                  <a:srgbClr val="202122"/>
                </a:solidFill>
                <a:latin typeface="NikoshBAN" panose="02000000000000000000" pitchFamily="2" charset="0"/>
                <a:cs typeface="NikoshBAN" panose="02000000000000000000" pitchFamily="2" charset="0"/>
              </a:rPr>
              <a:t> সর্বপ্রধান কোষ বা কণিকা যা </a:t>
            </a:r>
            <a:r>
              <a:rPr lang="as-IN" sz="3200" dirty="0">
                <a:solidFill>
                  <a:srgbClr val="0B0080"/>
                </a:solidFill>
                <a:latin typeface="NikoshBAN" panose="02000000000000000000" pitchFamily="2" charset="0"/>
                <a:cs typeface="NikoshBAN" panose="02000000000000000000" pitchFamily="2" charset="0"/>
                <a:hlinkClick r:id="rId3" tooltip="মেরুদণ্ডী"/>
              </a:rPr>
              <a:t>মেরুদণ্ডী</a:t>
            </a:r>
            <a:r>
              <a:rPr lang="as-IN" sz="3200" dirty="0">
                <a:solidFill>
                  <a:srgbClr val="202122"/>
                </a:solidFill>
                <a:latin typeface="NikoshBAN" panose="02000000000000000000" pitchFamily="2" charset="0"/>
                <a:cs typeface="NikoshBAN" panose="02000000000000000000" pitchFamily="2" charset="0"/>
              </a:rPr>
              <a:t> প্রাণীর দেহের কলাগুলিতে অক্সিজেন সরবরাহের প্রধান মাধ্যম হিসেবে কাজ করে। </a:t>
            </a:r>
            <a:r>
              <a:rPr lang="as-IN" sz="3200" dirty="0">
                <a:solidFill>
                  <a:srgbClr val="0B0080"/>
                </a:solidFill>
                <a:latin typeface="NikoshBAN" panose="02000000000000000000" pitchFamily="2" charset="0"/>
                <a:cs typeface="NikoshBAN" panose="02000000000000000000" pitchFamily="2" charset="0"/>
                <a:hlinkClick r:id="rId4" tooltip="ফুসফুস"/>
              </a:rPr>
              <a:t>ফুসফুস</a:t>
            </a:r>
            <a:r>
              <a:rPr lang="as-IN" sz="3200" dirty="0">
                <a:solidFill>
                  <a:srgbClr val="202122"/>
                </a:solidFill>
                <a:latin typeface="NikoshBAN" panose="02000000000000000000" pitchFamily="2" charset="0"/>
                <a:cs typeface="NikoshBAN" panose="02000000000000000000" pitchFamily="2" charset="0"/>
              </a:rPr>
              <a:t> বা ফুলকার মধ্যের কৈশিক নালির মধ্যে সংবহণের সময় শ্বাসবায়ু থেকে লোহিত রক্তকণিকাতে </a:t>
            </a:r>
            <a:r>
              <a:rPr lang="as-IN" sz="3200" dirty="0">
                <a:solidFill>
                  <a:srgbClr val="0B0080"/>
                </a:solidFill>
                <a:latin typeface="NikoshBAN" panose="02000000000000000000" pitchFamily="2" charset="0"/>
                <a:cs typeface="NikoshBAN" panose="02000000000000000000" pitchFamily="2" charset="0"/>
                <a:hlinkClick r:id="rId5" tooltip="অক্সিজেন"/>
              </a:rPr>
              <a:t>অক্সিজেন</a:t>
            </a:r>
            <a:r>
              <a:rPr lang="as-IN" sz="3200" dirty="0">
                <a:solidFill>
                  <a:srgbClr val="202122"/>
                </a:solidFill>
                <a:latin typeface="NikoshBAN" panose="02000000000000000000" pitchFamily="2" charset="0"/>
                <a:cs typeface="NikoshBAN" panose="02000000000000000000" pitchFamily="2" charset="0"/>
              </a:rPr>
              <a:t> সংগৃহিত হয় এবং কার্বন ডাই অক্সাইড পরিত্যক্ত হয়। অন্যান্য কলায় কৈশিকনালীর মাধ্যমে রক্ত সংবাহনের সময় লোহিত রক্তকণিকা থেকে অক্সিজেন কলাকোষে স্থানান্তরিত হয় এবং কার্বন ডাই অক্সাইড বিপরীতে অর্থাৎ লোহিত রক্তকণিকাতে প্রবাহিত হয়।</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9435"/>
          <a:stretch/>
        </p:blipFill>
        <p:spPr>
          <a:xfrm>
            <a:off x="8610600" y="304800"/>
            <a:ext cx="3311577" cy="2390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8" name="Group 7"/>
          <p:cNvGrpSpPr/>
          <p:nvPr/>
        </p:nvGrpSpPr>
        <p:grpSpPr>
          <a:xfrm>
            <a:off x="304800" y="457200"/>
            <a:ext cx="6096000" cy="1295400"/>
            <a:chOff x="304800" y="457200"/>
            <a:chExt cx="6096000" cy="1295400"/>
          </a:xfrm>
        </p:grpSpPr>
        <p:sp>
          <p:nvSpPr>
            <p:cNvPr id="4" name="Rectangle 3"/>
            <p:cNvSpPr/>
            <p:nvPr/>
          </p:nvSpPr>
          <p:spPr>
            <a:xfrm>
              <a:off x="914400" y="609600"/>
              <a:ext cx="5009705" cy="1107996"/>
            </a:xfrm>
            <a:prstGeom prst="rect">
              <a:avLst/>
            </a:prstGeom>
          </p:spPr>
          <p:txBody>
            <a:bodyPr wrap="none">
              <a:spAutoFit/>
            </a:bodyPr>
            <a:lstStyle/>
            <a:p>
              <a:r>
                <a:rPr lang="as-IN" sz="6600" b="1" dirty="0">
                  <a:solidFill>
                    <a:srgbClr val="202122"/>
                  </a:solidFill>
                  <a:latin typeface="NikoshBAN" panose="02000000000000000000" pitchFamily="2" charset="0"/>
                  <a:cs typeface="NikoshBAN" panose="02000000000000000000" pitchFamily="2" charset="0"/>
                </a:rPr>
                <a:t>লোহিত রক্তকণিকা</a:t>
              </a:r>
              <a:endParaRPr lang="en-US" sz="6600" dirty="0">
                <a:latin typeface="NikoshBAN" panose="02000000000000000000" pitchFamily="2" charset="0"/>
                <a:cs typeface="NikoshBAN" panose="02000000000000000000" pitchFamily="2" charset="0"/>
              </a:endParaRPr>
            </a:p>
          </p:txBody>
        </p:sp>
        <p:sp>
          <p:nvSpPr>
            <p:cNvPr id="7" name="Rounded Rectangle 6"/>
            <p:cNvSpPr/>
            <p:nvPr/>
          </p:nvSpPr>
          <p:spPr>
            <a:xfrm>
              <a:off x="304800" y="457200"/>
              <a:ext cx="6096000" cy="1295400"/>
            </a:xfrm>
            <a:prstGeom prst="roundRect">
              <a:avLst/>
            </a:prstGeom>
            <a:noFill/>
            <a:ln w="762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45000">
              <a:schemeClr val="accent2">
                <a:lumMod val="60000"/>
                <a:lumOff val="40000"/>
              </a:schemeClr>
            </a:gs>
            <a:gs pos="83000">
              <a:srgbClr val="00B050"/>
            </a:gs>
            <a:gs pos="100000">
              <a:srgbClr val="7030A0"/>
            </a:gs>
          </a:gsLst>
          <a:lin ang="4800000" scaled="0"/>
        </a:gradFill>
        <a:effectLst/>
      </p:bgPr>
    </p:bg>
    <p:spTree>
      <p:nvGrpSpPr>
        <p:cNvPr id="1" name=""/>
        <p:cNvGrpSpPr/>
        <p:nvPr/>
      </p:nvGrpSpPr>
      <p:grpSpPr>
        <a:xfrm>
          <a:off x="0" y="0"/>
          <a:ext cx="0" cy="0"/>
          <a:chOff x="0" y="0"/>
          <a:chExt cx="0" cy="0"/>
        </a:xfrm>
      </p:grpSpPr>
      <p:sp>
        <p:nvSpPr>
          <p:cNvPr id="4" name="Rounded Rectangle 3"/>
          <p:cNvSpPr/>
          <p:nvPr/>
        </p:nvSpPr>
        <p:spPr>
          <a:xfrm>
            <a:off x="3048000" y="914400"/>
            <a:ext cx="5334000" cy="11430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solidFill>
                  <a:srgbClr val="FF0000"/>
                </a:solidFill>
                <a:latin typeface="NikoshBAN" pitchFamily="2" charset="0"/>
                <a:cs typeface="NikoshBAN" pitchFamily="2" charset="0"/>
              </a:rPr>
              <a:t>লোহিত</a:t>
            </a:r>
            <a:r>
              <a:rPr lang="en-US" sz="7200" dirty="0">
                <a:solidFill>
                  <a:srgbClr val="FF0000"/>
                </a:solidFill>
                <a:latin typeface="NikoshBAN" pitchFamily="2" charset="0"/>
                <a:cs typeface="NikoshBAN" pitchFamily="2" charset="0"/>
              </a:rPr>
              <a:t> </a:t>
            </a:r>
            <a:r>
              <a:rPr lang="en-US" sz="7200" dirty="0" err="1">
                <a:solidFill>
                  <a:srgbClr val="FF0000"/>
                </a:solidFill>
                <a:latin typeface="NikoshBAN" pitchFamily="2" charset="0"/>
                <a:cs typeface="NikoshBAN" pitchFamily="2" charset="0"/>
              </a:rPr>
              <a:t>কণিকা</a:t>
            </a:r>
            <a:endParaRPr lang="en-US" sz="7200" dirty="0">
              <a:solidFill>
                <a:srgbClr val="FF0000"/>
              </a:solidFill>
              <a:latin typeface="NikoshBAN" pitchFamily="2" charset="0"/>
              <a:cs typeface="NikoshBAN" pitchFamily="2" charset="0"/>
            </a:endParaRPr>
          </a:p>
        </p:txBody>
      </p:sp>
      <p:sp>
        <p:nvSpPr>
          <p:cNvPr id="5" name="Rounded Rectangle 4"/>
          <p:cNvSpPr/>
          <p:nvPr/>
        </p:nvSpPr>
        <p:spPr>
          <a:xfrm>
            <a:off x="1143000" y="3200400"/>
            <a:ext cx="99822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হিমোগ্লোবিনের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উপস্থিতির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কারণে</a:t>
            </a:r>
            <a:r>
              <a:rPr lang="en-US" sz="4400" dirty="0">
                <a:latin typeface="NikoshBAN" pitchFamily="2" charset="0"/>
                <a:cs typeface="NikoshBAN" pitchFamily="2" charset="0"/>
              </a:rPr>
              <a:t>  </a:t>
            </a:r>
            <a:r>
              <a:rPr lang="en-US" sz="4400" dirty="0" err="1">
                <a:latin typeface="NikoshBAN" pitchFamily="2" charset="0"/>
                <a:cs typeface="NikoshBAN" pitchFamily="2" charset="0"/>
              </a:rPr>
              <a:t>রক্ত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লাল</a:t>
            </a:r>
            <a:r>
              <a:rPr lang="en-US" sz="4400" dirty="0">
                <a:latin typeface="NikoshBAN" pitchFamily="2" charset="0"/>
                <a:cs typeface="NikoshBAN" pitchFamily="2" charset="0"/>
              </a:rPr>
              <a:t> </a:t>
            </a:r>
            <a:r>
              <a:rPr lang="en-US" sz="4400" dirty="0" err="1">
                <a:latin typeface="NikoshBAN" pitchFamily="2" charset="0"/>
                <a:cs typeface="NikoshBAN" pitchFamily="2" charset="0"/>
              </a:rPr>
              <a:t>দেখায়</a:t>
            </a:r>
            <a:r>
              <a:rPr lang="en-US" sz="4400" dirty="0">
                <a:latin typeface="NikoshBAN" pitchFamily="2" charset="0"/>
                <a:cs typeface="NikoshBAN" pitchFamily="2" charset="0"/>
              </a:rPr>
              <a:t>। </a:t>
            </a:r>
            <a:r>
              <a:rPr lang="en-US" sz="4400" dirty="0" err="1">
                <a:latin typeface="NikoshBAN" pitchFamily="2" charset="0"/>
                <a:cs typeface="NikoshBAN" pitchFamily="2" charset="0"/>
              </a:rPr>
              <a:t>সারা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দেহে</a:t>
            </a:r>
            <a:r>
              <a:rPr lang="en-US" sz="4400" dirty="0">
                <a:latin typeface="NikoshBAN" pitchFamily="2" charset="0"/>
                <a:cs typeface="NikoshBAN" pitchFamily="2" charset="0"/>
              </a:rPr>
              <a:t> </a:t>
            </a:r>
            <a:r>
              <a:rPr lang="en-US" sz="4400" dirty="0" err="1">
                <a:latin typeface="NikoshBAN" pitchFamily="2" charset="0"/>
                <a:cs typeface="NikoshBAN" pitchFamily="2" charset="0"/>
              </a:rPr>
              <a:t>অক্সিজেন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পরিবেশন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করেন।এটি</a:t>
            </a:r>
            <a:r>
              <a:rPr lang="en-US" sz="4400" dirty="0">
                <a:latin typeface="NikoshBAN" pitchFamily="2" charset="0"/>
                <a:cs typeface="NikoshBAN" pitchFamily="2" charset="0"/>
              </a:rPr>
              <a:t> </a:t>
            </a:r>
            <a:r>
              <a:rPr lang="en-US" sz="4400" dirty="0" err="1">
                <a:latin typeface="NikoshBAN" pitchFamily="2" charset="0"/>
                <a:cs typeface="NikoshBAN" pitchFamily="2" charset="0"/>
              </a:rPr>
              <a:t>অস্থি</a:t>
            </a:r>
            <a:r>
              <a:rPr lang="en-US" sz="4400" dirty="0">
                <a:latin typeface="NikoshBAN" pitchFamily="2" charset="0"/>
                <a:cs typeface="NikoshBAN" pitchFamily="2" charset="0"/>
              </a:rPr>
              <a:t> </a:t>
            </a:r>
            <a:r>
              <a:rPr lang="en-US" sz="4400" dirty="0" err="1">
                <a:latin typeface="NikoshBAN" pitchFamily="2" charset="0"/>
                <a:cs typeface="NikoshBAN" pitchFamily="2" charset="0"/>
              </a:rPr>
              <a:t>মজ্জায়</a:t>
            </a:r>
            <a:r>
              <a:rPr lang="en-US" sz="4400" dirty="0">
                <a:latin typeface="NikoshBAN" pitchFamily="2" charset="0"/>
                <a:cs typeface="NikoshBAN" pitchFamily="2" charset="0"/>
              </a:rPr>
              <a:t> </a:t>
            </a:r>
            <a:r>
              <a:rPr lang="en-US" sz="4400" dirty="0" err="1">
                <a:latin typeface="NikoshBAN" pitchFamily="2" charset="0"/>
                <a:cs typeface="NikoshBAN" pitchFamily="2" charset="0"/>
              </a:rPr>
              <a:t>হতে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তৈরি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হয়।এটি</a:t>
            </a:r>
            <a:r>
              <a:rPr lang="en-US" sz="4400" dirty="0">
                <a:latin typeface="NikoshBAN" pitchFamily="2" charset="0"/>
                <a:cs typeface="NikoshBAN" pitchFamily="2" charset="0"/>
              </a:rPr>
              <a:t>  ১২০ </a:t>
            </a:r>
            <a:r>
              <a:rPr lang="en-US" sz="4400" dirty="0" err="1">
                <a:latin typeface="NikoshBAN" pitchFamily="2" charset="0"/>
                <a:cs typeface="NikoshBAN" pitchFamily="2" charset="0"/>
              </a:rPr>
              <a:t>দিন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প্লীহায়</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বিনিষ্ট</a:t>
            </a:r>
            <a:r>
              <a:rPr lang="en-US" sz="4400" dirty="0">
                <a:latin typeface="NikoshBAN" pitchFamily="2" charset="0"/>
                <a:cs typeface="NikoshBAN" pitchFamily="2" charset="0"/>
              </a:rPr>
              <a:t> </a:t>
            </a:r>
            <a:r>
              <a:rPr lang="en-US" sz="4400" dirty="0" err="1">
                <a:latin typeface="NikoshBAN" pitchFamily="2" charset="0"/>
                <a:cs typeface="NikoshBAN" pitchFamily="2" charset="0"/>
              </a:rPr>
              <a:t>হয়</a:t>
            </a:r>
            <a:r>
              <a:rPr lang="en-US" sz="4400" dirty="0">
                <a:latin typeface="NikoshBAN" pitchFamily="2" charset="0"/>
                <a:cs typeface="NikoshBAN" pitchFamily="2"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2381250" cy="17907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9435"/>
          <a:stretch/>
        </p:blipFill>
        <p:spPr>
          <a:xfrm>
            <a:off x="8610600" y="304800"/>
            <a:ext cx="3311577" cy="2390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3900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733800"/>
            <a:ext cx="9601200" cy="2246769"/>
          </a:xfrm>
          <a:prstGeom prst="rect">
            <a:avLst/>
          </a:prstGeom>
        </p:spPr>
        <p:txBody>
          <a:bodyPr wrap="square">
            <a:spAutoFit/>
          </a:bodyPr>
          <a:lstStyle/>
          <a:p>
            <a:r>
              <a:rPr lang="bn-IN" sz="2800" b="1" dirty="0">
                <a:solidFill>
                  <a:srgbClr val="202122"/>
                </a:solidFill>
                <a:latin typeface="NikoshBAN" panose="02000000000000000000" pitchFamily="2" charset="0"/>
                <a:cs typeface="NikoshBAN" panose="02000000000000000000" pitchFamily="2" charset="0"/>
              </a:rPr>
              <a:t>শ্বেত রক্তকণিকা</a:t>
            </a:r>
            <a:r>
              <a:rPr lang="bn-IN" sz="2800" dirty="0">
                <a:solidFill>
                  <a:srgbClr val="202122"/>
                </a:solidFill>
                <a:latin typeface="NikoshBAN" panose="02000000000000000000" pitchFamily="2" charset="0"/>
                <a:cs typeface="NikoshBAN" panose="02000000000000000000" pitchFamily="2" charset="0"/>
              </a:rPr>
              <a:t> </a:t>
            </a:r>
            <a:r>
              <a:rPr lang="bn-IN" sz="2800" dirty="0" smtClean="0">
                <a:solidFill>
                  <a:srgbClr val="202122"/>
                </a:solidFill>
                <a:latin typeface="NikoshBAN" panose="02000000000000000000" pitchFamily="2" charset="0"/>
                <a:cs typeface="NikoshBAN" panose="02000000000000000000" pitchFamily="2" charset="0"/>
              </a:rPr>
              <a:t>;</a:t>
            </a:r>
            <a:r>
              <a:rPr lang="en-US" sz="2800" dirty="0" smtClean="0">
                <a:solidFill>
                  <a:srgbClr val="202122"/>
                </a:solidFill>
                <a:latin typeface="NikoshBAN" panose="02000000000000000000" pitchFamily="2" charset="0"/>
                <a:cs typeface="NikoshBAN" panose="02000000000000000000" pitchFamily="2" charset="0"/>
              </a:rPr>
              <a:t> </a:t>
            </a:r>
            <a:r>
              <a:rPr lang="bn-IN" sz="2800" dirty="0">
                <a:solidFill>
                  <a:srgbClr val="202122"/>
                </a:solidFill>
                <a:latin typeface="NikoshBAN" panose="02000000000000000000" pitchFamily="2" charset="0"/>
                <a:cs typeface="NikoshBAN" panose="02000000000000000000" pitchFamily="2" charset="0"/>
              </a:rPr>
              <a:t>মানবদেহের রক্তে বর্নহীন,নিউক্লিয়াসযুক্ত এবং তুলনামূলকভাবে স্বল্পসংখ্যক ও বৃহদাকার যে কোষ দেখা যায় এবং যারা দেহকে সংক্রমন থেকে রক্ষা করতে সাহায্য করে তাকে শ্বেত রক্তকণিকা বলে। প্রতি ঘন মিলিলিটার রক্তে শ্বেত রক্তকণিকার সংখ্যা প্রায় ৫০০০-৯০০০। লোহিত রক্তকণিকার তুলনায় শ্বেত রক্তকণিকার সংখ্যা অনেক কম হয়। লোহিত রক্তকণিকা ও শ্বেত রক্তকণিকার অনুপাত প্রায় ৭০০:১</a:t>
            </a:r>
            <a:r>
              <a:rPr lang="bn-IN" sz="2800" dirty="0" smtClean="0">
                <a:solidFill>
                  <a:srgbClr val="202122"/>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228600"/>
            <a:ext cx="2590800" cy="2882060"/>
          </a:xfrm>
          <a:prstGeom prst="rect">
            <a:avLst/>
          </a:prstGeom>
        </p:spPr>
      </p:pic>
      <p:grpSp>
        <p:nvGrpSpPr>
          <p:cNvPr id="8" name="Group 7"/>
          <p:cNvGrpSpPr/>
          <p:nvPr/>
        </p:nvGrpSpPr>
        <p:grpSpPr>
          <a:xfrm>
            <a:off x="1143000" y="762000"/>
            <a:ext cx="4876800" cy="1295400"/>
            <a:chOff x="1143000" y="762000"/>
            <a:chExt cx="4876800" cy="1295400"/>
          </a:xfrm>
        </p:grpSpPr>
        <p:sp>
          <p:nvSpPr>
            <p:cNvPr id="6" name="Rectangle 5"/>
            <p:cNvSpPr/>
            <p:nvPr/>
          </p:nvSpPr>
          <p:spPr>
            <a:xfrm>
              <a:off x="1295400" y="762000"/>
              <a:ext cx="4265911" cy="1107996"/>
            </a:xfrm>
            <a:prstGeom prst="rect">
              <a:avLst/>
            </a:prstGeom>
          </p:spPr>
          <p:txBody>
            <a:bodyPr wrap="none">
              <a:spAutoFit/>
            </a:bodyPr>
            <a:lstStyle/>
            <a:p>
              <a:r>
                <a:rPr lang="bn-IN" sz="6600" b="1" dirty="0">
                  <a:solidFill>
                    <a:srgbClr val="202122"/>
                  </a:solidFill>
                  <a:latin typeface="NikoshBAN" panose="02000000000000000000" pitchFamily="2" charset="0"/>
                  <a:cs typeface="NikoshBAN" panose="02000000000000000000" pitchFamily="2" charset="0"/>
                </a:rPr>
                <a:t>শ্বেত রক্তকণিকা</a:t>
              </a:r>
              <a:endParaRPr lang="en-US" sz="6600" dirty="0"/>
            </a:p>
          </p:txBody>
        </p:sp>
        <p:sp>
          <p:nvSpPr>
            <p:cNvPr id="7" name="Rounded Rectangle 6"/>
            <p:cNvSpPr/>
            <p:nvPr/>
          </p:nvSpPr>
          <p:spPr>
            <a:xfrm>
              <a:off x="1143000" y="762000"/>
              <a:ext cx="4876800" cy="12954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81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45000">
              <a:schemeClr val="accent2">
                <a:lumMod val="60000"/>
                <a:lumOff val="40000"/>
              </a:schemeClr>
            </a:gs>
            <a:gs pos="83000">
              <a:srgbClr val="00B050"/>
            </a:gs>
            <a:gs pos="100000">
              <a:srgbClr val="7030A0"/>
            </a:gs>
          </a:gsLst>
          <a:lin ang="4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5105400" cy="1143000"/>
          </a:xfrm>
          <a:solidFill>
            <a:schemeClr val="bg1">
              <a:lumMod val="85000"/>
            </a:schemeClr>
          </a:solidFill>
        </p:spPr>
        <p:txBody>
          <a:bodyPr>
            <a:noAutofit/>
          </a:bodyPr>
          <a:lstStyle/>
          <a:p>
            <a:r>
              <a:rPr lang="en-US" sz="8000" dirty="0" err="1">
                <a:solidFill>
                  <a:srgbClr val="FF0000"/>
                </a:solidFill>
                <a:latin typeface="NikoshBAN" pitchFamily="2" charset="0"/>
                <a:cs typeface="NikoshBAN" pitchFamily="2" charset="0"/>
              </a:rPr>
              <a:t>শ্বেত</a:t>
            </a:r>
            <a:r>
              <a:rPr lang="en-US" sz="8000" dirty="0">
                <a:solidFill>
                  <a:srgbClr val="FF0000"/>
                </a:solidFill>
                <a:latin typeface="NikoshBAN" pitchFamily="2" charset="0"/>
                <a:cs typeface="NikoshBAN" pitchFamily="2" charset="0"/>
              </a:rPr>
              <a:t> </a:t>
            </a:r>
            <a:r>
              <a:rPr lang="en-US" sz="8000" dirty="0" err="1">
                <a:solidFill>
                  <a:srgbClr val="FF0000"/>
                </a:solidFill>
                <a:latin typeface="NikoshBAN" pitchFamily="2" charset="0"/>
                <a:cs typeface="NikoshBAN" pitchFamily="2" charset="0"/>
              </a:rPr>
              <a:t>কণিকা</a:t>
            </a:r>
            <a:endParaRPr lang="en-US" sz="8000" dirty="0">
              <a:solidFill>
                <a:srgbClr val="FF0000"/>
              </a:solidFill>
              <a:latin typeface="NikoshBAN" pitchFamily="2" charset="0"/>
              <a:cs typeface="NikoshBAN" pitchFamily="2" charset="0"/>
            </a:endParaRPr>
          </a:p>
        </p:txBody>
      </p:sp>
      <p:sp>
        <p:nvSpPr>
          <p:cNvPr id="3" name="Content Placeholder 2"/>
          <p:cNvSpPr>
            <a:spLocks noGrp="1"/>
          </p:cNvSpPr>
          <p:nvPr>
            <p:ph idx="1"/>
          </p:nvPr>
        </p:nvSpPr>
        <p:spPr>
          <a:xfrm>
            <a:off x="1752600" y="3962400"/>
            <a:ext cx="8991600" cy="2209800"/>
          </a:xfrm>
          <a:solidFill>
            <a:schemeClr val="accent3"/>
          </a:solidFill>
        </p:spPr>
        <p:txBody>
          <a:bodyPr>
            <a:normAutofit/>
          </a:bodyPr>
          <a:lstStyle/>
          <a:p>
            <a:pPr>
              <a:buNone/>
            </a:pPr>
            <a:r>
              <a:rPr lang="en-US" sz="5400" dirty="0" smtClean="0">
                <a:latin typeface="NikoshBAN" pitchFamily="2" charset="0"/>
                <a:cs typeface="NikoshBAN" pitchFamily="2" charset="0"/>
              </a:rPr>
              <a:t>  </a:t>
            </a:r>
            <a:r>
              <a:rPr lang="en-US" sz="4800" dirty="0" err="1" smtClean="0">
                <a:latin typeface="NikoshBAN" pitchFamily="2" charset="0"/>
                <a:cs typeface="NikoshBAN" pitchFamily="2" charset="0"/>
              </a:rPr>
              <a:t>ব্যায়াম</a:t>
            </a:r>
            <a:r>
              <a:rPr lang="en-US" sz="4800" dirty="0" smtClean="0">
                <a:latin typeface="NikoshBAN" pitchFamily="2" charset="0"/>
                <a:cs typeface="NikoshBAN" pitchFamily="2" charset="0"/>
              </a:rPr>
              <a:t> </a:t>
            </a:r>
            <a:r>
              <a:rPr lang="en-US" sz="4800" dirty="0" err="1">
                <a:latin typeface="NikoshBAN" pitchFamily="2" charset="0"/>
                <a:cs typeface="NikoshBAN" pitchFamily="2" charset="0"/>
              </a:rPr>
              <a:t>করলে</a:t>
            </a:r>
            <a:r>
              <a:rPr lang="en-US" sz="4800" dirty="0">
                <a:latin typeface="NikoshBAN" pitchFamily="2" charset="0"/>
                <a:cs typeface="NikoshBAN" pitchFamily="2" charset="0"/>
              </a:rPr>
              <a:t> </a:t>
            </a:r>
            <a:r>
              <a:rPr lang="en-US" sz="4800" dirty="0" err="1">
                <a:latin typeface="NikoshBAN" pitchFamily="2" charset="0"/>
                <a:cs typeface="NikoshBAN" pitchFamily="2" charset="0"/>
              </a:rPr>
              <a:t>এদের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বাড়ে</a:t>
            </a:r>
            <a:r>
              <a:rPr lang="en-US" sz="4800" dirty="0">
                <a:latin typeface="NikoshBAN" pitchFamily="2" charset="0"/>
                <a:cs typeface="NikoshBAN" pitchFamily="2" charset="0"/>
              </a:rPr>
              <a:t> </a:t>
            </a:r>
            <a:r>
              <a:rPr lang="en-US" sz="4800" dirty="0" err="1">
                <a:latin typeface="NikoshBAN" pitchFamily="2" charset="0"/>
                <a:cs typeface="NikoshBAN" pitchFamily="2" charset="0"/>
              </a:rPr>
              <a:t>এবং</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বেশি</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বাচে</a:t>
            </a:r>
            <a:r>
              <a:rPr lang="en-US" sz="4800" dirty="0">
                <a:latin typeface="NikoshBAN" pitchFamily="2" charset="0"/>
                <a:cs typeface="NikoshBAN" pitchFamily="2" charset="0"/>
              </a:rPr>
              <a:t>। </a:t>
            </a:r>
            <a:r>
              <a:rPr lang="en-US" sz="4800" dirty="0" err="1">
                <a:latin typeface="NikoshBAN" pitchFamily="2" charset="0"/>
                <a:cs typeface="NikoshBAN" pitchFamily="2" charset="0"/>
              </a:rPr>
              <a:t>রক্তে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প্রবেশ</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বিনষ্ট</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ফেলে।এরা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সাধারণত</a:t>
            </a:r>
            <a:r>
              <a:rPr lang="en-US" sz="4800" dirty="0">
                <a:latin typeface="NikoshBAN" pitchFamily="2" charset="0"/>
                <a:cs typeface="NikoshBAN" pitchFamily="2" charset="0"/>
              </a:rPr>
              <a:t> ১২-১৩ </a:t>
            </a:r>
            <a:r>
              <a:rPr lang="en-US" sz="4800" dirty="0" err="1">
                <a:latin typeface="NikoshBAN" pitchFamily="2" charset="0"/>
                <a:cs typeface="NikoshBAN" pitchFamily="2" charset="0"/>
              </a:rPr>
              <a:t>দিন</a:t>
            </a:r>
            <a:r>
              <a:rPr lang="en-US" sz="4800" dirty="0">
                <a:latin typeface="NikoshBAN" pitchFamily="2" charset="0"/>
                <a:cs typeface="NikoshBAN" pitchFamily="2" charset="0"/>
              </a:rPr>
              <a:t> </a:t>
            </a:r>
            <a:r>
              <a:rPr lang="bn-IN" sz="4800" dirty="0" smtClean="0">
                <a:latin typeface="NikoshBAN" pitchFamily="2" charset="0"/>
                <a:cs typeface="NikoshBAN" pitchFamily="2" charset="0"/>
              </a:rPr>
              <a:t>বাঁচে</a:t>
            </a:r>
            <a:r>
              <a:rPr lang="bn-IN" sz="4800" dirty="0">
                <a:latin typeface="NikoshBAN" pitchFamily="2" charset="0"/>
                <a:cs typeface="NikoshBAN" pitchFamily="2" charset="0"/>
              </a:rPr>
              <a:t>।</a:t>
            </a:r>
            <a:endParaRPr lang="bn-IN" sz="4800" dirty="0" smtClean="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29849"/>
            <a:ext cx="4473286" cy="274320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inVertical)">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5000">
              <a:schemeClr val="accent2">
                <a:lumMod val="60000"/>
                <a:lumOff val="40000"/>
              </a:schemeClr>
            </a:gs>
            <a:gs pos="83000">
              <a:schemeClr val="accent6">
                <a:lumMod val="60000"/>
                <a:lumOff val="40000"/>
              </a:schemeClr>
            </a:gs>
            <a:gs pos="100000">
              <a:schemeClr val="accent1">
                <a:lumMod val="30000"/>
                <a:lumOff val="70000"/>
              </a:schemeClr>
            </a:gs>
          </a:gsLst>
          <a:lin ang="4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4267200" cy="1295400"/>
          </a:xfrm>
          <a:solidFill>
            <a:schemeClr val="bg1">
              <a:lumMod val="95000"/>
            </a:schemeClr>
          </a:solidFill>
        </p:spPr>
        <p:txBody>
          <a:bodyPr>
            <a:noAutofit/>
          </a:bodyPr>
          <a:lstStyle/>
          <a:p>
            <a:r>
              <a:rPr lang="en-US" sz="8800" dirty="0" err="1">
                <a:solidFill>
                  <a:srgbClr val="FF0000"/>
                </a:solidFill>
                <a:latin typeface="NikoshBAN" pitchFamily="2" charset="0"/>
                <a:cs typeface="NikoshBAN" pitchFamily="2" charset="0"/>
              </a:rPr>
              <a:t>অনুচক্রিকা</a:t>
            </a:r>
            <a:endParaRPr lang="en-US" sz="8800" dirty="0">
              <a:solidFill>
                <a:srgbClr val="FF0000"/>
              </a:solidFill>
              <a:latin typeface="NikoshBAN" pitchFamily="2" charset="0"/>
              <a:cs typeface="NikoshBAN" pitchFamily="2" charset="0"/>
            </a:endParaRPr>
          </a:p>
        </p:txBody>
      </p:sp>
      <p:sp>
        <p:nvSpPr>
          <p:cNvPr id="4" name="Rectangle 3"/>
          <p:cNvSpPr/>
          <p:nvPr/>
        </p:nvSpPr>
        <p:spPr>
          <a:xfrm>
            <a:off x="1143000" y="2743200"/>
            <a:ext cx="10287000" cy="3046988"/>
          </a:xfrm>
          <a:prstGeom prst="rect">
            <a:avLst/>
          </a:prstGeom>
        </p:spPr>
        <p:txBody>
          <a:bodyPr wrap="square">
            <a:spAutoFit/>
          </a:bodyPr>
          <a:lstStyle/>
          <a:p>
            <a:r>
              <a:rPr lang="as-IN" sz="3200" dirty="0">
                <a:solidFill>
                  <a:srgbClr val="333333"/>
                </a:solidFill>
                <a:latin typeface="NikoshBAN" panose="02000000000000000000" pitchFamily="2" charset="0"/>
                <a:cs typeface="NikoshBAN" panose="02000000000000000000" pitchFamily="2" charset="0"/>
              </a:rPr>
              <a:t>অণুচক্রিকা বা প্লাটিলেট (</a:t>
            </a:r>
            <a:r>
              <a:rPr lang="en-US" sz="3200" dirty="0">
                <a:solidFill>
                  <a:srgbClr val="333333"/>
                </a:solidFill>
                <a:latin typeface="NikoshBAN" panose="02000000000000000000" pitchFamily="2" charset="0"/>
                <a:cs typeface="NikoshBAN" panose="02000000000000000000" pitchFamily="2" charset="0"/>
              </a:rPr>
              <a:t>Platelet) </a:t>
            </a:r>
            <a:r>
              <a:rPr lang="as-IN" sz="3200" dirty="0">
                <a:solidFill>
                  <a:srgbClr val="333333"/>
                </a:solidFill>
                <a:latin typeface="NikoshBAN" panose="02000000000000000000" pitchFamily="2" charset="0"/>
                <a:cs typeface="NikoshBAN" panose="02000000000000000000" pitchFamily="2" charset="0"/>
              </a:rPr>
              <a:t>হলো নিউক্লিয়াসবিহীন, গোলাকার বা ডিম্বাকার বা রড আকৃতির বর্ণহীন সাইটোপ্লাজমীয় চাকতিবিশিষ্ট অতি ক্ষুদ্র ও অনিয়মিত আকারের কোষ। লোহিত ও শ্বেত রক্তকণিকার চেয়েও আকারে ছোট। এটি আমাদের রক্তের অত্যাবশ্যক উপাদান। রক্ত জমাট বাঁধা ও রক্তক্ষয় ঠেকাতে এর গুরুত্বপূর্ণ ভূমিকা রয়েছে। এর ব্যাস দুই থেকে তিন মাইক্রোমিটার এবং আয়ুষ্কাল ৫ থেকে ৯ দিন।</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81000"/>
            <a:ext cx="2438400" cy="2152730"/>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45000">
              <a:schemeClr val="accent2">
                <a:lumMod val="60000"/>
                <a:lumOff val="40000"/>
              </a:schemeClr>
            </a:gs>
            <a:gs pos="83000">
              <a:srgbClr val="00B050"/>
            </a:gs>
            <a:gs pos="100000">
              <a:srgbClr val="7030A0"/>
            </a:gs>
          </a:gsLst>
          <a:lin ang="4800000" scaled="0"/>
        </a:gradFill>
        <a:effectLst/>
      </p:bgPr>
    </p:bg>
    <p:spTree>
      <p:nvGrpSpPr>
        <p:cNvPr id="1" name=""/>
        <p:cNvGrpSpPr/>
        <p:nvPr/>
      </p:nvGrpSpPr>
      <p:grpSpPr>
        <a:xfrm>
          <a:off x="0" y="0"/>
          <a:ext cx="0" cy="0"/>
          <a:chOff x="0" y="0"/>
          <a:chExt cx="0" cy="0"/>
        </a:xfrm>
      </p:grpSpPr>
      <p:sp>
        <p:nvSpPr>
          <p:cNvPr id="4" name="Title 1"/>
          <p:cNvSpPr txBox="1">
            <a:spLocks/>
          </p:cNvSpPr>
          <p:nvPr/>
        </p:nvSpPr>
        <p:spPr>
          <a:xfrm>
            <a:off x="990600" y="762000"/>
            <a:ext cx="5257800" cy="1447800"/>
          </a:xfrm>
          <a:prstGeom prst="rect">
            <a:avLst/>
          </a:prstGeom>
          <a:solidFill>
            <a:schemeClr val="bg1">
              <a:lumMod val="95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smtClean="0">
                <a:solidFill>
                  <a:srgbClr val="FF0000"/>
                </a:solidFill>
                <a:latin typeface="NikoshBAN" pitchFamily="2" charset="0"/>
                <a:cs typeface="NikoshBAN" pitchFamily="2" charset="0"/>
              </a:rPr>
              <a:t>অনুচক্রিকা</a:t>
            </a:r>
            <a:endParaRPr lang="en-US" sz="8800" dirty="0">
              <a:solidFill>
                <a:srgbClr val="FF0000"/>
              </a:solidFill>
              <a:latin typeface="NikoshBAN" pitchFamily="2" charset="0"/>
              <a:cs typeface="NikoshBAN" pitchFamily="2" charset="0"/>
            </a:endParaRPr>
          </a:p>
        </p:txBody>
      </p:sp>
      <p:sp>
        <p:nvSpPr>
          <p:cNvPr id="5" name="Content Placeholder 2"/>
          <p:cNvSpPr txBox="1">
            <a:spLocks/>
          </p:cNvSpPr>
          <p:nvPr/>
        </p:nvSpPr>
        <p:spPr>
          <a:xfrm>
            <a:off x="914400" y="3657600"/>
            <a:ext cx="10972800" cy="2133600"/>
          </a:xfrm>
          <a:prstGeom prst="rect">
            <a:avLst/>
          </a:prstGeom>
          <a:solidFill>
            <a:schemeClr val="accent4">
              <a:lumMod val="20000"/>
              <a:lumOff val="8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5400" dirty="0" err="1" smtClean="0">
                <a:latin typeface="NikoshBAN" pitchFamily="2" charset="0"/>
                <a:cs typeface="NikoshBAN" pitchFamily="2" charset="0"/>
              </a:rPr>
              <a:t>দেহের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কোনো</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স্থানে</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ক্ষত</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হলে</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সেখানে</a:t>
            </a:r>
            <a:r>
              <a:rPr lang="en-US" sz="5400" dirty="0" smtClean="0">
                <a:latin typeface="NikoshBAN" pitchFamily="2" charset="0"/>
                <a:cs typeface="NikoshBAN" pitchFamily="2" charset="0"/>
              </a:rPr>
              <a:t> ৩ </a:t>
            </a:r>
            <a:r>
              <a:rPr lang="en-US" sz="5400" dirty="0" err="1" smtClean="0">
                <a:latin typeface="NikoshBAN" pitchFamily="2" charset="0"/>
                <a:cs typeface="NikoshBAN" pitchFamily="2" charset="0"/>
              </a:rPr>
              <a:t>মিনিটের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মধ্যে</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রক্ত</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জমাট</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বাধতে</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সাহায্য</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করে</a:t>
            </a:r>
            <a:r>
              <a:rPr lang="en-US" sz="5400" dirty="0" smtClean="0">
                <a:latin typeface="NikoshBAN" pitchFamily="2" charset="0"/>
                <a:cs typeface="NikoshBAN" pitchFamily="2" charset="0"/>
              </a:rPr>
              <a:t>।</a:t>
            </a:r>
            <a:endParaRPr lang="en-US" sz="54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81000"/>
            <a:ext cx="4485149" cy="2357438"/>
          </a:xfrm>
          <a:prstGeom prst="rect">
            <a:avLst/>
          </a:prstGeom>
        </p:spPr>
      </p:pic>
    </p:spTree>
    <p:extLst>
      <p:ext uri="{BB962C8B-B14F-4D97-AF65-F5344CB8AC3E}">
        <p14:creationId xmlns:p14="http://schemas.microsoft.com/office/powerpoint/2010/main" val="34918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45000">
              <a:schemeClr val="accent2">
                <a:lumMod val="60000"/>
                <a:lumOff val="40000"/>
              </a:schemeClr>
            </a:gs>
            <a:gs pos="83000">
              <a:srgbClr val="00B050"/>
            </a:gs>
            <a:gs pos="100000">
              <a:srgbClr val="7030A0"/>
            </a:gs>
          </a:gsLst>
          <a:lin ang="4800000" scaled="0"/>
        </a:gradFill>
        <a:effectLst/>
      </p:bgPr>
    </p:bg>
    <p:spTree>
      <p:nvGrpSpPr>
        <p:cNvPr id="1" name=""/>
        <p:cNvGrpSpPr/>
        <p:nvPr/>
      </p:nvGrpSpPr>
      <p:grpSpPr>
        <a:xfrm>
          <a:off x="0" y="0"/>
          <a:ext cx="0" cy="0"/>
          <a:chOff x="0" y="0"/>
          <a:chExt cx="0" cy="0"/>
        </a:xfrm>
      </p:grpSpPr>
      <p:pic>
        <p:nvPicPr>
          <p:cNvPr id="1027" name="Picture 3" descr="big-muscles"/>
          <p:cNvPicPr>
            <a:picLocks noChangeAspect="1" noChangeArrowheads="1"/>
          </p:cNvPicPr>
          <p:nvPr/>
        </p:nvPicPr>
        <p:blipFill>
          <a:blip r:embed="rId2"/>
          <a:srcRect/>
          <a:stretch>
            <a:fillRect/>
          </a:stretch>
        </p:blipFill>
        <p:spPr bwMode="auto">
          <a:xfrm>
            <a:off x="1524001" y="325878"/>
            <a:ext cx="3352799" cy="4779522"/>
          </a:xfrm>
          <a:prstGeom prst="rect">
            <a:avLst/>
          </a:prstGeom>
          <a:noFill/>
          <a:ln w="9525">
            <a:noFill/>
            <a:miter lim="800000"/>
            <a:headEnd/>
            <a:tailEnd/>
          </a:ln>
        </p:spPr>
      </p:pic>
      <p:pic>
        <p:nvPicPr>
          <p:cNvPr id="1028" name="Picture 4" descr="How skinny guys can build muscle fast"/>
          <p:cNvPicPr>
            <a:picLocks noChangeAspect="1" noChangeArrowheads="1"/>
          </p:cNvPicPr>
          <p:nvPr/>
        </p:nvPicPr>
        <p:blipFill>
          <a:blip r:embed="rId3"/>
          <a:srcRect/>
          <a:stretch>
            <a:fillRect/>
          </a:stretch>
        </p:blipFill>
        <p:spPr bwMode="auto">
          <a:xfrm>
            <a:off x="6858000" y="381000"/>
            <a:ext cx="3200400" cy="4724400"/>
          </a:xfrm>
          <a:prstGeom prst="rect">
            <a:avLst/>
          </a:prstGeom>
          <a:noFill/>
          <a:ln w="9525">
            <a:noFill/>
            <a:miter lim="800000"/>
            <a:headEnd/>
            <a:tailEnd/>
          </a:ln>
        </p:spPr>
      </p:pic>
      <p:sp>
        <p:nvSpPr>
          <p:cNvPr id="7" name="Rounded Rectangle 6"/>
          <p:cNvSpPr/>
          <p:nvPr/>
        </p:nvSpPr>
        <p:spPr>
          <a:xfrm>
            <a:off x="1524000" y="5334000"/>
            <a:ext cx="8763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latin typeface="NikoshBAN" pitchFamily="2" charset="0"/>
                <a:cs typeface="NikoshBAN" pitchFamily="2" charset="0"/>
              </a:rPr>
              <a:t>শক্তিশালী</a:t>
            </a:r>
            <a:r>
              <a:rPr lang="en-US" sz="8000" dirty="0">
                <a:latin typeface="NikoshBAN" pitchFamily="2" charset="0"/>
                <a:cs typeface="NikoshBAN" pitchFamily="2" charset="0"/>
              </a:rPr>
              <a:t> </a:t>
            </a:r>
            <a:r>
              <a:rPr lang="en-US" sz="8000" dirty="0" err="1">
                <a:latin typeface="NikoshBAN" pitchFamily="2" charset="0"/>
                <a:cs typeface="NikoshBAN" pitchFamily="2" charset="0"/>
              </a:rPr>
              <a:t>মাংস</a:t>
            </a:r>
            <a:r>
              <a:rPr lang="en-US" sz="8000" dirty="0">
                <a:latin typeface="NikoshBAN" pitchFamily="2" charset="0"/>
                <a:cs typeface="NikoshBAN" pitchFamily="2" charset="0"/>
              </a:rPr>
              <a:t> </a:t>
            </a:r>
            <a:r>
              <a:rPr lang="en-US" sz="8000" dirty="0" err="1">
                <a:latin typeface="NikoshBAN" pitchFamily="2" charset="0"/>
                <a:cs typeface="NikoshBAN" pitchFamily="2" charset="0"/>
              </a:rPr>
              <a:t>পেশি</a:t>
            </a:r>
            <a:endParaRPr lang="en-US" sz="8000" dirty="0">
              <a:latin typeface="NikoshBAN" pitchFamily="2" charset="0"/>
              <a:cs typeface="NikoshBAN"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FD7410-21FE-4958-B4B3-59AA12D16A94}" type="datetime1">
              <a:rPr lang="en-US" smtClean="0">
                <a:solidFill>
                  <a:prstClr val="black">
                    <a:tint val="75000"/>
                  </a:prstClr>
                </a:solidFill>
              </a:rPr>
              <a:t>8/17/2020</a:t>
            </a:fld>
            <a:endParaRPr lang="en-US">
              <a:solidFill>
                <a:prstClr val="black">
                  <a:tint val="75000"/>
                </a:prstClr>
              </a:solidFill>
            </a:endParaRPr>
          </a:p>
        </p:txBody>
      </p:sp>
      <p:sp>
        <p:nvSpPr>
          <p:cNvPr id="5" name="Rectangle 4"/>
          <p:cNvSpPr/>
          <p:nvPr/>
        </p:nvSpPr>
        <p:spPr>
          <a:xfrm>
            <a:off x="3031598" y="2950285"/>
            <a:ext cx="6096000" cy="3673826"/>
          </a:xfrm>
          <a:prstGeom prst="rect">
            <a:avLst/>
          </a:prstGeom>
          <a:noFill/>
        </p:spPr>
        <p:txBody>
          <a:bodyPr>
            <a:spAutoFit/>
          </a:bodyPr>
          <a:lstStyle/>
          <a:p>
            <a:pPr lvl="0"/>
            <a:r>
              <a:rPr lang="en-US" sz="2909" b="1" dirty="0" err="1">
                <a:solidFill>
                  <a:srgbClr val="FF0000"/>
                </a:solidFill>
                <a:latin typeface="NikoshBAN" panose="02000000000000000000" pitchFamily="2" charset="0"/>
                <a:cs typeface="NikoshBAN" panose="02000000000000000000" pitchFamily="2" charset="0"/>
              </a:rPr>
              <a:t>শিক্ষক</a:t>
            </a:r>
            <a:r>
              <a:rPr lang="en-US" sz="2909" b="1" dirty="0">
                <a:solidFill>
                  <a:srgbClr val="FF0000"/>
                </a:solidFill>
                <a:latin typeface="NikoshBAN" panose="02000000000000000000" pitchFamily="2" charset="0"/>
                <a:cs typeface="NikoshBAN" panose="02000000000000000000" pitchFamily="2" charset="0"/>
              </a:rPr>
              <a:t> </a:t>
            </a:r>
            <a:r>
              <a:rPr lang="en-US" sz="2909" b="1" dirty="0" err="1">
                <a:solidFill>
                  <a:srgbClr val="FF0000"/>
                </a:solidFill>
                <a:latin typeface="NikoshBAN" panose="02000000000000000000" pitchFamily="2" charset="0"/>
                <a:cs typeface="NikoshBAN" panose="02000000000000000000" pitchFamily="2" charset="0"/>
              </a:rPr>
              <a:t>পরিচিতি</a:t>
            </a:r>
            <a:endParaRPr lang="en-US" sz="2909" b="1" dirty="0">
              <a:solidFill>
                <a:srgbClr val="FF0000"/>
              </a:solidFill>
              <a:latin typeface="NikoshBAN" panose="02000000000000000000" pitchFamily="2" charset="0"/>
              <a:cs typeface="NikoshBAN" panose="02000000000000000000" pitchFamily="2" charset="0"/>
            </a:endParaRPr>
          </a:p>
          <a:p>
            <a:pPr lvl="0"/>
            <a:r>
              <a:rPr lang="en-US" sz="2909" b="1" dirty="0" err="1">
                <a:latin typeface="NikoshBAN" panose="02000000000000000000" pitchFamily="2" charset="0"/>
                <a:cs typeface="NikoshBAN" panose="02000000000000000000" pitchFamily="2" charset="0"/>
              </a:rPr>
              <a:t>মোহাম্মদ</a:t>
            </a:r>
            <a:r>
              <a:rPr lang="en-US" sz="2909" b="1" dirty="0">
                <a:latin typeface="NikoshBAN" panose="02000000000000000000" pitchFamily="2" charset="0"/>
                <a:cs typeface="NikoshBAN" panose="02000000000000000000" pitchFamily="2" charset="0"/>
              </a:rPr>
              <a:t> </a:t>
            </a:r>
            <a:r>
              <a:rPr lang="en-US" sz="2909" b="1" dirty="0" err="1">
                <a:latin typeface="NikoshBAN" panose="02000000000000000000" pitchFamily="2" charset="0"/>
                <a:cs typeface="NikoshBAN" panose="02000000000000000000" pitchFamily="2" charset="0"/>
              </a:rPr>
              <a:t>নজরুল</a:t>
            </a:r>
            <a:r>
              <a:rPr lang="en-US" sz="2909" b="1" dirty="0">
                <a:latin typeface="NikoshBAN" panose="02000000000000000000" pitchFamily="2" charset="0"/>
                <a:cs typeface="NikoshBAN" panose="02000000000000000000" pitchFamily="2" charset="0"/>
              </a:rPr>
              <a:t> </a:t>
            </a:r>
            <a:r>
              <a:rPr lang="en-US" sz="2909" b="1" dirty="0" err="1">
                <a:latin typeface="NikoshBAN" panose="02000000000000000000" pitchFamily="2" charset="0"/>
                <a:cs typeface="NikoshBAN" panose="02000000000000000000" pitchFamily="2" charset="0"/>
              </a:rPr>
              <a:t>ইসলাম</a:t>
            </a:r>
            <a:endParaRPr lang="en-US" sz="2909" b="1" dirty="0">
              <a:latin typeface="NikoshBAN" panose="02000000000000000000" pitchFamily="2" charset="0"/>
              <a:cs typeface="NikoshBAN" panose="02000000000000000000" pitchFamily="2" charset="0"/>
            </a:endParaRPr>
          </a:p>
          <a:p>
            <a:pPr lvl="0"/>
            <a:r>
              <a:rPr lang="en-US" sz="2909" b="1" dirty="0" err="1">
                <a:solidFill>
                  <a:prstClr val="black"/>
                </a:solidFill>
                <a:latin typeface="NikoshBAN" panose="02000000000000000000" pitchFamily="2" charset="0"/>
                <a:cs typeface="NikoshBAN" panose="02000000000000000000" pitchFamily="2" charset="0"/>
              </a:rPr>
              <a:t>সহকারী</a:t>
            </a:r>
            <a:r>
              <a:rPr lang="en-US" sz="2909" b="1" dirty="0">
                <a:solidFill>
                  <a:prstClr val="black"/>
                </a:solidFill>
                <a:latin typeface="NikoshBAN" panose="02000000000000000000" pitchFamily="2" charset="0"/>
                <a:cs typeface="NikoshBAN" panose="02000000000000000000" pitchFamily="2" charset="0"/>
              </a:rPr>
              <a:t> </a:t>
            </a:r>
            <a:r>
              <a:rPr lang="en-US" sz="2909" b="1" dirty="0" err="1">
                <a:solidFill>
                  <a:prstClr val="black"/>
                </a:solidFill>
                <a:latin typeface="NikoshBAN" panose="02000000000000000000" pitchFamily="2" charset="0"/>
                <a:cs typeface="NikoshBAN" panose="02000000000000000000" pitchFamily="2" charset="0"/>
              </a:rPr>
              <a:t>শিক্ষক</a:t>
            </a:r>
            <a:endParaRPr lang="en-US" sz="2909" b="1" dirty="0">
              <a:solidFill>
                <a:prstClr val="black"/>
              </a:solidFill>
              <a:latin typeface="NikoshBAN" panose="02000000000000000000" pitchFamily="2" charset="0"/>
              <a:cs typeface="NikoshBAN" panose="02000000000000000000" pitchFamily="2" charset="0"/>
            </a:endParaRPr>
          </a:p>
          <a:p>
            <a:pPr lvl="0"/>
            <a:r>
              <a:rPr lang="en-US" sz="2909" b="1" dirty="0" err="1">
                <a:solidFill>
                  <a:prstClr val="black"/>
                </a:solidFill>
                <a:latin typeface="NikoshBAN" panose="02000000000000000000" pitchFamily="2" charset="0"/>
                <a:cs typeface="NikoshBAN" panose="02000000000000000000" pitchFamily="2" charset="0"/>
              </a:rPr>
              <a:t>রহমানিয়া</a:t>
            </a:r>
            <a:r>
              <a:rPr lang="en-US" sz="2909" b="1" dirty="0">
                <a:solidFill>
                  <a:prstClr val="black"/>
                </a:solidFill>
                <a:latin typeface="NikoshBAN" panose="02000000000000000000" pitchFamily="2" charset="0"/>
                <a:cs typeface="NikoshBAN" panose="02000000000000000000" pitchFamily="2" charset="0"/>
              </a:rPr>
              <a:t> </a:t>
            </a:r>
            <a:r>
              <a:rPr lang="en-US" sz="2909" b="1" dirty="0" err="1">
                <a:solidFill>
                  <a:prstClr val="black"/>
                </a:solidFill>
                <a:latin typeface="NikoshBAN" panose="02000000000000000000" pitchFamily="2" charset="0"/>
                <a:cs typeface="NikoshBAN" panose="02000000000000000000" pitchFamily="2" charset="0"/>
              </a:rPr>
              <a:t>দাখিল</a:t>
            </a:r>
            <a:r>
              <a:rPr lang="en-US" sz="2909" b="1" dirty="0">
                <a:solidFill>
                  <a:prstClr val="black"/>
                </a:solidFill>
                <a:latin typeface="NikoshBAN" panose="02000000000000000000" pitchFamily="2" charset="0"/>
                <a:cs typeface="NikoshBAN" panose="02000000000000000000" pitchFamily="2" charset="0"/>
              </a:rPr>
              <a:t> </a:t>
            </a:r>
            <a:r>
              <a:rPr lang="en-US" sz="2909" b="1" dirty="0" err="1">
                <a:solidFill>
                  <a:prstClr val="black"/>
                </a:solidFill>
                <a:latin typeface="NikoshBAN" panose="02000000000000000000" pitchFamily="2" charset="0"/>
                <a:cs typeface="NikoshBAN" panose="02000000000000000000" pitchFamily="2" charset="0"/>
              </a:rPr>
              <a:t>মাদ্রাসা</a:t>
            </a:r>
            <a:endParaRPr lang="en-US" sz="2909" b="1" dirty="0">
              <a:solidFill>
                <a:prstClr val="black"/>
              </a:solidFill>
              <a:latin typeface="NikoshBAN" panose="02000000000000000000" pitchFamily="2" charset="0"/>
              <a:cs typeface="NikoshBAN" panose="02000000000000000000" pitchFamily="2" charset="0"/>
            </a:endParaRPr>
          </a:p>
          <a:p>
            <a:pPr lvl="0"/>
            <a:r>
              <a:rPr lang="bn-IN" sz="2909" b="1" dirty="0">
                <a:solidFill>
                  <a:prstClr val="black"/>
                </a:solidFill>
                <a:latin typeface="NikoshBAN" panose="02000000000000000000" pitchFamily="2" charset="0"/>
                <a:cs typeface="NikoshBAN" panose="02000000000000000000" pitchFamily="2" charset="0"/>
              </a:rPr>
              <a:t>গোপিনাথপুর,</a:t>
            </a:r>
            <a:r>
              <a:rPr lang="en-US" sz="2909" b="1" dirty="0">
                <a:solidFill>
                  <a:prstClr val="black"/>
                </a:solidFill>
                <a:latin typeface="NikoshBAN" panose="02000000000000000000" pitchFamily="2" charset="0"/>
                <a:cs typeface="NikoshBAN" panose="02000000000000000000" pitchFamily="2" charset="0"/>
              </a:rPr>
              <a:t> </a:t>
            </a:r>
            <a:r>
              <a:rPr lang="en-US" sz="2909" b="1" dirty="0" err="1">
                <a:solidFill>
                  <a:prstClr val="black"/>
                </a:solidFill>
                <a:latin typeface="NikoshBAN" panose="02000000000000000000" pitchFamily="2" charset="0"/>
                <a:cs typeface="NikoshBAN" panose="02000000000000000000" pitchFamily="2" charset="0"/>
              </a:rPr>
              <a:t>সদর</a:t>
            </a:r>
            <a:r>
              <a:rPr lang="en-US" sz="2909" b="1" dirty="0">
                <a:solidFill>
                  <a:prstClr val="black"/>
                </a:solidFill>
                <a:latin typeface="NikoshBAN" panose="02000000000000000000" pitchFamily="2" charset="0"/>
                <a:cs typeface="NikoshBAN" panose="02000000000000000000" pitchFamily="2" charset="0"/>
              </a:rPr>
              <a:t> ,</a:t>
            </a:r>
            <a:r>
              <a:rPr lang="en-US" sz="2909" b="1" dirty="0" err="1">
                <a:solidFill>
                  <a:prstClr val="black"/>
                </a:solidFill>
                <a:latin typeface="NikoshBAN" panose="02000000000000000000" pitchFamily="2" charset="0"/>
                <a:cs typeface="NikoshBAN" panose="02000000000000000000" pitchFamily="2" charset="0"/>
              </a:rPr>
              <a:t>নোয়াখালী</a:t>
            </a:r>
            <a:endParaRPr lang="en-US" sz="2909" b="1" dirty="0">
              <a:solidFill>
                <a:prstClr val="black"/>
              </a:solidFill>
              <a:latin typeface="NikoshBAN" panose="02000000000000000000" pitchFamily="2" charset="0"/>
              <a:cs typeface="NikoshBAN" panose="02000000000000000000" pitchFamily="2" charset="0"/>
            </a:endParaRPr>
          </a:p>
          <a:p>
            <a:pPr lvl="0"/>
            <a:r>
              <a:rPr lang="en-US" sz="2909" b="1" dirty="0" err="1">
                <a:solidFill>
                  <a:prstClr val="black"/>
                </a:solidFill>
                <a:latin typeface="NikoshBAN" panose="02000000000000000000" pitchFamily="2" charset="0"/>
                <a:cs typeface="NikoshBAN" panose="02000000000000000000" pitchFamily="2" charset="0"/>
              </a:rPr>
              <a:t>মোবাইল</a:t>
            </a:r>
            <a:r>
              <a:rPr lang="en-US" sz="2909" b="1" dirty="0">
                <a:solidFill>
                  <a:prstClr val="black"/>
                </a:solidFill>
                <a:latin typeface="NikoshBAN" panose="02000000000000000000" pitchFamily="2" charset="0"/>
                <a:cs typeface="NikoshBAN" panose="02000000000000000000" pitchFamily="2" charset="0"/>
              </a:rPr>
              <a:t> </a:t>
            </a:r>
            <a:r>
              <a:rPr lang="en-US" sz="2909" b="1" dirty="0" err="1">
                <a:solidFill>
                  <a:prstClr val="black"/>
                </a:solidFill>
                <a:latin typeface="NikoshBAN" panose="02000000000000000000" pitchFamily="2" charset="0"/>
                <a:cs typeface="NikoshBAN" panose="02000000000000000000" pitchFamily="2" charset="0"/>
              </a:rPr>
              <a:t>নম্বর</a:t>
            </a:r>
            <a:r>
              <a:rPr lang="en-US" sz="2909" b="1" dirty="0">
                <a:solidFill>
                  <a:prstClr val="black"/>
                </a:solidFill>
                <a:latin typeface="NikoshBAN" panose="02000000000000000000" pitchFamily="2" charset="0"/>
                <a:cs typeface="NikoshBAN" panose="02000000000000000000" pitchFamily="2" charset="0"/>
              </a:rPr>
              <a:t> -018165139333</a:t>
            </a:r>
          </a:p>
          <a:p>
            <a:pPr lvl="0"/>
            <a:r>
              <a:rPr lang="en-US" sz="2909" b="1" dirty="0" err="1">
                <a:solidFill>
                  <a:prstClr val="black"/>
                </a:solidFill>
                <a:latin typeface="NikoshBAN" panose="02000000000000000000" pitchFamily="2" charset="0"/>
                <a:cs typeface="NikoshBAN" panose="02000000000000000000" pitchFamily="2" charset="0"/>
              </a:rPr>
              <a:t>ইমেইল</a:t>
            </a:r>
            <a:r>
              <a:rPr lang="en-US" sz="2909" b="1" dirty="0">
                <a:solidFill>
                  <a:prstClr val="black"/>
                </a:solidFill>
                <a:latin typeface="NikoshBAN" panose="02000000000000000000" pitchFamily="2" charset="0"/>
                <a:cs typeface="NikoshBAN" panose="02000000000000000000" pitchFamily="2" charset="0"/>
              </a:rPr>
              <a:t> </a:t>
            </a:r>
            <a:r>
              <a:rPr lang="bn-IN" sz="2909" b="1" dirty="0">
                <a:solidFill>
                  <a:prstClr val="black"/>
                </a:solidFill>
                <a:latin typeface="NikoshBAN" panose="02000000000000000000" pitchFamily="2" charset="0"/>
                <a:cs typeface="NikoshBAN" panose="02000000000000000000" pitchFamily="2" charset="0"/>
              </a:rPr>
              <a:t>-</a:t>
            </a:r>
            <a:r>
              <a:rPr lang="en-US" sz="2909" b="1" dirty="0">
                <a:solidFill>
                  <a:prstClr val="black"/>
                </a:solidFill>
                <a:latin typeface="NikoshBAN" panose="02000000000000000000" pitchFamily="2" charset="0"/>
                <a:cs typeface="NikoshBAN" panose="02000000000000000000" pitchFamily="2" charset="0"/>
              </a:rPr>
              <a:t>islamnazrul5032@gmail.com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853" r="5312" b="3420"/>
          <a:stretch/>
        </p:blipFill>
        <p:spPr>
          <a:xfrm>
            <a:off x="12319344" y="765315"/>
            <a:ext cx="4278799" cy="4781429"/>
          </a:xfrm>
          <a:prstGeom prst="rect">
            <a:avLst/>
          </a:prstGeom>
        </p:spPr>
      </p:pic>
    </p:spTree>
    <p:extLst>
      <p:ext uri="{BB962C8B-B14F-4D97-AF65-F5344CB8AC3E}">
        <p14:creationId xmlns:p14="http://schemas.microsoft.com/office/powerpoint/2010/main" val="11315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repeatCount="indefinite" accel="50000" decel="50000" fill="hold" nodeType="clickEffect">
                                  <p:stCondLst>
                                    <p:cond delay="0"/>
                                  </p:stCondLst>
                                  <p:childTnLst>
                                    <p:animMotion origin="layout" path="M -1.2238 0.03198 L 0.40152 -0.03138 " pathEditMode="relative" rAng="0" ptsTypes="AA">
                                      <p:cBhvr>
                                        <p:cTn id="11" dur="12000" fill="hold"/>
                                        <p:tgtEl>
                                          <p:spTgt spid="4"/>
                                        </p:tgtEl>
                                        <p:attrNameLst>
                                          <p:attrName>ppt_x</p:attrName>
                                          <p:attrName>ppt_y</p:attrName>
                                        </p:attrNameLst>
                                      </p:cBhvr>
                                      <p:rCtr x="81266" y="-31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45000">
              <a:schemeClr val="accent2">
                <a:lumMod val="60000"/>
                <a:lumOff val="40000"/>
              </a:schemeClr>
            </a:gs>
            <a:gs pos="83000">
              <a:srgbClr val="00B050"/>
            </a:gs>
            <a:gs pos="100000">
              <a:srgbClr val="7030A0"/>
            </a:gs>
          </a:gsLst>
          <a:lin ang="4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4648200" cy="1143000"/>
          </a:xfrm>
          <a:solidFill>
            <a:schemeClr val="bg2">
              <a:lumMod val="50000"/>
            </a:schemeClr>
          </a:solidFill>
        </p:spPr>
        <p:txBody>
          <a:bodyPr>
            <a:noAutofit/>
          </a:bodyPr>
          <a:lstStyle/>
          <a:p>
            <a:r>
              <a:rPr lang="en-US" sz="8800" dirty="0" err="1">
                <a:solidFill>
                  <a:schemeClr val="bg2"/>
                </a:solidFill>
                <a:latin typeface="NikoshBAN" pitchFamily="2" charset="0"/>
                <a:cs typeface="NikoshBAN" pitchFamily="2" charset="0"/>
              </a:rPr>
              <a:t>একক</a:t>
            </a:r>
            <a:r>
              <a:rPr lang="en-US" sz="8800" dirty="0">
                <a:solidFill>
                  <a:schemeClr val="bg2"/>
                </a:solidFill>
                <a:latin typeface="NikoshBAN" pitchFamily="2" charset="0"/>
                <a:cs typeface="NikoshBAN" pitchFamily="2" charset="0"/>
              </a:rPr>
              <a:t> </a:t>
            </a:r>
            <a:r>
              <a:rPr lang="en-US" sz="8800" dirty="0" err="1">
                <a:solidFill>
                  <a:schemeClr val="bg2"/>
                </a:solidFill>
                <a:latin typeface="NikoshBAN" pitchFamily="2" charset="0"/>
                <a:cs typeface="NikoshBAN" pitchFamily="2" charset="0"/>
              </a:rPr>
              <a:t>কাজ</a:t>
            </a:r>
            <a:endParaRPr lang="en-US" sz="8800" dirty="0">
              <a:solidFill>
                <a:schemeClr val="bg2"/>
              </a:solidFill>
              <a:latin typeface="NikoshBAN" pitchFamily="2" charset="0"/>
              <a:cs typeface="NikoshBAN" pitchFamily="2" charset="0"/>
            </a:endParaRPr>
          </a:p>
        </p:txBody>
      </p:sp>
      <p:sp>
        <p:nvSpPr>
          <p:cNvPr id="3" name="Content Placeholder 2"/>
          <p:cNvSpPr>
            <a:spLocks noGrp="1"/>
          </p:cNvSpPr>
          <p:nvPr>
            <p:ph idx="1"/>
          </p:nvPr>
        </p:nvSpPr>
        <p:spPr>
          <a:xfrm>
            <a:off x="1676400" y="3657600"/>
            <a:ext cx="7696200" cy="1828800"/>
          </a:xfrm>
          <a:solidFill>
            <a:schemeClr val="accent4">
              <a:lumMod val="20000"/>
              <a:lumOff val="80000"/>
            </a:schemeClr>
          </a:solidFill>
        </p:spPr>
        <p:txBody>
          <a:bodyPr>
            <a:normAutofit/>
          </a:bodyPr>
          <a:lstStyle/>
          <a:p>
            <a:r>
              <a:rPr lang="en-US" sz="5400" dirty="0" err="1">
                <a:latin typeface="NikoshBAN" pitchFamily="2" charset="0"/>
                <a:cs typeface="NikoshBAN" pitchFamily="2" charset="0"/>
              </a:rPr>
              <a:t>রক্তের</a:t>
            </a:r>
            <a:r>
              <a:rPr lang="en-US" sz="5400" dirty="0">
                <a:latin typeface="NikoshBAN" pitchFamily="2" charset="0"/>
                <a:cs typeface="NikoshBAN" pitchFamily="2" charset="0"/>
              </a:rPr>
              <a:t> </a:t>
            </a:r>
            <a:r>
              <a:rPr lang="en-US" sz="5400" dirty="0" err="1">
                <a:latin typeface="NikoshBAN" pitchFamily="2" charset="0"/>
                <a:cs typeface="NikoshBAN" pitchFamily="2" charset="0"/>
              </a:rPr>
              <a:t>অংশ</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কয়টি</a:t>
            </a:r>
            <a:r>
              <a:rPr lang="en-US" sz="5400" dirty="0">
                <a:latin typeface="NikoshBAN" pitchFamily="2" charset="0"/>
                <a:cs typeface="NikoshBAN" pitchFamily="2" charset="0"/>
              </a:rPr>
              <a:t> ও </a:t>
            </a:r>
            <a:r>
              <a:rPr lang="en-US" sz="5400" dirty="0" err="1">
                <a:latin typeface="NikoshBAN" pitchFamily="2" charset="0"/>
                <a:cs typeface="NikoshBAN" pitchFamily="2" charset="0"/>
              </a:rPr>
              <a:t>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কী</a:t>
            </a:r>
            <a:r>
              <a:rPr lang="en-US" sz="5400" dirty="0">
                <a:latin typeface="NikoshBAN" pitchFamily="2" charset="0"/>
                <a:cs typeface="NikoshBAN" pitchFamily="2" charset="0"/>
              </a:rPr>
              <a:t> ?</a:t>
            </a:r>
          </a:p>
          <a:p>
            <a:r>
              <a:rPr lang="en-US" sz="5400" dirty="0" err="1">
                <a:latin typeface="NikoshBAN" pitchFamily="2" charset="0"/>
                <a:cs typeface="NikoshBAN" pitchFamily="2" charset="0"/>
              </a:rPr>
              <a:t>রক্ত</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কণিকা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কত</a:t>
            </a:r>
            <a:r>
              <a:rPr lang="en-US" sz="5400" dirty="0">
                <a:latin typeface="NikoshBAN" pitchFamily="2" charset="0"/>
                <a:cs typeface="NikoshBAN" pitchFamily="2" charset="0"/>
              </a:rPr>
              <a:t> </a:t>
            </a:r>
            <a:r>
              <a:rPr lang="en-US" sz="5400" dirty="0" err="1">
                <a:latin typeface="NikoshBAN" pitchFamily="2" charset="0"/>
                <a:cs typeface="NikoshBAN" pitchFamily="2" charset="0"/>
              </a:rPr>
              <a:t>প্রকার</a:t>
            </a:r>
            <a:r>
              <a:rPr lang="en-US" sz="5400" dirty="0">
                <a:latin typeface="NikoshBAN" pitchFamily="2" charset="0"/>
                <a:cs typeface="NikoshBAN" pitchFamily="2" charset="0"/>
              </a:rPr>
              <a:t> ও </a:t>
            </a:r>
            <a:r>
              <a:rPr lang="en-US" sz="5400" dirty="0" err="1">
                <a:latin typeface="NikoshBAN" pitchFamily="2" charset="0"/>
                <a:cs typeface="NikoshBAN" pitchFamily="2" charset="0"/>
              </a:rPr>
              <a:t>কী</a:t>
            </a:r>
            <a:r>
              <a:rPr lang="en-US" sz="5400" dirty="0">
                <a:latin typeface="NikoshBAN" pitchFamily="2" charset="0"/>
                <a:cs typeface="NikoshBAN" pitchFamily="2" charset="0"/>
              </a:rPr>
              <a:t> </a:t>
            </a:r>
            <a:r>
              <a:rPr lang="en-US" sz="5400" dirty="0" err="1">
                <a:latin typeface="NikoshBAN" pitchFamily="2" charset="0"/>
                <a:cs typeface="NikoshBAN" pitchFamily="2" charset="0"/>
              </a:rPr>
              <a:t>কী</a:t>
            </a:r>
            <a:r>
              <a:rPr lang="en-US" sz="5400" dirty="0">
                <a:latin typeface="NikoshBAN" pitchFamily="2" charset="0"/>
                <a:cs typeface="NikoshBAN" pitchFamily="2" charset="0"/>
              </a:rPr>
              <a:t>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t="16175" r="-4218" b="7978"/>
          <a:stretch/>
        </p:blipFill>
        <p:spPr>
          <a:xfrm>
            <a:off x="8001000" y="152400"/>
            <a:ext cx="2176128" cy="2819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45000">
              <a:schemeClr val="accent2">
                <a:lumMod val="60000"/>
                <a:lumOff val="40000"/>
              </a:schemeClr>
            </a:gs>
            <a:gs pos="83000">
              <a:srgbClr val="00B050"/>
            </a:gs>
            <a:gs pos="100000">
              <a:srgbClr val="7030A0"/>
            </a:gs>
          </a:gsLst>
          <a:lin ang="4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4343400" cy="1143000"/>
          </a:xfrm>
          <a:solidFill>
            <a:schemeClr val="accent3"/>
          </a:solidFill>
        </p:spPr>
        <p:txBody>
          <a:bodyPr>
            <a:noAutofit/>
          </a:bodyPr>
          <a:lstStyle/>
          <a:p>
            <a:pPr algn="ctr"/>
            <a:r>
              <a:rPr lang="en-US" sz="8800" dirty="0" err="1">
                <a:solidFill>
                  <a:srgbClr val="FF0000"/>
                </a:solidFill>
                <a:latin typeface="NikoshBAN" pitchFamily="2" charset="0"/>
                <a:cs typeface="NikoshBAN" pitchFamily="2" charset="0"/>
              </a:rPr>
              <a:t>দলীয়</a:t>
            </a:r>
            <a:r>
              <a:rPr lang="en-US" sz="8800" dirty="0">
                <a:solidFill>
                  <a:srgbClr val="FF0000"/>
                </a:solidFill>
                <a:latin typeface="NikoshBAN" pitchFamily="2" charset="0"/>
                <a:cs typeface="NikoshBAN" pitchFamily="2" charset="0"/>
              </a:rPr>
              <a:t> </a:t>
            </a:r>
            <a:r>
              <a:rPr lang="en-US" sz="8800" dirty="0" err="1">
                <a:solidFill>
                  <a:srgbClr val="FF0000"/>
                </a:solidFill>
                <a:latin typeface="NikoshBAN" pitchFamily="2" charset="0"/>
                <a:cs typeface="NikoshBAN" pitchFamily="2" charset="0"/>
              </a:rPr>
              <a:t>কাজ</a:t>
            </a:r>
            <a:endParaRPr lang="en-US" sz="8800" dirty="0">
              <a:solidFill>
                <a:srgbClr val="FF0000"/>
              </a:solidFill>
              <a:latin typeface="NikoshBAN" pitchFamily="2" charset="0"/>
              <a:cs typeface="NikoshBAN" pitchFamily="2" charset="0"/>
            </a:endParaRPr>
          </a:p>
        </p:txBody>
      </p:sp>
      <p:sp>
        <p:nvSpPr>
          <p:cNvPr id="3" name="Content Placeholder 2"/>
          <p:cNvSpPr>
            <a:spLocks noGrp="1"/>
          </p:cNvSpPr>
          <p:nvPr>
            <p:ph idx="1"/>
          </p:nvPr>
        </p:nvSpPr>
        <p:spPr>
          <a:xfrm>
            <a:off x="1752600" y="3200400"/>
            <a:ext cx="7162800" cy="3352799"/>
          </a:xfrm>
          <a:solidFill>
            <a:schemeClr val="bg2">
              <a:lumMod val="75000"/>
            </a:schemeClr>
          </a:solidFill>
        </p:spPr>
        <p:txBody>
          <a:bodyPr>
            <a:normAutofit/>
          </a:bodyPr>
          <a:lstStyle/>
          <a:p>
            <a:r>
              <a:rPr lang="en-US" sz="6000" dirty="0" err="1">
                <a:latin typeface="NikoshBAN" pitchFamily="2" charset="0"/>
                <a:cs typeface="NikoshBAN" pitchFamily="2" charset="0"/>
              </a:rPr>
              <a:t>লোহিত</a:t>
            </a:r>
            <a:r>
              <a:rPr lang="en-US" sz="6000" dirty="0">
                <a:latin typeface="NikoshBAN" pitchFamily="2" charset="0"/>
                <a:cs typeface="NikoshBAN" pitchFamily="2" charset="0"/>
              </a:rPr>
              <a:t> </a:t>
            </a:r>
            <a:r>
              <a:rPr lang="en-US" sz="6000" dirty="0" err="1">
                <a:latin typeface="NikoshBAN" pitchFamily="2" charset="0"/>
                <a:cs typeface="NikoshBAN" pitchFamily="2" charset="0"/>
              </a:rPr>
              <a:t>কণিকা</a:t>
            </a:r>
            <a:r>
              <a:rPr lang="en-US" sz="6000" dirty="0">
                <a:latin typeface="NikoshBAN" pitchFamily="2" charset="0"/>
                <a:cs typeface="NikoshBAN" pitchFamily="2" charset="0"/>
              </a:rPr>
              <a:t> </a:t>
            </a:r>
            <a:r>
              <a:rPr lang="en-US" sz="6000" dirty="0" err="1">
                <a:latin typeface="NikoshBAN" pitchFamily="2" charset="0"/>
                <a:cs typeface="NikoshBAN" pitchFamily="2" charset="0"/>
              </a:rPr>
              <a:t>কি</a:t>
            </a:r>
            <a:r>
              <a:rPr lang="en-US" sz="6000" dirty="0">
                <a:latin typeface="NikoshBAN" pitchFamily="2" charset="0"/>
                <a:cs typeface="NikoshBAN" pitchFamily="2" charset="0"/>
              </a:rPr>
              <a:t> ?</a:t>
            </a:r>
          </a:p>
          <a:p>
            <a:r>
              <a:rPr lang="en-US" sz="6000" dirty="0" err="1">
                <a:latin typeface="NikoshBAN" pitchFamily="2" charset="0"/>
                <a:cs typeface="NikoshBAN" pitchFamily="2" charset="0"/>
              </a:rPr>
              <a:t>শ্বেত</a:t>
            </a:r>
            <a:r>
              <a:rPr lang="en-US" sz="6000" dirty="0">
                <a:latin typeface="NikoshBAN" pitchFamily="2" charset="0"/>
                <a:cs typeface="NikoshBAN" pitchFamily="2" charset="0"/>
              </a:rPr>
              <a:t> </a:t>
            </a:r>
            <a:r>
              <a:rPr lang="en-US" sz="6000" dirty="0" err="1">
                <a:latin typeface="NikoshBAN" pitchFamily="2" charset="0"/>
                <a:cs typeface="NikoshBAN" pitchFamily="2" charset="0"/>
              </a:rPr>
              <a:t>কণিকা</a:t>
            </a:r>
            <a:r>
              <a:rPr lang="en-US" sz="6000" dirty="0">
                <a:latin typeface="NikoshBAN" pitchFamily="2" charset="0"/>
                <a:cs typeface="NikoshBAN" pitchFamily="2" charset="0"/>
              </a:rPr>
              <a:t> </a:t>
            </a:r>
            <a:r>
              <a:rPr lang="en-US" sz="6000" dirty="0" err="1">
                <a:latin typeface="NikoshBAN" pitchFamily="2" charset="0"/>
                <a:cs typeface="NikoshBAN" pitchFamily="2" charset="0"/>
              </a:rPr>
              <a:t>কাজ</a:t>
            </a:r>
            <a:r>
              <a:rPr lang="en-US" sz="6000" dirty="0">
                <a:latin typeface="NikoshBAN" pitchFamily="2" charset="0"/>
                <a:cs typeface="NikoshBAN" pitchFamily="2" charset="0"/>
              </a:rPr>
              <a:t> </a:t>
            </a:r>
            <a:r>
              <a:rPr lang="en-US" sz="6000" dirty="0" err="1">
                <a:latin typeface="NikoshBAN" pitchFamily="2" charset="0"/>
                <a:cs typeface="NikoshBAN" pitchFamily="2" charset="0"/>
              </a:rPr>
              <a:t>কি</a:t>
            </a:r>
            <a:r>
              <a:rPr lang="en-US" sz="6000" dirty="0">
                <a:latin typeface="NikoshBAN" pitchFamily="2" charset="0"/>
                <a:cs typeface="NikoshBAN" pitchFamily="2" charset="0"/>
              </a:rPr>
              <a:t> ?</a:t>
            </a:r>
          </a:p>
          <a:p>
            <a:r>
              <a:rPr lang="en-US" sz="6000" dirty="0" err="1">
                <a:latin typeface="NikoshBAN" pitchFamily="2" charset="0"/>
                <a:cs typeface="NikoshBAN" pitchFamily="2" charset="0"/>
              </a:rPr>
              <a:t>অনুচক্রিকা</a:t>
            </a:r>
            <a:r>
              <a:rPr lang="en-US" sz="6000" dirty="0">
                <a:latin typeface="NikoshBAN" pitchFamily="2" charset="0"/>
                <a:cs typeface="NikoshBAN" pitchFamily="2" charset="0"/>
              </a:rPr>
              <a:t> </a:t>
            </a:r>
            <a:r>
              <a:rPr lang="en-US" sz="6000" dirty="0" err="1">
                <a:latin typeface="NikoshBAN" pitchFamily="2" charset="0"/>
                <a:cs typeface="NikoshBAN" pitchFamily="2" charset="0"/>
              </a:rPr>
              <a:t>কাজ</a:t>
            </a:r>
            <a:r>
              <a:rPr lang="en-US" sz="6000" dirty="0">
                <a:latin typeface="NikoshBAN" pitchFamily="2" charset="0"/>
                <a:cs typeface="NikoshBAN" pitchFamily="2" charset="0"/>
              </a:rPr>
              <a:t> </a:t>
            </a:r>
            <a:r>
              <a:rPr lang="en-US" sz="6000" dirty="0" err="1">
                <a:latin typeface="NikoshBAN" pitchFamily="2" charset="0"/>
                <a:cs typeface="NikoshBAN" pitchFamily="2" charset="0"/>
              </a:rPr>
              <a:t>কি</a:t>
            </a:r>
            <a:r>
              <a:rPr lang="en-US" sz="6000" dirty="0">
                <a:latin typeface="NikoshBAN" pitchFamily="2" charset="0"/>
                <a:cs typeface="NikoshBAN" pitchFamily="2" charset="0"/>
              </a:rPr>
              <a:t>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65" r="20875" b="1"/>
          <a:stretch/>
        </p:blipFill>
        <p:spPr>
          <a:xfrm rot="5400000">
            <a:off x="8123387" y="-122387"/>
            <a:ext cx="2590800" cy="32927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45000">
              <a:schemeClr val="accent2">
                <a:lumMod val="60000"/>
                <a:lumOff val="40000"/>
              </a:schemeClr>
            </a:gs>
            <a:gs pos="83000">
              <a:srgbClr val="00B050"/>
            </a:gs>
            <a:gs pos="100000">
              <a:srgbClr val="7030A0"/>
            </a:gs>
          </a:gsLst>
          <a:lin ang="4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0" y="609600"/>
            <a:ext cx="3810000" cy="1507761"/>
          </a:xfrm>
          <a:solidFill>
            <a:schemeClr val="tx1">
              <a:lumMod val="50000"/>
              <a:lumOff val="50000"/>
            </a:schemeClr>
          </a:solidFill>
        </p:spPr>
        <p:txBody>
          <a:bodyPr>
            <a:noAutofit/>
          </a:bodyPr>
          <a:lstStyle/>
          <a:p>
            <a:r>
              <a:rPr lang="en-US" sz="9600" dirty="0" err="1">
                <a:solidFill>
                  <a:srgbClr val="FF0000"/>
                </a:solidFill>
                <a:latin typeface="NikoshBAN" pitchFamily="2" charset="0"/>
                <a:cs typeface="NikoshBAN" pitchFamily="2" charset="0"/>
              </a:rPr>
              <a:t>মূল্যায়ণ</a:t>
            </a:r>
            <a:endParaRPr lang="en-US" sz="9600" dirty="0">
              <a:solidFill>
                <a:srgbClr val="FF0000"/>
              </a:solidFill>
              <a:latin typeface="NikoshBAN" pitchFamily="2" charset="0"/>
              <a:cs typeface="NikoshBAN" pitchFamily="2" charset="0"/>
            </a:endParaRPr>
          </a:p>
        </p:txBody>
      </p:sp>
      <p:sp>
        <p:nvSpPr>
          <p:cNvPr id="3" name="Content Placeholder 2"/>
          <p:cNvSpPr>
            <a:spLocks noGrp="1"/>
          </p:cNvSpPr>
          <p:nvPr>
            <p:ph idx="1"/>
          </p:nvPr>
        </p:nvSpPr>
        <p:spPr>
          <a:xfrm>
            <a:off x="1219200" y="2819401"/>
            <a:ext cx="8915400" cy="2667000"/>
          </a:xfrm>
          <a:solidFill>
            <a:schemeClr val="bg1">
              <a:lumMod val="85000"/>
            </a:schemeClr>
          </a:solidFill>
        </p:spPr>
        <p:txBody>
          <a:bodyPr>
            <a:noAutofit/>
          </a:bodyPr>
          <a:lstStyle/>
          <a:p>
            <a:r>
              <a:rPr lang="en-US" sz="4800" dirty="0" err="1">
                <a:latin typeface="NikoshBAN" pitchFamily="2" charset="0"/>
                <a:cs typeface="NikoshBAN" pitchFamily="2" charset="0"/>
              </a:rPr>
              <a:t>লোহিত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কণিকা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দিন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বেচে</a:t>
            </a:r>
            <a:r>
              <a:rPr lang="en-US" sz="4800" dirty="0">
                <a:latin typeface="NikoshBAN" pitchFamily="2" charset="0"/>
                <a:cs typeface="NikoshBAN" pitchFamily="2" charset="0"/>
              </a:rPr>
              <a:t> </a:t>
            </a:r>
            <a:r>
              <a:rPr lang="en-US" sz="4800" dirty="0" err="1">
                <a:latin typeface="NikoshBAN" pitchFamily="2" charset="0"/>
                <a:cs typeface="NikoshBAN" pitchFamily="2" charset="0"/>
              </a:rPr>
              <a:t>থাকে</a:t>
            </a:r>
            <a:r>
              <a:rPr lang="en-US" sz="4800" dirty="0">
                <a:latin typeface="NikoshBAN" pitchFamily="2" charset="0"/>
                <a:cs typeface="NikoshBAN" pitchFamily="2" charset="0"/>
              </a:rPr>
              <a:t> ?</a:t>
            </a:r>
          </a:p>
          <a:p>
            <a:r>
              <a:rPr lang="en-US" sz="4800" dirty="0" err="1">
                <a:latin typeface="NikoshBAN" pitchFamily="2" charset="0"/>
                <a:cs typeface="NikoshBAN" pitchFamily="2" charset="0"/>
              </a:rPr>
              <a:t>শ্বেত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কণিকা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দিন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বেচে</a:t>
            </a:r>
            <a:r>
              <a:rPr lang="en-US" sz="4800" dirty="0">
                <a:latin typeface="NikoshBAN" pitchFamily="2" charset="0"/>
                <a:cs typeface="NikoshBAN" pitchFamily="2" charset="0"/>
              </a:rPr>
              <a:t> </a:t>
            </a:r>
            <a:r>
              <a:rPr lang="en-US" sz="4800" dirty="0" err="1">
                <a:latin typeface="NikoshBAN" pitchFamily="2" charset="0"/>
                <a:cs typeface="NikoshBAN" pitchFamily="2" charset="0"/>
              </a:rPr>
              <a:t>থাকে</a:t>
            </a:r>
            <a:r>
              <a:rPr lang="en-US" sz="4800" dirty="0">
                <a:latin typeface="NikoshBAN" pitchFamily="2" charset="0"/>
                <a:cs typeface="NikoshBAN" pitchFamily="2" charset="0"/>
              </a:rPr>
              <a:t> ?</a:t>
            </a:r>
          </a:p>
          <a:p>
            <a:r>
              <a:rPr lang="en-US" sz="4800" dirty="0" err="1">
                <a:latin typeface="NikoshBAN" pitchFamily="2" charset="0"/>
                <a:cs typeface="NikoshBAN" pitchFamily="2" charset="0"/>
              </a:rPr>
              <a:t>অনুচক্রিকা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ক্ষণে</a:t>
            </a:r>
            <a:r>
              <a:rPr lang="en-US" sz="4800" dirty="0">
                <a:latin typeface="NikoshBAN" pitchFamily="2" charset="0"/>
                <a:cs typeface="NikoshBAN" pitchFamily="2" charset="0"/>
              </a:rPr>
              <a:t> </a:t>
            </a:r>
            <a:r>
              <a:rPr lang="en-US" sz="4800" dirty="0" err="1">
                <a:latin typeface="NikoshBAN" pitchFamily="2" charset="0"/>
                <a:cs typeface="NikoshBAN" pitchFamily="2" charset="0"/>
              </a:rPr>
              <a:t>রক্ত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জমাট</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বাধায়</a:t>
            </a:r>
            <a:r>
              <a:rPr lang="en-US" sz="4800" dirty="0">
                <a:latin typeface="NikoshBAN" pitchFamily="2" charset="0"/>
                <a:cs typeface="NikoshBAN" pitchFamily="2" charset="0"/>
              </a:rPr>
              <a:t>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100"/>
                                        <p:tgtEl>
                                          <p:spTgt spid="3">
                                            <p:bg/>
                                          </p:spTgt>
                                        </p:tgtEl>
                                      </p:cBhvr>
                                    </p:animEffect>
                                    <p:anim calcmode="lin" valueType="num">
                                      <p:cBhvr>
                                        <p:cTn id="17" dur="400" fill="hold"/>
                                        <p:tgtEl>
                                          <p:spTgt spid="3">
                                            <p:bg/>
                                          </p:spTgt>
                                        </p:tgtEl>
                                        <p:attrNameLst>
                                          <p:attrName>ppt_x</p:attrName>
                                        </p:attrNameLst>
                                      </p:cBhvr>
                                      <p:tavLst>
                                        <p:tav tm="0">
                                          <p:val>
                                            <p:strVal val="#ppt_x"/>
                                          </p:val>
                                        </p:tav>
                                        <p:tav tm="100000">
                                          <p:val>
                                            <p:strVal val="#ppt_x"/>
                                          </p:val>
                                        </p:tav>
                                      </p:tavLst>
                                    </p:anim>
                                    <p:anim calcmode="lin" valueType="num">
                                      <p:cBhvr>
                                        <p:cTn id="18" dur="400" fill="hold"/>
                                        <p:tgtEl>
                                          <p:spTgt spid="3">
                                            <p:bg/>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
                                        <p:tgtEl>
                                          <p:spTgt spid="3">
                                            <p:txEl>
                                              <p:pRg st="0" end="0"/>
                                            </p:txEl>
                                          </p:spTgt>
                                        </p:tgtEl>
                                      </p:cBhvr>
                                    </p:animEffect>
                                    <p:anim calcmode="lin" valueType="num">
                                      <p:cBhvr>
                                        <p:cTn id="26"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
                                        <p:tgtEl>
                                          <p:spTgt spid="3">
                                            <p:txEl>
                                              <p:pRg st="1" end="1"/>
                                            </p:txEl>
                                          </p:spTgt>
                                        </p:tgtEl>
                                      </p:cBhvr>
                                    </p:animEffect>
                                    <p:anim calcmode="lin" valueType="num">
                                      <p:cBhvr>
                                        <p:cTn id="3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
                                        <p:tgtEl>
                                          <p:spTgt spid="3">
                                            <p:txEl>
                                              <p:pRg st="2" end="2"/>
                                            </p:txEl>
                                          </p:spTgt>
                                        </p:tgtEl>
                                      </p:cBhvr>
                                    </p:animEffect>
                                    <p:anim calcmode="lin" valueType="num">
                                      <p:cBhvr>
                                        <p:cTn id="44"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hf.png"/>
          <p:cNvPicPr>
            <a:picLocks noChangeAspect="1"/>
          </p:cNvPicPr>
          <p:nvPr/>
        </p:nvPicPr>
        <p:blipFill>
          <a:blip r:embed="rId2"/>
          <a:stretch>
            <a:fillRect/>
          </a:stretch>
        </p:blipFill>
        <p:spPr>
          <a:xfrm>
            <a:off x="3352800" y="304800"/>
            <a:ext cx="4460282" cy="3395614"/>
          </a:xfrm>
          <a:prstGeom prst="rect">
            <a:avLst/>
          </a:prstGeom>
        </p:spPr>
      </p:pic>
      <p:sp>
        <p:nvSpPr>
          <p:cNvPr id="3" name="TextBox 2"/>
          <p:cNvSpPr txBox="1"/>
          <p:nvPr/>
        </p:nvSpPr>
        <p:spPr>
          <a:xfrm>
            <a:off x="457200" y="457200"/>
            <a:ext cx="2683239" cy="2308324"/>
          </a:xfrm>
          <a:prstGeom prst="rect">
            <a:avLst/>
          </a:prstGeom>
          <a:noFill/>
        </p:spPr>
        <p:txBody>
          <a:bodyPr wrap="square" rtlCol="0">
            <a:spAutoFit/>
          </a:bodyPr>
          <a:lstStyle/>
          <a:p>
            <a:r>
              <a:rPr lang="bn-IN" sz="7200" b="1" dirty="0" smtClean="0">
                <a:solidFill>
                  <a:srgbClr val="C00000"/>
                </a:solidFill>
                <a:latin typeface="NikoshBAN" panose="02000000000000000000" pitchFamily="2" charset="0"/>
                <a:cs typeface="NikoshBAN" panose="02000000000000000000" pitchFamily="2" charset="0"/>
              </a:rPr>
              <a:t>বাড়ীর কাজ</a:t>
            </a:r>
            <a:endParaRPr lang="en-US" sz="7200" b="1" dirty="0">
              <a:solidFill>
                <a:srgbClr val="C0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487" t="4730" r="21312" b="12209"/>
          <a:stretch/>
        </p:blipFill>
        <p:spPr>
          <a:xfrm rot="5400000">
            <a:off x="8564775" y="-182775"/>
            <a:ext cx="3401979" cy="34627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Content Placeholder 2"/>
          <p:cNvSpPr txBox="1">
            <a:spLocks/>
          </p:cNvSpPr>
          <p:nvPr/>
        </p:nvSpPr>
        <p:spPr>
          <a:xfrm>
            <a:off x="609600" y="3962400"/>
            <a:ext cx="10972800" cy="2544763"/>
          </a:xfrm>
          <a:prstGeom prst="rect">
            <a:avLst/>
          </a:prstGeom>
          <a:solidFill>
            <a:schemeClr val="accent3"/>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smtClean="0">
                <a:latin typeface="NikoshBAN" pitchFamily="2" charset="0"/>
                <a:cs typeface="NikoshBAN" pitchFamily="2" charset="0"/>
              </a:rPr>
              <a:t>শরীরের কোনো অংশ কিভাবে রক্ত পড়া বন্ধ হয় ?</a:t>
            </a:r>
          </a:p>
          <a:p>
            <a:r>
              <a:rPr lang="en-US" sz="4400" smtClean="0">
                <a:latin typeface="NikoshBAN" pitchFamily="2" charset="0"/>
                <a:cs typeface="NikoshBAN" pitchFamily="2" charset="0"/>
              </a:rPr>
              <a:t>অ্যাথলেটিক হার্ট কাকে বলে ?</a:t>
            </a:r>
          </a:p>
          <a:p>
            <a:r>
              <a:rPr lang="en-US" sz="4400" smtClean="0">
                <a:latin typeface="NikoshBAN" pitchFamily="2" charset="0"/>
                <a:cs typeface="NikoshBAN" pitchFamily="2" charset="0"/>
              </a:rPr>
              <a:t>মাংসপেশিকে কিভাবে  মজবুত করা যায়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258299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 calcmode="lin" valueType="num">
                                      <p:cBhvr>
                                        <p:cTn id="22" dur="1000" fill="hold"/>
                                        <p:tgtEl>
                                          <p:spTgt spid="5">
                                            <p:bg/>
                                          </p:spTgt>
                                        </p:tgtEl>
                                        <p:attrNameLst>
                                          <p:attrName>ppt_x</p:attrName>
                                        </p:attrNameLst>
                                      </p:cBhvr>
                                      <p:tavLst>
                                        <p:tav tm="0">
                                          <p:val>
                                            <p:strVal val="#ppt_x-.2"/>
                                          </p:val>
                                        </p:tav>
                                        <p:tav tm="100000">
                                          <p:val>
                                            <p:strVal val="#ppt_x"/>
                                          </p:val>
                                        </p:tav>
                                      </p:tavLst>
                                    </p:anim>
                                    <p:anim calcmode="lin" valueType="num">
                                      <p:cBhvr>
                                        <p:cTn id="23" dur="1000" fill="hold"/>
                                        <p:tgtEl>
                                          <p:spTgt spid="5">
                                            <p:bg/>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bg/>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p:cTn id="36"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p:cTn id="43"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719667"/>
            <a:ext cx="4741333" cy="489045"/>
          </a:xfrm>
          <a:prstGeom prst="rect">
            <a:avLst/>
          </a:prstGeom>
          <a:noFill/>
        </p:spPr>
        <p:txBody>
          <a:bodyPr wrap="square" rtlCol="0">
            <a:spAutoFit/>
          </a:bodyPr>
          <a:lstStyle/>
          <a:p>
            <a:endParaRPr lang="en-US" sz="2578" dirty="0"/>
          </a:p>
        </p:txBody>
      </p:sp>
      <p:pic>
        <p:nvPicPr>
          <p:cNvPr id="5" name="Picture 4" descr="reflection-1.gif"/>
          <p:cNvPicPr>
            <a:picLocks noChangeAspect="1"/>
          </p:cNvPicPr>
          <p:nvPr/>
        </p:nvPicPr>
        <p:blipFill>
          <a:blip r:embed="rId2"/>
          <a:stretch>
            <a:fillRect/>
          </a:stretch>
        </p:blipFill>
        <p:spPr>
          <a:xfrm>
            <a:off x="1752601" y="152401"/>
            <a:ext cx="8152014" cy="4800600"/>
          </a:xfrm>
          <a:prstGeom prst="rect">
            <a:avLst/>
          </a:prstGeom>
        </p:spPr>
      </p:pic>
      <p:sp>
        <p:nvSpPr>
          <p:cNvPr id="6" name="TextBox 5"/>
          <p:cNvSpPr txBox="1"/>
          <p:nvPr/>
        </p:nvSpPr>
        <p:spPr>
          <a:xfrm>
            <a:off x="4038600" y="4874669"/>
            <a:ext cx="4114800" cy="19483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2061" b="1" spc="44" dirty="0" err="1">
                <a:ln w="11430"/>
                <a:solidFill>
                  <a:schemeClr val="accent6">
                    <a:lumMod val="75000"/>
                  </a:schemeClr>
                </a:soli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12061" b="1" spc="44" dirty="0">
              <a:ln w="11430"/>
              <a:solidFill>
                <a:schemeClr val="accent6">
                  <a:lumMod val="75000"/>
                </a:schemeClr>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6043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248400" cy="1143000"/>
          </a:xfrm>
          <a:solidFill>
            <a:schemeClr val="accent1"/>
          </a:solidFill>
        </p:spPr>
        <p:txBody>
          <a:bodyPr>
            <a:noAutofit/>
          </a:bodyPr>
          <a:lstStyle/>
          <a:p>
            <a:r>
              <a:rPr lang="en-US" sz="7200" dirty="0" err="1">
                <a:latin typeface="NikoshBAN" pitchFamily="2" charset="0"/>
                <a:cs typeface="NikoshBAN" pitchFamily="2" charset="0"/>
              </a:rPr>
              <a:t>শ্রেনিঃ</a:t>
            </a:r>
            <a:r>
              <a:rPr lang="en-US" sz="7200" dirty="0">
                <a:latin typeface="NikoshBAN" pitchFamily="2" charset="0"/>
                <a:cs typeface="NikoshBAN" pitchFamily="2" charset="0"/>
              </a:rPr>
              <a:t> </a:t>
            </a:r>
            <a:r>
              <a:rPr lang="en-US" sz="7200" dirty="0" err="1">
                <a:latin typeface="NikoshBAN" pitchFamily="2" charset="0"/>
                <a:cs typeface="NikoshBAN" pitchFamily="2" charset="0"/>
              </a:rPr>
              <a:t>নবম</a:t>
            </a:r>
            <a:r>
              <a:rPr lang="en-US" sz="7200" dirty="0">
                <a:latin typeface="NikoshBAN" pitchFamily="2" charset="0"/>
                <a:cs typeface="NikoshBAN" pitchFamily="2" charset="0"/>
              </a:rPr>
              <a:t> ও </a:t>
            </a:r>
            <a:r>
              <a:rPr lang="en-US" sz="7200" dirty="0" err="1">
                <a:latin typeface="NikoshBAN" pitchFamily="2" charset="0"/>
                <a:cs typeface="NikoshBAN" pitchFamily="2" charset="0"/>
              </a:rPr>
              <a:t>দশম</a:t>
            </a:r>
            <a:endParaRPr lang="en-US" sz="7200" dirty="0">
              <a:latin typeface="NikoshBAN" pitchFamily="2" charset="0"/>
              <a:cs typeface="NikoshBAN" pitchFamily="2" charset="0"/>
            </a:endParaRPr>
          </a:p>
        </p:txBody>
      </p:sp>
      <p:sp>
        <p:nvSpPr>
          <p:cNvPr id="3" name="Content Placeholder 2"/>
          <p:cNvSpPr>
            <a:spLocks noGrp="1"/>
          </p:cNvSpPr>
          <p:nvPr>
            <p:ph idx="1"/>
          </p:nvPr>
        </p:nvSpPr>
        <p:spPr>
          <a:xfrm>
            <a:off x="685800" y="2057400"/>
            <a:ext cx="10972800" cy="4525963"/>
          </a:xfrm>
          <a:solidFill>
            <a:schemeClr val="bg1"/>
          </a:solidFill>
        </p:spPr>
        <p:txBody>
          <a:bodyPr>
            <a:noAutofit/>
          </a:bodyPr>
          <a:lstStyle/>
          <a:p>
            <a:pPr>
              <a:buNone/>
            </a:pPr>
            <a:r>
              <a:rPr lang="en-US" sz="7200" dirty="0" err="1">
                <a:solidFill>
                  <a:srgbClr val="FF0000"/>
                </a:solidFill>
                <a:latin typeface="NikoshBAN" pitchFamily="2" charset="0"/>
                <a:cs typeface="NikoshBAN" pitchFamily="2" charset="0"/>
              </a:rPr>
              <a:t>বিষয়ঃ</a:t>
            </a:r>
            <a:r>
              <a:rPr lang="en-US" sz="7200" dirty="0">
                <a:solidFill>
                  <a:srgbClr val="FF0000"/>
                </a:solidFill>
                <a:latin typeface="NikoshBAN" pitchFamily="2" charset="0"/>
                <a:cs typeface="NikoshBAN" pitchFamily="2" charset="0"/>
              </a:rPr>
              <a:t> </a:t>
            </a:r>
            <a:r>
              <a:rPr lang="en-US" sz="5400" dirty="0" err="1">
                <a:solidFill>
                  <a:srgbClr val="FF0000"/>
                </a:solidFill>
                <a:latin typeface="NikoshBAN" pitchFamily="2" charset="0"/>
                <a:cs typeface="NikoshBAN" pitchFamily="2" charset="0"/>
              </a:rPr>
              <a:t>শারীরিক</a:t>
            </a:r>
            <a:r>
              <a:rPr lang="en-US" sz="5400" dirty="0">
                <a:solidFill>
                  <a:srgbClr val="FF0000"/>
                </a:solidFill>
                <a:latin typeface="NikoshBAN" pitchFamily="2" charset="0"/>
                <a:cs typeface="NikoshBAN" pitchFamily="2" charset="0"/>
              </a:rPr>
              <a:t> </a:t>
            </a:r>
            <a:r>
              <a:rPr lang="en-US" sz="5400" dirty="0" err="1">
                <a:solidFill>
                  <a:srgbClr val="FF0000"/>
                </a:solidFill>
                <a:latin typeface="NikoshBAN" pitchFamily="2" charset="0"/>
                <a:cs typeface="NikoshBAN" pitchFamily="2" charset="0"/>
              </a:rPr>
              <a:t>শিক্ষা,স্বাস্থ্যবিজ্ঞান</a:t>
            </a:r>
            <a:r>
              <a:rPr lang="en-US" sz="5400" dirty="0">
                <a:solidFill>
                  <a:srgbClr val="FF0000"/>
                </a:solidFill>
                <a:latin typeface="NikoshBAN" pitchFamily="2" charset="0"/>
                <a:cs typeface="NikoshBAN" pitchFamily="2" charset="0"/>
              </a:rPr>
              <a:t> ও </a:t>
            </a:r>
            <a:r>
              <a:rPr lang="en-US" sz="5400" dirty="0" err="1">
                <a:solidFill>
                  <a:srgbClr val="FF0000"/>
                </a:solidFill>
                <a:latin typeface="NikoshBAN" pitchFamily="2" charset="0"/>
                <a:cs typeface="NikoshBAN" pitchFamily="2" charset="0"/>
              </a:rPr>
              <a:t>খেলাধুলা</a:t>
            </a:r>
            <a:endParaRPr lang="en-US" sz="5400" dirty="0">
              <a:solidFill>
                <a:srgbClr val="FF0000"/>
              </a:solidFill>
              <a:latin typeface="NikoshBAN" pitchFamily="2" charset="0"/>
              <a:cs typeface="NikoshBAN" pitchFamily="2" charset="0"/>
            </a:endParaRPr>
          </a:p>
          <a:p>
            <a:pPr>
              <a:buNone/>
            </a:pP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অধ্যায়ঃ</a:t>
            </a:r>
            <a:r>
              <a:rPr lang="en-US" sz="7200" dirty="0" smtClean="0">
                <a:latin typeface="NikoshBAN" pitchFamily="2" charset="0"/>
                <a:cs typeface="NikoshBAN" pitchFamily="2" charset="0"/>
              </a:rPr>
              <a:t> </a:t>
            </a:r>
            <a:r>
              <a:rPr lang="en-US" sz="7200" dirty="0">
                <a:latin typeface="NikoshBAN" pitchFamily="2" charset="0"/>
                <a:cs typeface="NikoshBAN" pitchFamily="2" charset="0"/>
              </a:rPr>
              <a:t>২    </a:t>
            </a:r>
            <a:endParaRPr lang="en-US" sz="7200" dirty="0" smtClean="0">
              <a:latin typeface="NikoshBAN" pitchFamily="2" charset="0"/>
              <a:cs typeface="NikoshBAN" pitchFamily="2" charset="0"/>
            </a:endParaRPr>
          </a:p>
          <a:p>
            <a:pPr>
              <a:buNone/>
            </a:pPr>
            <a:r>
              <a:rPr lang="en-US" sz="7200" dirty="0" smtClean="0">
                <a:latin typeface="NikoshBAN" pitchFamily="2" charset="0"/>
                <a:cs typeface="NikoshBAN" pitchFamily="2" charset="0"/>
              </a:rPr>
              <a:t>  </a:t>
            </a:r>
            <a:r>
              <a:rPr lang="en-US" sz="6600" dirty="0" err="1">
                <a:latin typeface="NikoshBAN" pitchFamily="2" charset="0"/>
                <a:cs typeface="NikoshBAN" pitchFamily="2" charset="0"/>
              </a:rPr>
              <a:t>পাঠঃ</a:t>
            </a:r>
            <a:r>
              <a:rPr lang="en-US" sz="6600" dirty="0">
                <a:latin typeface="NikoshBAN" pitchFamily="2" charset="0"/>
                <a:cs typeface="NikoshBAN" pitchFamily="2" charset="0"/>
              </a:rPr>
              <a:t> 4</a:t>
            </a:r>
            <a:endParaRPr lang="en-US" sz="7200" dirty="0">
              <a:latin typeface="NikoshBAN" pitchFamily="2" charset="0"/>
              <a:cs typeface="NikoshBAN"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 calcmode="lin" valueType="num">
                                      <p:cBhvr>
                                        <p:cTn id="14" dur="500" fill="hold"/>
                                        <p:tgtEl>
                                          <p:spTgt spid="3">
                                            <p:bg/>
                                          </p:spTgt>
                                        </p:tgtEl>
                                        <p:attrNameLst>
                                          <p:attrName>style.rotation</p:attrName>
                                        </p:attrNameLst>
                                      </p:cBhvr>
                                      <p:tavLst>
                                        <p:tav tm="0">
                                          <p:val>
                                            <p:fltVal val="360"/>
                                          </p:val>
                                        </p:tav>
                                        <p:tav tm="100000">
                                          <p:val>
                                            <p:fltVal val="0"/>
                                          </p:val>
                                        </p:tav>
                                      </p:tavLst>
                                    </p:anim>
                                    <p:animEffect transition="in" filter="fade">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I . BASIC BLOOD TYPING : You willperform this entire exercise under ..."/>
          <p:cNvPicPr>
            <a:picLocks noChangeAspect="1" noChangeArrowheads="1"/>
          </p:cNvPicPr>
          <p:nvPr/>
        </p:nvPicPr>
        <p:blipFill>
          <a:blip r:embed="rId2"/>
          <a:srcRect/>
          <a:stretch>
            <a:fillRect/>
          </a:stretch>
        </p:blipFill>
        <p:spPr bwMode="auto">
          <a:xfrm>
            <a:off x="1828800" y="101706"/>
            <a:ext cx="5791200" cy="6440721"/>
          </a:xfrm>
          <a:prstGeom prst="rect">
            <a:avLst/>
          </a:prstGeom>
          <a:noFill/>
          <a:ln w="9525">
            <a:noFill/>
            <a:miter lim="800000"/>
            <a:headEnd/>
            <a:tailEnd/>
          </a:ln>
        </p:spPr>
      </p:pic>
      <p:sp>
        <p:nvSpPr>
          <p:cNvPr id="5" name="Oval 4"/>
          <p:cNvSpPr/>
          <p:nvPr/>
        </p:nvSpPr>
        <p:spPr>
          <a:xfrm>
            <a:off x="7772400" y="2971800"/>
            <a:ext cx="2743200" cy="2133600"/>
          </a:xfrm>
          <a:prstGeom prst="ellipse">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err="1">
                <a:latin typeface="NikoshBAN" pitchFamily="2" charset="0"/>
                <a:cs typeface="NikoshBAN" pitchFamily="2" charset="0"/>
              </a:rPr>
              <a:t>রক্ত</a:t>
            </a:r>
            <a:r>
              <a:rPr lang="en-US" sz="11500" dirty="0">
                <a:latin typeface="NikoshBAN" pitchFamily="2"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00200"/>
            <a:ext cx="8229600" cy="3276599"/>
          </a:xfrm>
          <a:solidFill>
            <a:schemeClr val="accent1"/>
          </a:solidFill>
        </p:spPr>
        <p:txBody>
          <a:bodyPr>
            <a:noAutofit/>
          </a:bodyPr>
          <a:lstStyle/>
          <a:p>
            <a:pPr>
              <a:buNone/>
            </a:pPr>
            <a:r>
              <a:rPr lang="en-US" sz="9600" dirty="0" err="1">
                <a:latin typeface="NikoshBAN" pitchFamily="2" charset="0"/>
                <a:cs typeface="NikoshBAN" pitchFamily="2" charset="0"/>
              </a:rPr>
              <a:t>শারীরিক</a:t>
            </a:r>
            <a:r>
              <a:rPr lang="en-US" sz="9600" dirty="0">
                <a:latin typeface="NikoshBAN" pitchFamily="2" charset="0"/>
                <a:cs typeface="NikoshBAN" pitchFamily="2" charset="0"/>
              </a:rPr>
              <a:t> </a:t>
            </a:r>
            <a:r>
              <a:rPr lang="en-US" sz="9600" dirty="0" err="1">
                <a:latin typeface="NikoshBAN" pitchFamily="2" charset="0"/>
                <a:cs typeface="NikoshBAN" pitchFamily="2" charset="0"/>
              </a:rPr>
              <a:t>সক্ষমতায়</a:t>
            </a:r>
            <a:r>
              <a:rPr lang="en-US" sz="9600" dirty="0">
                <a:latin typeface="NikoshBAN" pitchFamily="2" charset="0"/>
                <a:cs typeface="NikoshBAN" pitchFamily="2" charset="0"/>
              </a:rPr>
              <a:t> </a:t>
            </a:r>
            <a:r>
              <a:rPr lang="en-US" sz="9600" dirty="0" err="1">
                <a:latin typeface="NikoshBAN" pitchFamily="2" charset="0"/>
                <a:cs typeface="NikoshBAN" pitchFamily="2" charset="0"/>
              </a:rPr>
              <a:t>ব্যায়ামের</a:t>
            </a:r>
            <a:r>
              <a:rPr lang="en-US" sz="9600" dirty="0">
                <a:latin typeface="NikoshBAN" pitchFamily="2" charset="0"/>
                <a:cs typeface="NikoshBAN" pitchFamily="2" charset="0"/>
              </a:rPr>
              <a:t> </a:t>
            </a:r>
            <a:r>
              <a:rPr lang="en-US" sz="9600" dirty="0" err="1">
                <a:latin typeface="NikoshBAN" pitchFamily="2" charset="0"/>
                <a:cs typeface="NikoshBAN" pitchFamily="2" charset="0"/>
              </a:rPr>
              <a:t>প্রভাব</a:t>
            </a:r>
            <a:endParaRPr lang="en-US" sz="9600" dirty="0">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3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3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33400"/>
            <a:ext cx="3810000" cy="1219200"/>
          </a:xfrm>
          <a:solidFill>
            <a:schemeClr val="bg2">
              <a:lumMod val="50000"/>
            </a:schemeClr>
          </a:solidFill>
        </p:spPr>
        <p:txBody>
          <a:bodyPr>
            <a:noAutofit/>
          </a:bodyPr>
          <a:lstStyle/>
          <a:p>
            <a:r>
              <a:rPr lang="en-US" sz="5400" dirty="0" err="1">
                <a:latin typeface="NikoshBAN" pitchFamily="2" charset="0"/>
                <a:cs typeface="NikoshBAN" pitchFamily="2" charset="0"/>
              </a:rPr>
              <a:t>শিখনফল</a:t>
            </a:r>
            <a:endParaRPr lang="en-US" sz="5400" dirty="0">
              <a:latin typeface="NikoshBAN" pitchFamily="2" charset="0"/>
              <a:cs typeface="NikoshBAN" pitchFamily="2" charset="0"/>
            </a:endParaRPr>
          </a:p>
        </p:txBody>
      </p:sp>
      <p:sp>
        <p:nvSpPr>
          <p:cNvPr id="3" name="Content Placeholder 2"/>
          <p:cNvSpPr>
            <a:spLocks noGrp="1"/>
          </p:cNvSpPr>
          <p:nvPr>
            <p:ph idx="1"/>
          </p:nvPr>
        </p:nvSpPr>
        <p:spPr>
          <a:xfrm>
            <a:off x="2743200" y="2362200"/>
            <a:ext cx="6858000" cy="3657600"/>
          </a:xfrm>
          <a:noFill/>
        </p:spPr>
        <p:txBody>
          <a:bodyPr>
            <a:noAutofit/>
          </a:bodyPr>
          <a:lstStyle/>
          <a:p>
            <a:pPr>
              <a:buNone/>
            </a:pPr>
            <a:r>
              <a:rPr lang="en-US" sz="4400" dirty="0">
                <a:latin typeface="NikoshBAN" pitchFamily="2" charset="0"/>
                <a:cs typeface="NikoshBAN" pitchFamily="2" charset="0"/>
              </a:rPr>
              <a:t>*</a:t>
            </a:r>
            <a:r>
              <a:rPr lang="en-US" sz="4400" dirty="0" err="1">
                <a:latin typeface="NikoshBAN" pitchFamily="2" charset="0"/>
                <a:cs typeface="NikoshBAN" pitchFamily="2" charset="0"/>
              </a:rPr>
              <a:t>রক্তের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প্রকার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ভেদ</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পারবে</a:t>
            </a:r>
            <a:r>
              <a:rPr lang="en-US" sz="4400" dirty="0">
                <a:latin typeface="NikoshBAN" pitchFamily="2" charset="0"/>
                <a:cs typeface="NikoshBAN" pitchFamily="2" charset="0"/>
              </a:rPr>
              <a:t>।</a:t>
            </a:r>
          </a:p>
          <a:p>
            <a:pPr>
              <a:buNone/>
            </a:pPr>
            <a:r>
              <a:rPr lang="en-US" sz="4400" dirty="0">
                <a:latin typeface="NikoshBAN" pitchFamily="2" charset="0"/>
                <a:cs typeface="NikoshBAN" pitchFamily="2" charset="0"/>
              </a:rPr>
              <a:t>*</a:t>
            </a:r>
            <a:r>
              <a:rPr lang="en-US" sz="4400" dirty="0" err="1">
                <a:latin typeface="NikoshBAN" pitchFamily="2" charset="0"/>
                <a:cs typeface="NikoshBAN" pitchFamily="2" charset="0"/>
              </a:rPr>
              <a:t>লোহিত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কণা</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কাজ</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পারবে</a:t>
            </a:r>
            <a:r>
              <a:rPr lang="en-US" sz="4400" dirty="0">
                <a:latin typeface="NikoshBAN" pitchFamily="2" charset="0"/>
                <a:cs typeface="NikoshBAN" pitchFamily="2" charset="0"/>
              </a:rPr>
              <a:t>।</a:t>
            </a:r>
          </a:p>
          <a:p>
            <a:pPr>
              <a:buNone/>
            </a:pPr>
            <a:r>
              <a:rPr lang="en-US" sz="4400" dirty="0">
                <a:latin typeface="NikoshBAN" pitchFamily="2" charset="0"/>
                <a:cs typeface="NikoshBAN" pitchFamily="2" charset="0"/>
              </a:rPr>
              <a:t>*</a:t>
            </a:r>
            <a:r>
              <a:rPr lang="en-US" sz="4400" dirty="0" err="1">
                <a:latin typeface="NikoshBAN" pitchFamily="2" charset="0"/>
                <a:cs typeface="NikoshBAN" pitchFamily="2" charset="0"/>
              </a:rPr>
              <a:t>শ্বেত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কণিকার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কাজ</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পারবে</a:t>
            </a:r>
            <a:r>
              <a:rPr lang="en-US" sz="4400" dirty="0">
                <a:latin typeface="NikoshBAN" pitchFamily="2" charset="0"/>
                <a:cs typeface="NikoshBAN" pitchFamily="2" charset="0"/>
              </a:rPr>
              <a:t>।</a:t>
            </a:r>
          </a:p>
          <a:p>
            <a:pPr>
              <a:buNone/>
            </a:pPr>
            <a:r>
              <a:rPr lang="en-US" sz="4400" dirty="0">
                <a:latin typeface="NikoshBAN" pitchFamily="2" charset="0"/>
                <a:cs typeface="NikoshBAN" pitchFamily="2" charset="0"/>
              </a:rPr>
              <a:t>*</a:t>
            </a:r>
            <a:r>
              <a:rPr lang="en-US" sz="4400" dirty="0" err="1">
                <a:latin typeface="NikoshBAN" pitchFamily="2" charset="0"/>
                <a:cs typeface="NikoshBAN" pitchFamily="2" charset="0"/>
              </a:rPr>
              <a:t>অনুচক্রিকার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কাজ</a:t>
            </a:r>
            <a:r>
              <a:rPr lang="en-US" sz="4400" dirty="0">
                <a:latin typeface="NikoshBAN" pitchFamily="2" charset="0"/>
                <a:cs typeface="NikoshBAN" pitchFamily="2" charset="0"/>
              </a:rPr>
              <a:t> </a:t>
            </a:r>
            <a:r>
              <a:rPr lang="en-US" sz="4400" dirty="0" err="1">
                <a:latin typeface="NikoshBAN" pitchFamily="2" charset="0"/>
                <a:cs typeface="NikoshBAN" pitchFamily="2" charset="0"/>
              </a:rPr>
              <a:t>বলতে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পারবে</a:t>
            </a:r>
            <a:r>
              <a:rPr lang="en-US" sz="4400" dirty="0">
                <a:latin typeface="NikoshBAN" pitchFamily="2" charset="0"/>
                <a:cs typeface="NikoshBAN" pitchFamily="2"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828800"/>
            <a:ext cx="8686800" cy="1754326"/>
          </a:xfrm>
          <a:prstGeom prst="rect">
            <a:avLst/>
          </a:prstGeom>
          <a:noFill/>
        </p:spPr>
        <p:txBody>
          <a:bodyPr wrap="square" rtlCol="0">
            <a:spAutoFit/>
          </a:bodyPr>
          <a:lstStyle/>
          <a:p>
            <a:r>
              <a:rPr lang="bn-IN" sz="6000" dirty="0">
                <a:solidFill>
                  <a:srgbClr val="FF0000"/>
                </a:solidFill>
                <a:latin typeface="NikoshBAN" pitchFamily="2" charset="0"/>
                <a:cs typeface="NikoshBAN" pitchFamily="2" charset="0"/>
              </a:rPr>
              <a:t>রক্তঃ</a:t>
            </a:r>
            <a:r>
              <a:rPr lang="bn-IN" sz="6000" dirty="0">
                <a:latin typeface="NikoshBAN" pitchFamily="2" charset="0"/>
                <a:cs typeface="NikoshBAN" pitchFamily="2" charset="0"/>
              </a:rPr>
              <a:t>  </a:t>
            </a:r>
            <a:r>
              <a:rPr lang="bn-IN" sz="4800" dirty="0">
                <a:latin typeface="NikoshBAN" pitchFamily="2" charset="0"/>
                <a:cs typeface="NikoshBAN" pitchFamily="2" charset="0"/>
              </a:rPr>
              <a:t>রক্ত হলো এক ধরনের  ক্ষারীয়,  ঈষৎ  লবনাক্ত, লালবর্ণের তরল কানেক্‌টিভ টিস্যু । </a:t>
            </a:r>
            <a:endParaRPr lang="en-US" sz="4800" dirty="0">
              <a:latin typeface="NikoshBAN" pitchFamily="2" charset="0"/>
              <a:cs typeface="NikoshBAN" pitchFamily="2" charset="0"/>
            </a:endParaRPr>
          </a:p>
        </p:txBody>
      </p:sp>
      <p:sp>
        <p:nvSpPr>
          <p:cNvPr id="3" name="Round Same Side Corner Rectangle 2"/>
          <p:cNvSpPr/>
          <p:nvPr/>
        </p:nvSpPr>
        <p:spPr>
          <a:xfrm>
            <a:off x="1752600" y="1447800"/>
            <a:ext cx="9220200" cy="2895600"/>
          </a:xfrm>
          <a:prstGeom prst="round2Same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62533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811" y="734519"/>
            <a:ext cx="6565692" cy="5576343"/>
          </a:xfrm>
          <a:prstGeom prst="rect">
            <a:avLst/>
          </a:prstGeom>
          <a:blipFill>
            <a:blip r:embed="rId2" cstate="print"/>
            <a:stretch>
              <a:fillRect/>
            </a:stretch>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07829" y="914401"/>
            <a:ext cx="1813810" cy="20986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21051" y="1813808"/>
            <a:ext cx="1244182" cy="2098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10204" y="2413417"/>
            <a:ext cx="959371" cy="1798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71935" y="3192905"/>
            <a:ext cx="1948721" cy="31479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51031" y="4796853"/>
            <a:ext cx="2128603" cy="16489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V="1">
            <a:off x="6305863" y="3882453"/>
            <a:ext cx="1903751" cy="194872"/>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3803" y="1993692"/>
            <a:ext cx="1094282" cy="2098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24406" y="1843791"/>
            <a:ext cx="2143595" cy="707886"/>
          </a:xfrm>
          <a:prstGeom prst="rect">
            <a:avLst/>
          </a:prstGeom>
          <a:noFill/>
        </p:spPr>
        <p:txBody>
          <a:bodyPr wrap="square" rtlCol="0">
            <a:spAutoFit/>
          </a:bodyPr>
          <a:lstStyle/>
          <a:p>
            <a:r>
              <a:rPr lang="bn-BD" sz="3200" dirty="0">
                <a:latin typeface="NikoshBAN" pitchFamily="2" charset="0"/>
                <a:cs typeface="NikoshBAN" pitchFamily="2" charset="0"/>
              </a:rPr>
              <a:t>   </a:t>
            </a:r>
            <a:r>
              <a:rPr lang="bn-BD" sz="4000" dirty="0">
                <a:latin typeface="NikoshBAN" pitchFamily="2" charset="0"/>
                <a:cs typeface="NikoshBAN" pitchFamily="2" charset="0"/>
              </a:rPr>
              <a:t>রক্তকণিকা</a:t>
            </a:r>
            <a:endParaRPr lang="en-US" sz="4000" dirty="0">
              <a:latin typeface="NikoshBAN" pitchFamily="2" charset="0"/>
              <a:cs typeface="NikoshBAN" pitchFamily="2" charset="0"/>
            </a:endParaRPr>
          </a:p>
        </p:txBody>
      </p:sp>
      <p:sp>
        <p:nvSpPr>
          <p:cNvPr id="11" name="Rectangle 10"/>
          <p:cNvSpPr/>
          <p:nvPr/>
        </p:nvSpPr>
        <p:spPr>
          <a:xfrm>
            <a:off x="9381271" y="3924123"/>
            <a:ext cx="240772" cy="369332"/>
          </a:xfrm>
          <a:prstGeom prst="rect">
            <a:avLst/>
          </a:prstGeom>
        </p:spPr>
        <p:txBody>
          <a:bodyPr wrap="none">
            <a:spAutoFit/>
          </a:bodyPr>
          <a:lstStyle/>
          <a:p>
            <a:r>
              <a:rPr lang="bn-BD" dirty="0">
                <a:solidFill>
                  <a:prstClr val="white"/>
                </a:solidFill>
                <a:latin typeface="NikoshBAN" pitchFamily="2" charset="0"/>
                <a:cs typeface="NikoshBAN" pitchFamily="2" charset="0"/>
              </a:rPr>
              <a:t> </a:t>
            </a:r>
            <a:endParaRPr lang="en-US" dirty="0"/>
          </a:p>
        </p:txBody>
      </p:sp>
      <p:cxnSp>
        <p:nvCxnSpPr>
          <p:cNvPr id="12" name="Straight Arrow Connector 11"/>
          <p:cNvCxnSpPr/>
          <p:nvPr/>
        </p:nvCxnSpPr>
        <p:spPr>
          <a:xfrm flipV="1">
            <a:off x="7430126" y="2248526"/>
            <a:ext cx="1394085" cy="2998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98897" y="5989404"/>
            <a:ext cx="2998033" cy="11992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273916" y="5695310"/>
            <a:ext cx="1394085" cy="707886"/>
          </a:xfrm>
          <a:prstGeom prst="rect">
            <a:avLst/>
          </a:prstGeom>
          <a:noFill/>
        </p:spPr>
        <p:txBody>
          <a:bodyPr wrap="square" rtlCol="0">
            <a:spAutoFit/>
          </a:bodyPr>
          <a:lstStyle/>
          <a:p>
            <a:r>
              <a:rPr lang="bn-BD" sz="4000" dirty="0">
                <a:latin typeface="NikoshBAN" pitchFamily="2" charset="0"/>
                <a:cs typeface="NikoshBAN" pitchFamily="2" charset="0"/>
              </a:rPr>
              <a:t>রক্তরস</a:t>
            </a:r>
            <a:endParaRPr lang="en-US" sz="4000" dirty="0">
              <a:latin typeface="NikoshBAN" pitchFamily="2" charset="0"/>
              <a:cs typeface="NikoshBAN" pitchFamily="2" charset="0"/>
            </a:endParaRPr>
          </a:p>
        </p:txBody>
      </p:sp>
      <p:sp>
        <p:nvSpPr>
          <p:cNvPr id="15" name="TextBox 14"/>
          <p:cNvSpPr txBox="1"/>
          <p:nvPr/>
        </p:nvSpPr>
        <p:spPr>
          <a:xfrm>
            <a:off x="4162269" y="0"/>
            <a:ext cx="1573967" cy="923330"/>
          </a:xfrm>
          <a:prstGeom prst="rect">
            <a:avLst/>
          </a:prstGeom>
          <a:noFill/>
        </p:spPr>
        <p:txBody>
          <a:bodyPr wrap="square" rtlCol="0">
            <a:spAutoFit/>
          </a:bodyPr>
          <a:lstStyle/>
          <a:p>
            <a:pPr algn="ctr"/>
            <a:r>
              <a:rPr lang="bn-BD" sz="5400" dirty="0">
                <a:solidFill>
                  <a:srgbClr val="FF0000"/>
                </a:solidFill>
                <a:latin typeface="NikoshBAN" pitchFamily="2" charset="0"/>
                <a:cs typeface="NikoshBAN" pitchFamily="2" charset="0"/>
              </a:rPr>
              <a:t>রক্ত</a:t>
            </a:r>
            <a:endParaRPr lang="en-US" sz="5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267329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743" y="710604"/>
            <a:ext cx="6745574" cy="5613997"/>
          </a:xfrm>
          <a:prstGeom prst="rect">
            <a:avLst/>
          </a:prstGeom>
          <a:blipFill>
            <a:blip r:embed="rId2" cstate="prin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8779239" y="1424066"/>
            <a:ext cx="1244184" cy="179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flipV="1">
            <a:off x="1811195" y="783772"/>
            <a:ext cx="4092315" cy="2848365"/>
          </a:xfrm>
          <a:prstGeom prst="triangle">
            <a:avLst>
              <a:gd name="adj" fmla="val 277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25390" y="1049312"/>
            <a:ext cx="1334125" cy="299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25030" y="5704113"/>
            <a:ext cx="825411" cy="34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08617" y="4422098"/>
            <a:ext cx="1663909" cy="149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83256" y="5349585"/>
            <a:ext cx="914400" cy="149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V="1">
            <a:off x="1947056" y="5878285"/>
            <a:ext cx="2233534" cy="232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39200" y="1210101"/>
            <a:ext cx="1567543" cy="1077218"/>
          </a:xfrm>
          <a:prstGeom prst="rect">
            <a:avLst/>
          </a:prstGeom>
          <a:noFill/>
        </p:spPr>
        <p:txBody>
          <a:bodyPr wrap="square" rtlCol="0">
            <a:spAutoFit/>
          </a:bodyPr>
          <a:lstStyle/>
          <a:p>
            <a:r>
              <a:rPr lang="bn-BD" sz="3200" dirty="0">
                <a:solidFill>
                  <a:srgbClr val="00B050"/>
                </a:solidFill>
                <a:latin typeface="NikoshBAN" pitchFamily="2" charset="0"/>
                <a:cs typeface="NikoshBAN" pitchFamily="2" charset="0"/>
              </a:rPr>
              <a:t>লোহিত রক্তকণিকা</a:t>
            </a:r>
            <a:endParaRPr lang="en-US" sz="3200" dirty="0">
              <a:solidFill>
                <a:srgbClr val="00B050"/>
              </a:solidFill>
              <a:latin typeface="NikoshBAN" pitchFamily="2" charset="0"/>
              <a:cs typeface="NikoshBAN" pitchFamily="2" charset="0"/>
            </a:endParaRPr>
          </a:p>
        </p:txBody>
      </p:sp>
      <p:sp>
        <p:nvSpPr>
          <p:cNvPr id="11" name="TextBox 10"/>
          <p:cNvSpPr txBox="1"/>
          <p:nvPr/>
        </p:nvSpPr>
        <p:spPr>
          <a:xfrm>
            <a:off x="8926286" y="2801258"/>
            <a:ext cx="1741714" cy="584775"/>
          </a:xfrm>
          <a:prstGeom prst="rect">
            <a:avLst/>
          </a:prstGeom>
          <a:noFill/>
        </p:spPr>
        <p:txBody>
          <a:bodyPr wrap="square" rtlCol="0">
            <a:spAutoFit/>
          </a:bodyPr>
          <a:lstStyle/>
          <a:p>
            <a:r>
              <a:rPr lang="bn-BD" sz="3200" dirty="0">
                <a:latin typeface="NikoshBAN" pitchFamily="2" charset="0"/>
                <a:cs typeface="NikoshBAN" pitchFamily="2" charset="0"/>
              </a:rPr>
              <a:t>শ্বেত কণিকা</a:t>
            </a:r>
            <a:endParaRPr lang="en-US" sz="3200" dirty="0">
              <a:latin typeface="NikoshBAN" pitchFamily="2" charset="0"/>
              <a:cs typeface="NikoshBAN" pitchFamily="2" charset="0"/>
            </a:endParaRPr>
          </a:p>
        </p:txBody>
      </p:sp>
      <p:sp>
        <p:nvSpPr>
          <p:cNvPr id="12" name="TextBox 11"/>
          <p:cNvSpPr txBox="1"/>
          <p:nvPr/>
        </p:nvSpPr>
        <p:spPr>
          <a:xfrm>
            <a:off x="8926286" y="5065487"/>
            <a:ext cx="1741714" cy="584775"/>
          </a:xfrm>
          <a:prstGeom prst="rect">
            <a:avLst/>
          </a:prstGeom>
          <a:noFill/>
        </p:spPr>
        <p:txBody>
          <a:bodyPr wrap="square" rtlCol="0">
            <a:spAutoFit/>
          </a:bodyPr>
          <a:lstStyle/>
          <a:p>
            <a:r>
              <a:rPr lang="bn-BD" sz="3200" dirty="0">
                <a:solidFill>
                  <a:srgbClr val="FF0000"/>
                </a:solidFill>
                <a:latin typeface="NikoshBAN" pitchFamily="2" charset="0"/>
                <a:cs typeface="NikoshBAN" pitchFamily="2" charset="0"/>
              </a:rPr>
              <a:t>অণুচক্রিকা</a:t>
            </a:r>
            <a:endParaRPr lang="en-US" sz="3200" dirty="0">
              <a:solidFill>
                <a:srgbClr val="FF0000"/>
              </a:solidFill>
              <a:latin typeface="NikoshBAN" pitchFamily="2" charset="0"/>
              <a:cs typeface="NikoshBAN" pitchFamily="2" charset="0"/>
            </a:endParaRPr>
          </a:p>
        </p:txBody>
      </p:sp>
      <p:cxnSp>
        <p:nvCxnSpPr>
          <p:cNvPr id="13" name="Straight Arrow Connector 12"/>
          <p:cNvCxnSpPr/>
          <p:nvPr/>
        </p:nvCxnSpPr>
        <p:spPr>
          <a:xfrm>
            <a:off x="7082972" y="1625601"/>
            <a:ext cx="1654629" cy="5805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00801" y="2627086"/>
            <a:ext cx="2409371" cy="43542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57143" y="5312229"/>
            <a:ext cx="1524000" cy="31931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38171" y="261258"/>
            <a:ext cx="2699658" cy="584775"/>
          </a:xfrm>
          <a:prstGeom prst="rect">
            <a:avLst/>
          </a:prstGeom>
          <a:noFill/>
        </p:spPr>
        <p:txBody>
          <a:bodyPr wrap="square" rtlCol="0">
            <a:spAutoFit/>
          </a:bodyPr>
          <a:lstStyle/>
          <a:p>
            <a:pPr algn="ctr"/>
            <a:r>
              <a:rPr lang="bn-BD" sz="3200" dirty="0">
                <a:solidFill>
                  <a:srgbClr val="FF0000"/>
                </a:solidFill>
                <a:latin typeface="NikoshBAN" pitchFamily="2" charset="0"/>
                <a:cs typeface="NikoshBAN" pitchFamily="2" charset="0"/>
              </a:rPr>
              <a:t>রক্তকণিকা</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393638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TotalTime>
  <Words>457</Words>
  <Application>Microsoft Office PowerPoint</Application>
  <PresentationFormat>Widescreen</PresentationFormat>
  <Paragraphs>61</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Vrinda</vt:lpstr>
      <vt:lpstr>Office Theme</vt:lpstr>
      <vt:lpstr>সবাইকে স্বাগতম</vt:lpstr>
      <vt:lpstr>PowerPoint Presentation</vt:lpstr>
      <vt:lpstr>শ্রেনিঃ নবম ও দশম</vt:lpstr>
      <vt:lpstr>PowerPoint Presentation</vt:lpstr>
      <vt:lpstr>PowerPoint Presentation</vt:lpstr>
      <vt:lpstr>শিখনফল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শ্বেত কণিকা</vt:lpstr>
      <vt:lpstr>অনুচক্রিকা</vt:lpstr>
      <vt:lpstr>PowerPoint Presentation</vt:lpstr>
      <vt:lpstr>PowerPoint Presentation</vt:lpstr>
      <vt:lpstr>একক কাজ</vt:lpstr>
      <vt:lpstr>দলীয় কাজ</vt:lpstr>
      <vt:lpstr>মূল্যায়ণ</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 Al Mamun</dc:creator>
  <cp:lastModifiedBy>Masud</cp:lastModifiedBy>
  <cp:revision>53</cp:revision>
  <dcterms:created xsi:type="dcterms:W3CDTF">2006-08-16T00:00:00Z</dcterms:created>
  <dcterms:modified xsi:type="dcterms:W3CDTF">2020-08-17T05:03:37Z</dcterms:modified>
</cp:coreProperties>
</file>