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6" r:id="rId3"/>
    <p:sldId id="267" r:id="rId4"/>
    <p:sldId id="259" r:id="rId5"/>
    <p:sldId id="260" r:id="rId6"/>
    <p:sldId id="271" r:id="rId7"/>
    <p:sldId id="274" r:id="rId8"/>
    <p:sldId id="279" r:id="rId9"/>
    <p:sldId id="276" r:id="rId10"/>
    <p:sldId id="284" r:id="rId11"/>
    <p:sldId id="272" r:id="rId12"/>
    <p:sldId id="273" r:id="rId13"/>
    <p:sldId id="277" r:id="rId14"/>
    <p:sldId id="285" r:id="rId15"/>
    <p:sldId id="278" r:id="rId16"/>
    <p:sldId id="263" r:id="rId17"/>
    <p:sldId id="281" r:id="rId18"/>
    <p:sldId id="286" r:id="rId19"/>
    <p:sldId id="282" r:id="rId20"/>
    <p:sldId id="287" r:id="rId21"/>
    <p:sldId id="288" r:id="rId22"/>
    <p:sldId id="264" r:id="rId23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B8"/>
    <a:srgbClr val="27EF1D"/>
    <a:srgbClr val="18F45C"/>
    <a:srgbClr val="E527E5"/>
    <a:srgbClr val="ADEC20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86" y="-6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13648-5AE6-4017-86DB-92FB45C756A4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70CFB9-743C-497E-80F5-482132E86FFF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(i) </a:t>
          </a:r>
          <a:r>
            <a:rPr lang="en-US" sz="36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সর্বদাই</a:t>
          </a:r>
          <a:r>
            <a: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মুদ্রার</a:t>
          </a:r>
          <a:r>
            <a: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চাহিদা</a:t>
          </a:r>
          <a:r>
            <a: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6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যোগানের</a:t>
          </a:r>
          <a:r>
            <a: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মধ্যে</a:t>
          </a:r>
          <a:r>
            <a: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সমতা</a:t>
          </a:r>
          <a:endParaRPr lang="en-US" sz="3600" dirty="0">
            <a:solidFill>
              <a:srgbClr val="7030A0"/>
            </a:solidFill>
          </a:endParaRPr>
        </a:p>
      </dgm:t>
    </dgm:pt>
    <dgm:pt modelId="{8684C529-1C85-4B13-A596-6DA403E06275}" type="parTrans" cxnId="{80B52C62-818E-43BC-9A19-8151AA6EFAC6}">
      <dgm:prSet/>
      <dgm:spPr/>
      <dgm:t>
        <a:bodyPr/>
        <a:lstStyle/>
        <a:p>
          <a:endParaRPr lang="en-US"/>
        </a:p>
      </dgm:t>
    </dgm:pt>
    <dgm:pt modelId="{199E6794-6016-4AA7-92AC-64BDCCD16CDE}" type="sibTrans" cxnId="{80B52C62-818E-43BC-9A19-8151AA6EFAC6}">
      <dgm:prSet/>
      <dgm:spPr/>
      <dgm:t>
        <a:bodyPr/>
        <a:lstStyle/>
        <a:p>
          <a:endParaRPr lang="en-US"/>
        </a:p>
      </dgm:t>
    </dgm:pt>
    <dgm:pt modelId="{4FD5E6D0-2669-4A71-BAC7-16C7525EBF4E}">
      <dgm:prSet phldrT="[Text]" custT="1"/>
      <dgm:spPr/>
      <dgm:t>
        <a:bodyPr/>
        <a:lstStyle/>
        <a:p>
          <a:pPr>
            <a:lnSpc>
              <a:spcPts val="3000"/>
            </a:lnSpc>
            <a:spcAft>
              <a:spcPts val="600"/>
            </a:spcAft>
          </a:pPr>
          <a:r>
            <a:rPr lang="en-US" sz="2800" dirty="0" smtClean="0">
              <a:latin typeface="NikoshBAN" pitchFamily="2" charset="0"/>
              <a:cs typeface="NikoshBAN" pitchFamily="2" charset="0"/>
            </a:rPr>
            <a:t>(iii)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স্বল্পকালে</a:t>
          </a:r>
          <a:r>
            <a:rPr lang="en-US" sz="36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দ্রব্যসামগ্রীর</a:t>
          </a:r>
          <a:r>
            <a:rPr lang="en-US" sz="36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উৎপাদন</a:t>
          </a:r>
          <a:r>
            <a:rPr lang="en-US" sz="36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6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লেনদেন</a:t>
          </a:r>
          <a:r>
            <a:rPr lang="en-US" sz="36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36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মুদ্রার</a:t>
          </a:r>
          <a:r>
            <a:rPr lang="en-US" sz="36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প্রচলন</a:t>
          </a:r>
          <a:r>
            <a:rPr lang="en-US" sz="36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গতি</a:t>
          </a:r>
          <a:r>
            <a:rPr lang="en-US" sz="36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স্থির</a:t>
          </a:r>
          <a:r>
            <a:rPr lang="en-US" sz="44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solidFill>
              <a:srgbClr val="27EF1D"/>
            </a:solidFill>
            <a:latin typeface="NikoshBAN" pitchFamily="2" charset="0"/>
            <a:cs typeface="NikoshBAN" pitchFamily="2" charset="0"/>
          </a:endParaRPr>
        </a:p>
      </dgm:t>
    </dgm:pt>
    <dgm:pt modelId="{74D66AB4-8ECB-4FE2-9F10-D86D26EF9B3C}" type="parTrans" cxnId="{7666CF8A-1360-4BDD-9938-31877231A241}">
      <dgm:prSet/>
      <dgm:spPr/>
      <dgm:t>
        <a:bodyPr/>
        <a:lstStyle/>
        <a:p>
          <a:endParaRPr lang="en-US"/>
        </a:p>
      </dgm:t>
    </dgm:pt>
    <dgm:pt modelId="{991D0CC1-D21B-4427-B182-30A295F2F4D0}" type="sibTrans" cxnId="{7666CF8A-1360-4BDD-9938-31877231A241}">
      <dgm:prSet/>
      <dgm:spPr/>
      <dgm:t>
        <a:bodyPr/>
        <a:lstStyle/>
        <a:p>
          <a:endParaRPr lang="en-US"/>
        </a:p>
      </dgm:t>
    </dgm:pt>
    <dgm:pt modelId="{8FF388E4-B963-4708-BE10-57CA4E32A8CE}">
      <dgm:prSet phldrT="[Text]"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(v) </a:t>
          </a:r>
          <a:r>
            <a:rPr lang="en-US" sz="36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বাজারে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পূর্ণ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প্রদিযোগীতা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বিরাজমান</a:t>
          </a:r>
          <a:r>
            <a:rPr lang="en-US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4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C9091724-C53C-4C89-8812-C5CF682F9CB6}" type="parTrans" cxnId="{43F0C722-6B92-4864-BA69-15646950CF73}">
      <dgm:prSet/>
      <dgm:spPr/>
      <dgm:t>
        <a:bodyPr/>
        <a:lstStyle/>
        <a:p>
          <a:endParaRPr lang="en-US"/>
        </a:p>
      </dgm:t>
    </dgm:pt>
    <dgm:pt modelId="{93A8737B-7BF8-48C7-8237-C14E3B0B85DC}" type="sibTrans" cxnId="{43F0C722-6B92-4864-BA69-15646950CF73}">
      <dgm:prSet/>
      <dgm:spPr/>
      <dgm:t>
        <a:bodyPr/>
        <a:lstStyle/>
        <a:p>
          <a:endParaRPr lang="en-US"/>
        </a:p>
      </dgm:t>
    </dgm:pt>
    <dgm:pt modelId="{E5294FDF-81D3-413D-8EA1-E1BD29171A16}">
      <dgm:prSet custT="1"/>
      <dgm:spPr/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(iv) </a:t>
          </a:r>
          <a:r>
            <a:rPr lang="en-US" sz="3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সমাজে</a:t>
          </a:r>
          <a:r>
            <a: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পূর্ণনিয়োগ</a:t>
          </a:r>
          <a:r>
            <a: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অবস্থা</a:t>
          </a:r>
          <a:r>
            <a: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বজায়</a:t>
          </a:r>
          <a:r>
            <a: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থাকায়</a:t>
          </a:r>
          <a:r>
            <a: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উৎপাদন</a:t>
          </a:r>
          <a:r>
            <a: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বৃদ্ধির</a:t>
          </a:r>
          <a:r>
            <a: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সুযোগ</a:t>
          </a:r>
          <a:r>
            <a: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নাই</a:t>
          </a:r>
          <a:r>
            <a: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600" dirty="0">
            <a:solidFill>
              <a:schemeClr val="tx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41F1D115-A548-45F2-BF45-9975F51C80DA}" type="parTrans" cxnId="{1E7A9662-9BD5-43E5-AB3B-3B52A047EE48}">
      <dgm:prSet/>
      <dgm:spPr/>
      <dgm:t>
        <a:bodyPr/>
        <a:lstStyle/>
        <a:p>
          <a:endParaRPr lang="en-US"/>
        </a:p>
      </dgm:t>
    </dgm:pt>
    <dgm:pt modelId="{14AE7294-C12C-4455-9264-00E7B23E3B95}" type="sibTrans" cxnId="{1E7A9662-9BD5-43E5-AB3B-3B52A047EE48}">
      <dgm:prSet/>
      <dgm:spPr/>
      <dgm:t>
        <a:bodyPr/>
        <a:lstStyle/>
        <a:p>
          <a:endParaRPr lang="en-US"/>
        </a:p>
      </dgm:t>
    </dgm:pt>
    <dgm:pt modelId="{B783CFAD-3A96-4BA2-A69D-9D0E6C071176}">
      <dgm:prSet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(ii) </a:t>
          </a:r>
          <a:r>
            <a:rPr lang="en-US" sz="36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মুদ্রা</a:t>
          </a:r>
          <a:r>
            <a:rPr lang="en-US" sz="3600" dirty="0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কেবলমাত্র</a:t>
          </a:r>
          <a:r>
            <a:rPr lang="en-US" sz="3600" dirty="0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বিনিময়ের</a:t>
          </a:r>
          <a:r>
            <a:rPr lang="en-US" sz="3600" dirty="0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মাধ্যম</a:t>
          </a:r>
          <a:r>
            <a:rPr lang="en-US" sz="3600" dirty="0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হিসাবে</a:t>
          </a:r>
          <a:r>
            <a:rPr lang="en-US" sz="3600" dirty="0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বিবেচিত</a:t>
          </a:r>
          <a:endParaRPr lang="en-US" sz="3600" dirty="0">
            <a:solidFill>
              <a:srgbClr val="F01CB8"/>
            </a:solidFill>
            <a:latin typeface="NikoshBAN" pitchFamily="2" charset="0"/>
            <a:cs typeface="NikoshBAN" pitchFamily="2" charset="0"/>
          </a:endParaRPr>
        </a:p>
      </dgm:t>
    </dgm:pt>
    <dgm:pt modelId="{C257370B-95BA-4503-925F-2EAF264DB2F4}" type="parTrans" cxnId="{DD4C788A-A20B-476A-ABB2-F27BE74D3191}">
      <dgm:prSet/>
      <dgm:spPr/>
      <dgm:t>
        <a:bodyPr/>
        <a:lstStyle/>
        <a:p>
          <a:endParaRPr lang="en-US"/>
        </a:p>
      </dgm:t>
    </dgm:pt>
    <dgm:pt modelId="{E58C8816-5FBA-4C2B-B53A-9C02E92CB03E}" type="sibTrans" cxnId="{DD4C788A-A20B-476A-ABB2-F27BE74D3191}">
      <dgm:prSet/>
      <dgm:spPr/>
      <dgm:t>
        <a:bodyPr/>
        <a:lstStyle/>
        <a:p>
          <a:endParaRPr lang="en-US"/>
        </a:p>
      </dgm:t>
    </dgm:pt>
    <dgm:pt modelId="{65EF6A53-45FC-4940-830C-8B255C4F68C8}" type="pres">
      <dgm:prSet presAssocID="{22713648-5AE6-4017-86DB-92FB45C756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411D7-8DC7-469E-BE0E-2C0BA7AED3DA}" type="pres">
      <dgm:prSet presAssocID="{D770CFB9-743C-497E-80F5-482132E86FFF}" presName="circle1" presStyleLbl="node1" presStyleIdx="0" presStyleCnt="5"/>
      <dgm:spPr/>
    </dgm:pt>
    <dgm:pt modelId="{8C699FEA-7606-47D6-940D-5C0D07E655E2}" type="pres">
      <dgm:prSet presAssocID="{D770CFB9-743C-497E-80F5-482132E86FFF}" presName="space" presStyleCnt="0"/>
      <dgm:spPr/>
    </dgm:pt>
    <dgm:pt modelId="{02C5F02D-916B-42F4-BBF7-34406EEF0F56}" type="pres">
      <dgm:prSet presAssocID="{D770CFB9-743C-497E-80F5-482132E86FFF}" presName="rect1" presStyleLbl="alignAcc1" presStyleIdx="0" presStyleCnt="5"/>
      <dgm:spPr/>
      <dgm:t>
        <a:bodyPr/>
        <a:lstStyle/>
        <a:p>
          <a:endParaRPr lang="en-US"/>
        </a:p>
      </dgm:t>
    </dgm:pt>
    <dgm:pt modelId="{C68BB8B4-C19A-49C7-A4A0-BC3218A8DCD0}" type="pres">
      <dgm:prSet presAssocID="{B783CFAD-3A96-4BA2-A69D-9D0E6C071176}" presName="vertSpace2" presStyleLbl="node1" presStyleIdx="0" presStyleCnt="5"/>
      <dgm:spPr/>
    </dgm:pt>
    <dgm:pt modelId="{22E2C338-3981-4CE3-99F2-E55E788DAEC8}" type="pres">
      <dgm:prSet presAssocID="{B783CFAD-3A96-4BA2-A69D-9D0E6C071176}" presName="circle2" presStyleLbl="nod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2FEFB5-6642-4EC6-9CA9-EC89EEF03FF5}" type="pres">
      <dgm:prSet presAssocID="{B783CFAD-3A96-4BA2-A69D-9D0E6C071176}" presName="rect2" presStyleLbl="alignAcc1" presStyleIdx="1" presStyleCnt="5"/>
      <dgm:spPr/>
      <dgm:t>
        <a:bodyPr/>
        <a:lstStyle/>
        <a:p>
          <a:endParaRPr lang="en-US"/>
        </a:p>
      </dgm:t>
    </dgm:pt>
    <dgm:pt modelId="{2A23DC64-FACE-4229-9B67-A5F2E4BBFF6B}" type="pres">
      <dgm:prSet presAssocID="{4FD5E6D0-2669-4A71-BAC7-16C7525EBF4E}" presName="vertSpace3" presStyleLbl="node1" presStyleIdx="1" presStyleCnt="5"/>
      <dgm:spPr/>
    </dgm:pt>
    <dgm:pt modelId="{786BED49-756E-49E3-AE9A-20540DACD7D1}" type="pres">
      <dgm:prSet presAssocID="{4FD5E6D0-2669-4A71-BAC7-16C7525EBF4E}" presName="circle3" presStyleLbl="node1" presStyleIdx="2" presStyleCnt="5"/>
      <dgm:spPr/>
    </dgm:pt>
    <dgm:pt modelId="{B4D07159-70BD-419E-B4B1-52C89C5E9634}" type="pres">
      <dgm:prSet presAssocID="{4FD5E6D0-2669-4A71-BAC7-16C7525EBF4E}" presName="rect3" presStyleLbl="alignAcc1" presStyleIdx="2" presStyleCnt="5"/>
      <dgm:spPr/>
      <dgm:t>
        <a:bodyPr/>
        <a:lstStyle/>
        <a:p>
          <a:endParaRPr lang="en-US"/>
        </a:p>
      </dgm:t>
    </dgm:pt>
    <dgm:pt modelId="{2918200C-2393-409A-932C-E2E511D03957}" type="pres">
      <dgm:prSet presAssocID="{E5294FDF-81D3-413D-8EA1-E1BD29171A16}" presName="vertSpace4" presStyleLbl="node1" presStyleIdx="2" presStyleCnt="5"/>
      <dgm:spPr/>
    </dgm:pt>
    <dgm:pt modelId="{2D84DF54-1806-4445-AFF3-074C269090BB}" type="pres">
      <dgm:prSet presAssocID="{E5294FDF-81D3-413D-8EA1-E1BD29171A16}" presName="circle4" presStyleLbl="node1" presStyleIdx="3" presStyleCnt="5"/>
      <dgm:spPr/>
    </dgm:pt>
    <dgm:pt modelId="{74DD472C-607F-467E-848D-E877666BE651}" type="pres">
      <dgm:prSet presAssocID="{E5294FDF-81D3-413D-8EA1-E1BD29171A16}" presName="rect4" presStyleLbl="alignAcc1" presStyleIdx="3" presStyleCnt="5"/>
      <dgm:spPr/>
      <dgm:t>
        <a:bodyPr/>
        <a:lstStyle/>
        <a:p>
          <a:endParaRPr lang="en-US"/>
        </a:p>
      </dgm:t>
    </dgm:pt>
    <dgm:pt modelId="{4A9871BD-F735-48AE-924A-AACC85CE559E}" type="pres">
      <dgm:prSet presAssocID="{8FF388E4-B963-4708-BE10-57CA4E32A8CE}" presName="vertSpace5" presStyleLbl="node1" presStyleIdx="3" presStyleCnt="5"/>
      <dgm:spPr/>
    </dgm:pt>
    <dgm:pt modelId="{CE9F5F1B-F8FD-4364-90E8-70F9EACD758A}" type="pres">
      <dgm:prSet presAssocID="{8FF388E4-B963-4708-BE10-57CA4E32A8CE}" presName="circle5" presStyleLbl="node1" presStyleIdx="4" presStyleCnt="5"/>
      <dgm:spPr/>
    </dgm:pt>
    <dgm:pt modelId="{2672C16E-8FE7-4A0E-BF26-0F188B297C03}" type="pres">
      <dgm:prSet presAssocID="{8FF388E4-B963-4708-BE10-57CA4E32A8CE}" presName="rect5" presStyleLbl="alignAcc1" presStyleIdx="4" presStyleCnt="5"/>
      <dgm:spPr/>
      <dgm:t>
        <a:bodyPr/>
        <a:lstStyle/>
        <a:p>
          <a:endParaRPr lang="en-US"/>
        </a:p>
      </dgm:t>
    </dgm:pt>
    <dgm:pt modelId="{2AA3307A-DF6D-417A-A63C-3FB56A7F5E35}" type="pres">
      <dgm:prSet presAssocID="{D770CFB9-743C-497E-80F5-482132E86FFF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44C77-1671-4FF9-B984-8ACCD6DFD818}" type="pres">
      <dgm:prSet presAssocID="{B783CFAD-3A96-4BA2-A69D-9D0E6C071176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EF0F6-A8DA-4500-84ED-C0E3879FB2AB}" type="pres">
      <dgm:prSet presAssocID="{4FD5E6D0-2669-4A71-BAC7-16C7525EBF4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ACB06-A300-49C1-87BD-CDECC0640690}" type="pres">
      <dgm:prSet presAssocID="{E5294FDF-81D3-413D-8EA1-E1BD29171A16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AC9B2-DC8B-4D49-A78B-23A4F71F02F9}" type="pres">
      <dgm:prSet presAssocID="{8FF388E4-B963-4708-BE10-57CA4E32A8C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63022B-1FD8-4803-8CA7-AFB839F0E006}" type="presOf" srcId="{4FD5E6D0-2669-4A71-BAC7-16C7525EBF4E}" destId="{B4D07159-70BD-419E-B4B1-52C89C5E9634}" srcOrd="0" destOrd="0" presId="urn:microsoft.com/office/officeart/2005/8/layout/target3"/>
    <dgm:cxn modelId="{60909A1B-5B98-4FB4-B05F-2FDD4D493931}" type="presOf" srcId="{B783CFAD-3A96-4BA2-A69D-9D0E6C071176}" destId="{B62FEFB5-6642-4EC6-9CA9-EC89EEF03FF5}" srcOrd="0" destOrd="0" presId="urn:microsoft.com/office/officeart/2005/8/layout/target3"/>
    <dgm:cxn modelId="{1E7A9662-9BD5-43E5-AB3B-3B52A047EE48}" srcId="{22713648-5AE6-4017-86DB-92FB45C756A4}" destId="{E5294FDF-81D3-413D-8EA1-E1BD29171A16}" srcOrd="3" destOrd="0" parTransId="{41F1D115-A548-45F2-BF45-9975F51C80DA}" sibTransId="{14AE7294-C12C-4455-9264-00E7B23E3B95}"/>
    <dgm:cxn modelId="{5EE3D087-8241-4559-8BC5-6F99CC368373}" type="presOf" srcId="{E5294FDF-81D3-413D-8EA1-E1BD29171A16}" destId="{2A3ACB06-A300-49C1-87BD-CDECC0640690}" srcOrd="1" destOrd="0" presId="urn:microsoft.com/office/officeart/2005/8/layout/target3"/>
    <dgm:cxn modelId="{7666CF8A-1360-4BDD-9938-31877231A241}" srcId="{22713648-5AE6-4017-86DB-92FB45C756A4}" destId="{4FD5E6D0-2669-4A71-BAC7-16C7525EBF4E}" srcOrd="2" destOrd="0" parTransId="{74D66AB4-8ECB-4FE2-9F10-D86D26EF9B3C}" sibTransId="{991D0CC1-D21B-4427-B182-30A295F2F4D0}"/>
    <dgm:cxn modelId="{9F304B78-ADEC-44B8-835C-F0D8E4BF1A8D}" type="presOf" srcId="{D770CFB9-743C-497E-80F5-482132E86FFF}" destId="{02C5F02D-916B-42F4-BBF7-34406EEF0F56}" srcOrd="0" destOrd="0" presId="urn:microsoft.com/office/officeart/2005/8/layout/target3"/>
    <dgm:cxn modelId="{80B52C62-818E-43BC-9A19-8151AA6EFAC6}" srcId="{22713648-5AE6-4017-86DB-92FB45C756A4}" destId="{D770CFB9-743C-497E-80F5-482132E86FFF}" srcOrd="0" destOrd="0" parTransId="{8684C529-1C85-4B13-A596-6DA403E06275}" sibTransId="{199E6794-6016-4AA7-92AC-64BDCCD16CDE}"/>
    <dgm:cxn modelId="{531A2E93-044D-4305-BC64-DD2E3227034D}" type="presOf" srcId="{8FF388E4-B963-4708-BE10-57CA4E32A8CE}" destId="{2672C16E-8FE7-4A0E-BF26-0F188B297C03}" srcOrd="0" destOrd="0" presId="urn:microsoft.com/office/officeart/2005/8/layout/target3"/>
    <dgm:cxn modelId="{43F0C722-6B92-4864-BA69-15646950CF73}" srcId="{22713648-5AE6-4017-86DB-92FB45C756A4}" destId="{8FF388E4-B963-4708-BE10-57CA4E32A8CE}" srcOrd="4" destOrd="0" parTransId="{C9091724-C53C-4C89-8812-C5CF682F9CB6}" sibTransId="{93A8737B-7BF8-48C7-8237-C14E3B0B85DC}"/>
    <dgm:cxn modelId="{88E0F93F-0908-46F8-A8B4-3DC1A57A0B08}" type="presOf" srcId="{4FD5E6D0-2669-4A71-BAC7-16C7525EBF4E}" destId="{579EF0F6-A8DA-4500-84ED-C0E3879FB2AB}" srcOrd="1" destOrd="0" presId="urn:microsoft.com/office/officeart/2005/8/layout/target3"/>
    <dgm:cxn modelId="{B99D1868-C136-487C-872F-CFF74D8F5088}" type="presOf" srcId="{D770CFB9-743C-497E-80F5-482132E86FFF}" destId="{2AA3307A-DF6D-417A-A63C-3FB56A7F5E35}" srcOrd="1" destOrd="0" presId="urn:microsoft.com/office/officeart/2005/8/layout/target3"/>
    <dgm:cxn modelId="{BE47CE24-FCDF-4E36-915B-3FEC9F9229F7}" type="presOf" srcId="{B783CFAD-3A96-4BA2-A69D-9D0E6C071176}" destId="{12644C77-1671-4FF9-B984-8ACCD6DFD818}" srcOrd="1" destOrd="0" presId="urn:microsoft.com/office/officeart/2005/8/layout/target3"/>
    <dgm:cxn modelId="{DD4C788A-A20B-476A-ABB2-F27BE74D3191}" srcId="{22713648-5AE6-4017-86DB-92FB45C756A4}" destId="{B783CFAD-3A96-4BA2-A69D-9D0E6C071176}" srcOrd="1" destOrd="0" parTransId="{C257370B-95BA-4503-925F-2EAF264DB2F4}" sibTransId="{E58C8816-5FBA-4C2B-B53A-9C02E92CB03E}"/>
    <dgm:cxn modelId="{9E87BDE5-AB05-4035-B256-BF25432767B6}" type="presOf" srcId="{22713648-5AE6-4017-86DB-92FB45C756A4}" destId="{65EF6A53-45FC-4940-830C-8B255C4F68C8}" srcOrd="0" destOrd="0" presId="urn:microsoft.com/office/officeart/2005/8/layout/target3"/>
    <dgm:cxn modelId="{30592938-F0C4-468F-950B-1B74E6B1979D}" type="presOf" srcId="{E5294FDF-81D3-413D-8EA1-E1BD29171A16}" destId="{74DD472C-607F-467E-848D-E877666BE651}" srcOrd="0" destOrd="0" presId="urn:microsoft.com/office/officeart/2005/8/layout/target3"/>
    <dgm:cxn modelId="{D3E4A33D-00C6-478B-A00F-7A7DB433C899}" type="presOf" srcId="{8FF388E4-B963-4708-BE10-57CA4E32A8CE}" destId="{BE6AC9B2-DC8B-4D49-A78B-23A4F71F02F9}" srcOrd="1" destOrd="0" presId="urn:microsoft.com/office/officeart/2005/8/layout/target3"/>
    <dgm:cxn modelId="{2B93F284-CC8B-4EF7-877D-A6CE1D7A928C}" type="presParOf" srcId="{65EF6A53-45FC-4940-830C-8B255C4F68C8}" destId="{0A2411D7-8DC7-469E-BE0E-2C0BA7AED3DA}" srcOrd="0" destOrd="0" presId="urn:microsoft.com/office/officeart/2005/8/layout/target3"/>
    <dgm:cxn modelId="{4256AD77-6201-4548-BC4D-7E8753CFCB72}" type="presParOf" srcId="{65EF6A53-45FC-4940-830C-8B255C4F68C8}" destId="{8C699FEA-7606-47D6-940D-5C0D07E655E2}" srcOrd="1" destOrd="0" presId="urn:microsoft.com/office/officeart/2005/8/layout/target3"/>
    <dgm:cxn modelId="{1B357AEA-E5CF-49E9-9AA6-739B614EF98D}" type="presParOf" srcId="{65EF6A53-45FC-4940-830C-8B255C4F68C8}" destId="{02C5F02D-916B-42F4-BBF7-34406EEF0F56}" srcOrd="2" destOrd="0" presId="urn:microsoft.com/office/officeart/2005/8/layout/target3"/>
    <dgm:cxn modelId="{03CB8564-E9C0-4B05-B750-45D986830444}" type="presParOf" srcId="{65EF6A53-45FC-4940-830C-8B255C4F68C8}" destId="{C68BB8B4-C19A-49C7-A4A0-BC3218A8DCD0}" srcOrd="3" destOrd="0" presId="urn:microsoft.com/office/officeart/2005/8/layout/target3"/>
    <dgm:cxn modelId="{F6B4C20D-787C-41F9-9986-DBECEB81BB60}" type="presParOf" srcId="{65EF6A53-45FC-4940-830C-8B255C4F68C8}" destId="{22E2C338-3981-4CE3-99F2-E55E788DAEC8}" srcOrd="4" destOrd="0" presId="urn:microsoft.com/office/officeart/2005/8/layout/target3"/>
    <dgm:cxn modelId="{B37BC0F0-79D8-4212-A1A6-3940217AA9DB}" type="presParOf" srcId="{65EF6A53-45FC-4940-830C-8B255C4F68C8}" destId="{B62FEFB5-6642-4EC6-9CA9-EC89EEF03FF5}" srcOrd="5" destOrd="0" presId="urn:microsoft.com/office/officeart/2005/8/layout/target3"/>
    <dgm:cxn modelId="{C298592D-91D8-4F06-A20F-2A3B10D8337B}" type="presParOf" srcId="{65EF6A53-45FC-4940-830C-8B255C4F68C8}" destId="{2A23DC64-FACE-4229-9B67-A5F2E4BBFF6B}" srcOrd="6" destOrd="0" presId="urn:microsoft.com/office/officeart/2005/8/layout/target3"/>
    <dgm:cxn modelId="{28EFA080-F98B-4F47-BD3B-956C51014DF9}" type="presParOf" srcId="{65EF6A53-45FC-4940-830C-8B255C4F68C8}" destId="{786BED49-756E-49E3-AE9A-20540DACD7D1}" srcOrd="7" destOrd="0" presId="urn:microsoft.com/office/officeart/2005/8/layout/target3"/>
    <dgm:cxn modelId="{CF842D27-22C6-44B1-B827-DA7A3A770BB2}" type="presParOf" srcId="{65EF6A53-45FC-4940-830C-8B255C4F68C8}" destId="{B4D07159-70BD-419E-B4B1-52C89C5E9634}" srcOrd="8" destOrd="0" presId="urn:microsoft.com/office/officeart/2005/8/layout/target3"/>
    <dgm:cxn modelId="{7DC05C50-FACF-41D5-A395-7C1F1FC98D4E}" type="presParOf" srcId="{65EF6A53-45FC-4940-830C-8B255C4F68C8}" destId="{2918200C-2393-409A-932C-E2E511D03957}" srcOrd="9" destOrd="0" presId="urn:microsoft.com/office/officeart/2005/8/layout/target3"/>
    <dgm:cxn modelId="{67EE1543-61C8-4D6B-B862-B534388B38FE}" type="presParOf" srcId="{65EF6A53-45FC-4940-830C-8B255C4F68C8}" destId="{2D84DF54-1806-4445-AFF3-074C269090BB}" srcOrd="10" destOrd="0" presId="urn:microsoft.com/office/officeart/2005/8/layout/target3"/>
    <dgm:cxn modelId="{B3C8112C-DB9C-4FF3-964F-ED7B7E687194}" type="presParOf" srcId="{65EF6A53-45FC-4940-830C-8B255C4F68C8}" destId="{74DD472C-607F-467E-848D-E877666BE651}" srcOrd="11" destOrd="0" presId="urn:microsoft.com/office/officeart/2005/8/layout/target3"/>
    <dgm:cxn modelId="{3894B0EF-39C6-442E-A451-441E0AFDD60D}" type="presParOf" srcId="{65EF6A53-45FC-4940-830C-8B255C4F68C8}" destId="{4A9871BD-F735-48AE-924A-AACC85CE559E}" srcOrd="12" destOrd="0" presId="urn:microsoft.com/office/officeart/2005/8/layout/target3"/>
    <dgm:cxn modelId="{5786DBF1-A8E4-4B3C-AD5F-206850952BE7}" type="presParOf" srcId="{65EF6A53-45FC-4940-830C-8B255C4F68C8}" destId="{CE9F5F1B-F8FD-4364-90E8-70F9EACD758A}" srcOrd="13" destOrd="0" presId="urn:microsoft.com/office/officeart/2005/8/layout/target3"/>
    <dgm:cxn modelId="{363602A6-850E-483B-8689-888BC77B891A}" type="presParOf" srcId="{65EF6A53-45FC-4940-830C-8B255C4F68C8}" destId="{2672C16E-8FE7-4A0E-BF26-0F188B297C03}" srcOrd="14" destOrd="0" presId="urn:microsoft.com/office/officeart/2005/8/layout/target3"/>
    <dgm:cxn modelId="{5E5B9E45-F9B3-4FF1-9430-0E970EF7051B}" type="presParOf" srcId="{65EF6A53-45FC-4940-830C-8B255C4F68C8}" destId="{2AA3307A-DF6D-417A-A63C-3FB56A7F5E35}" srcOrd="15" destOrd="0" presId="urn:microsoft.com/office/officeart/2005/8/layout/target3"/>
    <dgm:cxn modelId="{B1653F2C-7741-4564-8029-199C28A91ECE}" type="presParOf" srcId="{65EF6A53-45FC-4940-830C-8B255C4F68C8}" destId="{12644C77-1671-4FF9-B984-8ACCD6DFD818}" srcOrd="16" destOrd="0" presId="urn:microsoft.com/office/officeart/2005/8/layout/target3"/>
    <dgm:cxn modelId="{E5F46B80-39B1-4858-BB76-49F0E46FE32D}" type="presParOf" srcId="{65EF6A53-45FC-4940-830C-8B255C4F68C8}" destId="{579EF0F6-A8DA-4500-84ED-C0E3879FB2AB}" srcOrd="17" destOrd="0" presId="urn:microsoft.com/office/officeart/2005/8/layout/target3"/>
    <dgm:cxn modelId="{36C7FC41-76A1-4417-B63D-890E7D001DD5}" type="presParOf" srcId="{65EF6A53-45FC-4940-830C-8B255C4F68C8}" destId="{2A3ACB06-A300-49C1-87BD-CDECC0640690}" srcOrd="18" destOrd="0" presId="urn:microsoft.com/office/officeart/2005/8/layout/target3"/>
    <dgm:cxn modelId="{0A855801-ABAF-4534-A514-4A4F2823F941}" type="presParOf" srcId="{65EF6A53-45FC-4940-830C-8B255C4F68C8}" destId="{BE6AC9B2-DC8B-4D49-A78B-23A4F71F02F9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411D7-8DC7-469E-BE0E-2C0BA7AED3DA}">
      <dsp:nvSpPr>
        <dsp:cNvPr id="0" name=""/>
        <dsp:cNvSpPr/>
      </dsp:nvSpPr>
      <dsp:spPr>
        <a:xfrm>
          <a:off x="0" y="0"/>
          <a:ext cx="5486400" cy="54864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5F02D-916B-42F4-BBF7-34406EEF0F56}">
      <dsp:nvSpPr>
        <dsp:cNvPr id="0" name=""/>
        <dsp:cNvSpPr/>
      </dsp:nvSpPr>
      <dsp:spPr>
        <a:xfrm>
          <a:off x="2743200" y="0"/>
          <a:ext cx="8686800" cy="548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(i) </a:t>
          </a:r>
          <a:r>
            <a:rPr lang="en-US" sz="36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সর্বদাই</a:t>
          </a:r>
          <a:r>
            <a:rPr lang="en-US" sz="36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মুদ্রার</a:t>
          </a:r>
          <a:r>
            <a:rPr lang="en-US" sz="36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চাহিদা</a:t>
          </a:r>
          <a:r>
            <a:rPr lang="en-US" sz="36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6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যোগানের</a:t>
          </a:r>
          <a:r>
            <a:rPr lang="en-US" sz="36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মধ্যে</a:t>
          </a:r>
          <a:r>
            <a:rPr lang="en-US" sz="36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সমতা</a:t>
          </a:r>
          <a:endParaRPr lang="en-US" sz="3600" kern="1200" dirty="0">
            <a:solidFill>
              <a:srgbClr val="7030A0"/>
            </a:solidFill>
          </a:endParaRPr>
        </a:p>
      </dsp:txBody>
      <dsp:txXfrm>
        <a:off x="2743200" y="0"/>
        <a:ext cx="8686800" cy="877823"/>
      </dsp:txXfrm>
    </dsp:sp>
    <dsp:sp modelId="{22E2C338-3981-4CE3-99F2-E55E788DAEC8}">
      <dsp:nvSpPr>
        <dsp:cNvPr id="0" name=""/>
        <dsp:cNvSpPr/>
      </dsp:nvSpPr>
      <dsp:spPr>
        <a:xfrm>
          <a:off x="576071" y="877823"/>
          <a:ext cx="4334256" cy="433425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FEFB5-6642-4EC6-9CA9-EC89EEF03FF5}">
      <dsp:nvSpPr>
        <dsp:cNvPr id="0" name=""/>
        <dsp:cNvSpPr/>
      </dsp:nvSpPr>
      <dsp:spPr>
        <a:xfrm>
          <a:off x="2743200" y="877823"/>
          <a:ext cx="8686800" cy="43342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(ii) </a:t>
          </a:r>
          <a:r>
            <a:rPr lang="en-US" sz="3600" kern="12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মুদ্রা</a:t>
          </a:r>
          <a:r>
            <a:rPr lang="en-US" sz="3600" kern="1200" dirty="0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কেবলমাত্র</a:t>
          </a:r>
          <a:r>
            <a:rPr lang="en-US" sz="3600" kern="1200" dirty="0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বিনিময়ের</a:t>
          </a:r>
          <a:r>
            <a:rPr lang="en-US" sz="3600" kern="1200" dirty="0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মাধ্যম</a:t>
          </a:r>
          <a:r>
            <a:rPr lang="en-US" sz="3600" kern="1200" dirty="0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হিসাবে</a:t>
          </a:r>
          <a:r>
            <a:rPr lang="en-US" sz="3600" kern="1200" dirty="0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01CB8"/>
              </a:solidFill>
              <a:latin typeface="NikoshBAN" pitchFamily="2" charset="0"/>
              <a:cs typeface="NikoshBAN" pitchFamily="2" charset="0"/>
            </a:rPr>
            <a:t>বিবেচিত</a:t>
          </a:r>
          <a:endParaRPr lang="en-US" sz="3600" kern="1200" dirty="0">
            <a:solidFill>
              <a:srgbClr val="F01CB8"/>
            </a:solidFill>
            <a:latin typeface="NikoshBAN" pitchFamily="2" charset="0"/>
            <a:cs typeface="NikoshBAN" pitchFamily="2" charset="0"/>
          </a:endParaRPr>
        </a:p>
      </dsp:txBody>
      <dsp:txXfrm>
        <a:off x="2743200" y="877823"/>
        <a:ext cx="8686800" cy="877823"/>
      </dsp:txXfrm>
    </dsp:sp>
    <dsp:sp modelId="{786BED49-756E-49E3-AE9A-20540DACD7D1}">
      <dsp:nvSpPr>
        <dsp:cNvPr id="0" name=""/>
        <dsp:cNvSpPr/>
      </dsp:nvSpPr>
      <dsp:spPr>
        <a:xfrm>
          <a:off x="1152143" y="1755647"/>
          <a:ext cx="3182112" cy="318211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07159-70BD-419E-B4B1-52C89C5E9634}">
      <dsp:nvSpPr>
        <dsp:cNvPr id="0" name=""/>
        <dsp:cNvSpPr/>
      </dsp:nvSpPr>
      <dsp:spPr>
        <a:xfrm>
          <a:off x="2743200" y="1755647"/>
          <a:ext cx="8686800" cy="3182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ts val="3000"/>
            </a:lnSpc>
            <a:spcBef>
              <a:spcPct val="0"/>
            </a:spcBef>
            <a:spcAft>
              <a:spcPts val="6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(iii)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স্বল্পকালে</a:t>
          </a:r>
          <a:r>
            <a:rPr lang="en-US" sz="3600" kern="12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দ্রব্যসামগ্রীর</a:t>
          </a:r>
          <a:r>
            <a:rPr lang="en-US" sz="3600" kern="12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উৎপাদন</a:t>
          </a:r>
          <a:r>
            <a:rPr lang="en-US" sz="3600" kern="12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600" kern="12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লেনদেন</a:t>
          </a:r>
          <a:r>
            <a:rPr lang="en-US" sz="3600" kern="12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3600" kern="12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মুদ্রার</a:t>
          </a:r>
          <a:r>
            <a:rPr lang="en-US" sz="3600" kern="12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প্রচলন</a:t>
          </a:r>
          <a:r>
            <a:rPr lang="en-US" sz="3600" kern="12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গতি</a:t>
          </a:r>
          <a:r>
            <a:rPr lang="en-US" sz="3600" kern="12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স্থির</a:t>
          </a:r>
          <a:r>
            <a:rPr lang="en-US" sz="4400" kern="1200" dirty="0" smtClean="0">
              <a:solidFill>
                <a:srgbClr val="27EF1D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solidFill>
              <a:srgbClr val="27EF1D"/>
            </a:solidFill>
            <a:latin typeface="NikoshBAN" pitchFamily="2" charset="0"/>
            <a:cs typeface="NikoshBAN" pitchFamily="2" charset="0"/>
          </a:endParaRPr>
        </a:p>
      </dsp:txBody>
      <dsp:txXfrm>
        <a:off x="2743200" y="1755647"/>
        <a:ext cx="8686800" cy="877824"/>
      </dsp:txXfrm>
    </dsp:sp>
    <dsp:sp modelId="{2D84DF54-1806-4445-AFF3-074C269090BB}">
      <dsp:nvSpPr>
        <dsp:cNvPr id="0" name=""/>
        <dsp:cNvSpPr/>
      </dsp:nvSpPr>
      <dsp:spPr>
        <a:xfrm>
          <a:off x="1728216" y="2633471"/>
          <a:ext cx="2029968" cy="202996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D472C-607F-467E-848D-E877666BE651}">
      <dsp:nvSpPr>
        <dsp:cNvPr id="0" name=""/>
        <dsp:cNvSpPr/>
      </dsp:nvSpPr>
      <dsp:spPr>
        <a:xfrm>
          <a:off x="2743200" y="2633471"/>
          <a:ext cx="8686800" cy="20299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(iv) </a:t>
          </a:r>
          <a:r>
            <a:rPr lang="en-US" sz="32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সমাজে</a:t>
          </a:r>
          <a:r>
            <a:rPr lang="en-US" sz="32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পূর্ণনিয়োগ</a:t>
          </a:r>
          <a:r>
            <a:rPr lang="en-US" sz="32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অবস্থা</a:t>
          </a:r>
          <a:r>
            <a:rPr lang="en-US" sz="32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বজায়</a:t>
          </a:r>
          <a:r>
            <a:rPr lang="en-US" sz="32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থাকায়</a:t>
          </a:r>
          <a:r>
            <a:rPr lang="en-US" sz="32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উৎপাদন</a:t>
          </a:r>
          <a:r>
            <a:rPr lang="en-US" sz="32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বৃদ্ধির</a:t>
          </a:r>
          <a:r>
            <a:rPr lang="en-US" sz="32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সুযোগ</a:t>
          </a:r>
          <a:r>
            <a:rPr lang="en-US" sz="32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নাই</a:t>
          </a:r>
          <a:r>
            <a:rPr lang="en-US" sz="3200" kern="1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600" kern="1200" dirty="0">
            <a:solidFill>
              <a:schemeClr val="tx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743200" y="2633471"/>
        <a:ext cx="8686800" cy="877824"/>
      </dsp:txXfrm>
    </dsp:sp>
    <dsp:sp modelId="{CE9F5F1B-F8FD-4364-90E8-70F9EACD758A}">
      <dsp:nvSpPr>
        <dsp:cNvPr id="0" name=""/>
        <dsp:cNvSpPr/>
      </dsp:nvSpPr>
      <dsp:spPr>
        <a:xfrm>
          <a:off x="2304288" y="3511295"/>
          <a:ext cx="877824" cy="87782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2C16E-8FE7-4A0E-BF26-0F188B297C03}">
      <dsp:nvSpPr>
        <dsp:cNvPr id="0" name=""/>
        <dsp:cNvSpPr/>
      </dsp:nvSpPr>
      <dsp:spPr>
        <a:xfrm>
          <a:off x="2743200" y="3511295"/>
          <a:ext cx="8686800" cy="8778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(v) </a:t>
          </a:r>
          <a:r>
            <a:rPr lang="en-US" sz="36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বাজারে</a:t>
          </a:r>
          <a:r>
            <a:rPr lang="en-US" sz="36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পূর্ণ</a:t>
          </a:r>
          <a:r>
            <a:rPr lang="en-US" sz="36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প্রদিযোগীতা</a:t>
          </a:r>
          <a:r>
            <a:rPr lang="en-US" sz="36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বিরাজমান</a:t>
          </a:r>
          <a:r>
            <a:rPr lang="en-US" sz="36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400" kern="12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743200" y="3511295"/>
        <a:ext cx="8686800" cy="87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AA41F-8FDE-4CD7-A3B3-C70F8967DF3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D1054-BC47-41DC-9B0A-BA88D7476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D1054-BC47-41DC-9B0A-BA88D7476D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5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6" y="228600"/>
            <a:ext cx="1400174" cy="7362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90800" y="609600"/>
            <a:ext cx="6629400" cy="5486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98517" y="487740"/>
            <a:ext cx="30139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0860" y="381002"/>
            <a:ext cx="5250180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876800"/>
            <a:ext cx="104013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তত্ত্বের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3070860" y="1447801"/>
            <a:ext cx="525018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372600" y="1447801"/>
            <a:ext cx="237744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০4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124201"/>
            <a:ext cx="11038763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মুদ্রারূপে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964" y="1055428"/>
            <a:ext cx="11048999" cy="2057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ক্রয়-বিক্রয়ের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ক্রয়-বিক্রয়যোগ্য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 </a:t>
            </a:r>
            <a:r>
              <a:rPr lang="en-US" sz="2400" dirty="0" smtClean="0">
                <a:latin typeface="Tahoma"/>
                <a:ea typeface="Tahoma"/>
                <a:cs typeface="Tahoma"/>
              </a:rPr>
              <a:t>x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=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208128"/>
            <a:ext cx="3048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48201"/>
            <a:ext cx="11038763" cy="20573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ঋণপত্র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400" dirty="0">
                <a:latin typeface="Sitka Text"/>
                <a:cs typeface="NikoshBAN" pitchFamily="2" charset="0"/>
              </a:rPr>
              <a:t>́</a:t>
            </a:r>
            <a:r>
              <a:rPr lang="en-US" sz="3200" dirty="0">
                <a:latin typeface="SutonnyMJ"/>
                <a:cs typeface="NikoshBAN" pitchFamily="2" charset="0"/>
                <a:sym typeface="Symbol"/>
              </a:rPr>
              <a:t>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V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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MV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ঋণপত্রের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400" dirty="0">
                <a:latin typeface="Sitka Text"/>
                <a:cs typeface="NikoshBAN" pitchFamily="2" charset="0"/>
              </a:rPr>
              <a:t>́</a:t>
            </a:r>
            <a:r>
              <a:rPr lang="en-US" sz="3200" dirty="0">
                <a:latin typeface="SutonnyMJ"/>
                <a:cs typeface="NikoshBAN" pitchFamily="2" charset="0"/>
                <a:sym typeface="Symbol"/>
              </a:rPr>
              <a:t>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V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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সমষ্ঠি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MV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400" dirty="0" smtClean="0">
                <a:latin typeface="Sitka Text"/>
                <a:cs typeface="NikoshBAN" pitchFamily="2" charset="0"/>
              </a:rPr>
              <a:t>́</a:t>
            </a:r>
            <a:r>
              <a:rPr lang="en-US" sz="3200" dirty="0" smtClean="0">
                <a:latin typeface="SutonnyMJ"/>
                <a:cs typeface="NikoshBAN" pitchFamily="2" charset="0"/>
                <a:sym typeface="Symbol"/>
              </a:rPr>
              <a:t>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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0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96774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ফিসারের</a:t>
            </a:r>
            <a:r>
              <a:rPr lang="en-US" sz="32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সমীকরণঃ</a:t>
            </a:r>
            <a:r>
              <a:rPr lang="en-US" sz="32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ফিসারের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208128"/>
            <a:ext cx="3048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9532" y="2133600"/>
            <a:ext cx="2590799" cy="2895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57215" y="2133600"/>
            <a:ext cx="4876231" cy="28956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5181600"/>
            <a:ext cx="10972800" cy="14477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00200" y="2743200"/>
            <a:ext cx="609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00200" y="2743200"/>
            <a:ext cx="494731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208128"/>
            <a:ext cx="3048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14400"/>
            <a:ext cx="9677400" cy="175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মূদ্রার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ব্যাংক-সৃষ্ট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মূদ্রার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ফিসার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নিম্নোক্তভাবে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সংশোধিত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9718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MV + MʹVʹ = PT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733800"/>
            <a:ext cx="2743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581400"/>
            <a:ext cx="3429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PT=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MV + MʹVʹ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4190999"/>
            <a:ext cx="2743200" cy="9144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0600" y="2971800"/>
            <a:ext cx="5486400" cy="167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ʹ =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ʹ =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0860" y="381002"/>
            <a:ext cx="5250180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642" y="4310222"/>
            <a:ext cx="398855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3070860" y="1447801"/>
            <a:ext cx="525018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372600" y="1447801"/>
            <a:ext cx="237744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০5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2433" y="4335243"/>
            <a:ext cx="398855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22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8490" y="990600"/>
            <a:ext cx="2743200" cy="9144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0" y="208128"/>
            <a:ext cx="3048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362200"/>
            <a:ext cx="11201400" cy="167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MV + MʹVʹ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V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V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ʹ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Mʹ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সমানুতিকভাবে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419600"/>
            <a:ext cx="112014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পক্ষান্তরে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ʹ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08128"/>
            <a:ext cx="807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উদাহারণের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ফিসারের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23364" y="876300"/>
            <a:ext cx="6934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M=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25, V= 4, M</a:t>
            </a:r>
            <a:r>
              <a:rPr lang="en-US" sz="2800" dirty="0" smtClean="0">
                <a:latin typeface="Times New Roman"/>
                <a:cs typeface="Times New Roman"/>
              </a:rPr>
              <a:t>ʹ= 25, Vʹ=4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Times New Roman"/>
                <a:cs typeface="Times New Roman"/>
              </a:rPr>
              <a:t> T=10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09800" y="3505200"/>
            <a:ext cx="4623214" cy="880764"/>
            <a:chOff x="2286000" y="1828800"/>
            <a:chExt cx="4623214" cy="880764"/>
          </a:xfrm>
        </p:grpSpPr>
        <p:sp>
          <p:nvSpPr>
            <p:cNvPr id="4" name="Rounded Rectangle 3"/>
            <p:cNvSpPr/>
            <p:nvPr/>
          </p:nvSpPr>
          <p:spPr>
            <a:xfrm>
              <a:off x="2286000" y="1866899"/>
              <a:ext cx="4623214" cy="84266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তাহলে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P= -------------------------------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1828800"/>
              <a:ext cx="3107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(25 </a:t>
              </a:r>
              <a:r>
                <a:rPr lang="en-US" sz="2400" dirty="0" smtClean="0">
                  <a:latin typeface="Tahoma"/>
                  <a:ea typeface="Tahoma"/>
                  <a:cs typeface="Tahoma"/>
                </a:rPr>
                <a:t>x 4) + ( 25 x 4)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2209800"/>
              <a:ext cx="871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10400" y="3560057"/>
            <a:ext cx="2819400" cy="859543"/>
            <a:chOff x="7010400" y="1888122"/>
            <a:chExt cx="2819400" cy="859543"/>
          </a:xfrm>
        </p:grpSpPr>
        <p:grpSp>
          <p:nvGrpSpPr>
            <p:cNvPr id="26" name="Group 25"/>
            <p:cNvGrpSpPr/>
            <p:nvPr/>
          </p:nvGrpSpPr>
          <p:grpSpPr>
            <a:xfrm>
              <a:off x="7010400" y="1888122"/>
              <a:ext cx="2819400" cy="859543"/>
              <a:chOff x="7010400" y="1888122"/>
              <a:chExt cx="2819400" cy="85954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010400" y="1907232"/>
                <a:ext cx="2819400" cy="76646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------ =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32181" y="1888122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200</a:t>
                </a:r>
                <a:endParaRPr lang="en-US" sz="2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24931" y="2286000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10</a:t>
                </a:r>
                <a:endParaRPr lang="en-US" sz="24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460666" y="195603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20</a:t>
              </a:r>
              <a:endParaRPr lang="en-US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05000" y="4652778"/>
            <a:ext cx="8382000" cy="986022"/>
            <a:chOff x="2123364" y="2947377"/>
            <a:chExt cx="8382000" cy="986022"/>
          </a:xfrm>
        </p:grpSpPr>
        <p:sp>
          <p:nvSpPr>
            <p:cNvPr id="12" name="Rectangle 11"/>
            <p:cNvSpPr/>
            <p:nvPr/>
          </p:nvSpPr>
          <p:spPr>
            <a:xfrm>
              <a:off x="2123364" y="2974639"/>
              <a:ext cx="8382000" cy="9285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V</a:t>
              </a:r>
              <a:r>
                <a:rPr lang="en-US" sz="3200" baseline="-25000" dirty="0" err="1" smtClean="0">
                  <a:latin typeface="NikoshBAN" pitchFamily="2" charset="0"/>
                  <a:cs typeface="NikoshBAN" pitchFamily="2" charset="0"/>
                </a:rPr>
                <a:t>m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=---- =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0.05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যেখানে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(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V</a:t>
              </a:r>
              <a:r>
                <a:rPr lang="en-US" sz="3200" baseline="-25000" dirty="0" err="1" smtClean="0">
                  <a:latin typeface="NikoshBAN" pitchFamily="2" charset="0"/>
                  <a:cs typeface="NikoshBAN" pitchFamily="2" charset="0"/>
                </a:rPr>
                <a:t>m</a:t>
              </a:r>
              <a:r>
                <a:rPr lang="en-US" sz="3200" baseline="-25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মূল্য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baseline="-2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67200" y="294737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67200" y="34717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524219" y="1981200"/>
            <a:ext cx="2743200" cy="9144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750" y="1276415"/>
            <a:ext cx="6019799" cy="2307217"/>
            <a:chOff x="995150" y="4611392"/>
            <a:chExt cx="6019799" cy="2307217"/>
          </a:xfrm>
        </p:grpSpPr>
        <p:sp>
          <p:nvSpPr>
            <p:cNvPr id="3" name="Rounded Rectangle 2"/>
            <p:cNvSpPr/>
            <p:nvPr/>
          </p:nvSpPr>
          <p:spPr>
            <a:xfrm>
              <a:off x="995150" y="4611392"/>
              <a:ext cx="6019799" cy="230721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এখন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যদি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M = 50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dirty="0" smtClean="0">
                  <a:latin typeface="Times New Roman"/>
                  <a:cs typeface="Times New Roman"/>
                </a:rPr>
                <a:t>ʹ = 50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অর্থা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ৎ</a:t>
              </a:r>
              <a:r>
                <a:rPr lang="en-US" sz="2800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বৃদ্ধি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পেয়ে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দ্বিগুন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তাহল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   </a:t>
              </a:r>
            </a:p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P=------------------------------ = -------- =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52600" y="5745060"/>
              <a:ext cx="3107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(50 </a:t>
              </a:r>
              <a:r>
                <a:rPr lang="en-US" sz="2400" dirty="0" smtClean="0">
                  <a:latin typeface="Tahoma"/>
                  <a:ea typeface="Tahoma"/>
                  <a:cs typeface="Tahoma"/>
                </a:rPr>
                <a:t>x 4) + ( 50 x 4)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0614" y="6207112"/>
              <a:ext cx="871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14637" y="623281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59146" y="5765000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00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43300" y="4845397"/>
            <a:ext cx="4495800" cy="967626"/>
            <a:chOff x="7086601" y="4603944"/>
            <a:chExt cx="4495800" cy="967626"/>
          </a:xfrm>
        </p:grpSpPr>
        <p:sp>
          <p:nvSpPr>
            <p:cNvPr id="9" name="Rectangle 8"/>
            <p:cNvSpPr/>
            <p:nvPr/>
          </p:nvSpPr>
          <p:spPr>
            <a:xfrm>
              <a:off x="7086601" y="4641884"/>
              <a:ext cx="4495800" cy="9285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V</a:t>
              </a:r>
              <a:r>
                <a:rPr lang="en-US" sz="3200" baseline="-25000" dirty="0" err="1" smtClean="0">
                  <a:latin typeface="NikoshBAN" pitchFamily="2" charset="0"/>
                  <a:cs typeface="NikoshBAN" pitchFamily="2" charset="0"/>
                </a:rPr>
                <a:t>m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=---- =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0.025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baseline="-2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27726" y="460394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85139" y="510990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52600" y="208128"/>
            <a:ext cx="8077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উদাহারণের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ফিসারের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3728" y="228600"/>
            <a:ext cx="5151120" cy="6004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88332" y="1219200"/>
            <a:ext cx="7119938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113520" y="999728"/>
            <a:ext cx="2377440" cy="438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800600"/>
            <a:ext cx="101346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M=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V= 4, M</a:t>
            </a:r>
            <a:r>
              <a:rPr lang="en-US" sz="3200" dirty="0">
                <a:latin typeface="Times New Roman"/>
                <a:cs typeface="Times New Roman"/>
              </a:rPr>
              <a:t>ʹ= </a:t>
            </a:r>
            <a:r>
              <a:rPr lang="en-US" sz="3200" dirty="0" smtClean="0">
                <a:latin typeface="Times New Roman"/>
                <a:cs typeface="Times New Roman"/>
              </a:rPr>
              <a:t>50, </a:t>
            </a:r>
            <a:r>
              <a:rPr lang="en-US" sz="3200" dirty="0">
                <a:latin typeface="Times New Roman"/>
                <a:cs typeface="Times New Roman"/>
              </a:rPr>
              <a:t>Vʹ=4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T=10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latin typeface="Times New Roman"/>
                <a:cs typeface="Times New Roman"/>
              </a:rPr>
              <a:t>ʹ = </a:t>
            </a:r>
            <a:r>
              <a:rPr lang="en-US" sz="3200" dirty="0" smtClean="0">
                <a:latin typeface="Times New Roman"/>
                <a:cs typeface="Times New Roman"/>
              </a:rPr>
              <a:t>100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V</a:t>
            </a:r>
            <a:r>
              <a:rPr lang="en-US" sz="3200" baseline="-25000" dirty="0" err="1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4200" y="152400"/>
            <a:ext cx="4724400" cy="640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2400"/>
            <a:ext cx="3810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14177"/>
            <a:ext cx="598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‘ক’ ও ‘খ’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8949" y="1099726"/>
            <a:ext cx="3642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‘ক’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66463" y="1600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‘খ’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Vm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 rot="1350493">
            <a:off x="9982200" y="2380806"/>
            <a:ext cx="381000" cy="45936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9856527">
            <a:off x="10008137" y="5720334"/>
            <a:ext cx="381000" cy="45936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62800" y="609600"/>
            <a:ext cx="4572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162800" y="3581400"/>
            <a:ext cx="4572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1012" y="2314188"/>
            <a:ext cx="6585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P=(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Vm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৪৫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দামস্তরের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endParaRPr lang="en-US" sz="24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8699695">
            <a:off x="9490921" y="561474"/>
            <a:ext cx="283277" cy="479970"/>
          </a:xfrm>
          <a:prstGeom prst="downArrow">
            <a:avLst>
              <a:gd name="adj1" fmla="val 50000"/>
              <a:gd name="adj2" fmla="val 500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7129" y="3268295"/>
            <a:ext cx="6476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‘খ’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Vm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g(m)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906000" y="4648200"/>
            <a:ext cx="2667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0134600" y="5029200"/>
            <a:ext cx="1143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4788" y="4222402"/>
            <a:ext cx="6451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OM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দামস্তরও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463" y="5677189"/>
            <a:ext cx="656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OV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OV</a:t>
            </a:r>
            <a:r>
              <a:rPr lang="en-US" sz="3200" baseline="-25000" dirty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220200" y="3352800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772400" y="1143000"/>
            <a:ext cx="0" cy="4140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848600" y="4419600"/>
            <a:ext cx="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972063" y="4724400"/>
            <a:ext cx="647937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9812" y="801459"/>
            <a:ext cx="6567824" cy="21703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‘ক’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OM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OM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দামস্তরও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OP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‘খ’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OV</a:t>
            </a:r>
            <a:r>
              <a:rPr lang="en-US" sz="3200" baseline="-25000" dirty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OV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1848" y="2932341"/>
            <a:ext cx="6583752" cy="32903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দামস্তরও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সমানুপাতিকভাবে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দামস্তরও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সমানুপাতিকভাবে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8839200" y="3268295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48600" y="1557010"/>
            <a:ext cx="0" cy="3282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772400" y="40386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5" grpId="0"/>
      <p:bldP spid="19" grpId="0" animBg="1"/>
      <p:bldP spid="20" grpId="0"/>
      <p:bldP spid="22" grpId="0"/>
      <p:bldP spid="34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371600"/>
            <a:ext cx="59436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167" y="3874827"/>
            <a:ext cx="110109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দ্রব্য-সামগ্রীর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133600"/>
            <a:ext cx="111252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8017" y="3351663"/>
            <a:ext cx="4191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5836" y="4572000"/>
            <a:ext cx="5943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334000"/>
            <a:ext cx="108966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81000"/>
            <a:ext cx="50292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শিখেছি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3340" y="214744"/>
            <a:ext cx="3467100" cy="6234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365" y="838200"/>
            <a:ext cx="9759835" cy="2725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(ii)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(iii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i ও ii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 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 (গ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 ও iii 	(ঘ)  i,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 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42873" y="2536296"/>
            <a:ext cx="934880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3365" y="3810000"/>
            <a:ext cx="9759835" cy="2667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(ii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(iii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ক) 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খ) 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ঘ)  i, ii ও ii</a:t>
            </a:r>
          </a:p>
        </p:txBody>
      </p:sp>
      <p:sp>
        <p:nvSpPr>
          <p:cNvPr id="10" name="Freeform 9"/>
          <p:cNvSpPr/>
          <p:nvPr/>
        </p:nvSpPr>
        <p:spPr>
          <a:xfrm>
            <a:off x="1371600" y="5678664"/>
            <a:ext cx="934880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25090" y="304800"/>
            <a:ext cx="633984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" y="4419602"/>
            <a:ext cx="104013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তত্ত্বটির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625090" y="1524002"/>
            <a:ext cx="6092190" cy="2407227"/>
            <a:chOff x="2019300" y="1288472"/>
            <a:chExt cx="4686300" cy="2407227"/>
          </a:xfrm>
        </p:grpSpPr>
        <p:sp>
          <p:nvSpPr>
            <p:cNvPr id="2" name="Rounded Rectangle 1"/>
            <p:cNvSpPr/>
            <p:nvPr/>
          </p:nvSpPr>
          <p:spPr>
            <a:xfrm>
              <a:off x="2019300" y="1288472"/>
              <a:ext cx="4686300" cy="2407227"/>
            </a:xfrm>
            <a:prstGeom prst="roundRect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62200" y="1447800"/>
              <a:ext cx="4114800" cy="22098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76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2600" y="1219200"/>
            <a:ext cx="8229600" cy="4191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4200" y="1221475"/>
            <a:ext cx="49872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 smtClean="0">
                <a:solidFill>
                  <a:srgbClr val="F01CB8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F01CB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4266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94070" y="0"/>
            <a:ext cx="609219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219200"/>
            <a:ext cx="80772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3352800"/>
            <a:ext cx="80772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ক্রিয়াগত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500" y="3048000"/>
            <a:ext cx="6819900" cy="213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E527E5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contourW="12700">
            <a:contourClr>
              <a:srgbClr val="18F45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3581400" y="685800"/>
            <a:ext cx="3810000" cy="1414153"/>
          </a:xfrm>
          <a:prstGeom prst="flowChartAlternateProcess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87619" y="914400"/>
            <a:ext cx="2797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286000"/>
            <a:ext cx="2362200" cy="685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3400961"/>
            <a:ext cx="6172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Quantity Theory of Money</a:t>
            </a:r>
            <a:endParaRPr lang="en-US" sz="48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43400" y="457200"/>
            <a:ext cx="2971800" cy="762000"/>
          </a:xfrm>
          <a:prstGeom prst="roundRect">
            <a:avLst/>
          </a:prstGeom>
          <a:solidFill>
            <a:srgbClr val="18F4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76400" y="2631279"/>
            <a:ext cx="8874457" cy="1483521"/>
            <a:chOff x="2098343" y="2344339"/>
            <a:chExt cx="8874457" cy="1483521"/>
          </a:xfrm>
        </p:grpSpPr>
        <p:sp>
          <p:nvSpPr>
            <p:cNvPr id="7" name="Rectangle 6"/>
            <p:cNvSpPr/>
            <p:nvPr/>
          </p:nvSpPr>
          <p:spPr>
            <a:xfrm>
              <a:off x="2133600" y="2514600"/>
              <a:ext cx="8839200" cy="1143000"/>
            </a:xfrm>
            <a:prstGeom prst="rect">
              <a:avLst/>
            </a:prstGeom>
            <a:solidFill>
              <a:srgbClr val="F01CB8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অর্থের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পরিমান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তত্ত্ব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8343" y="2344339"/>
              <a:ext cx="1039814" cy="1483521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8000" r="-2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Rectangle 10"/>
          <p:cNvSpPr/>
          <p:nvPr/>
        </p:nvSpPr>
        <p:spPr>
          <a:xfrm rot="5400000">
            <a:off x="5181600" y="1524000"/>
            <a:ext cx="1447800" cy="990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208128"/>
            <a:ext cx="3048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990600"/>
            <a:ext cx="10515600" cy="1600200"/>
            <a:chOff x="609600" y="1143000"/>
            <a:chExt cx="10515600" cy="1600200"/>
          </a:xfrm>
        </p:grpSpPr>
        <p:sp>
          <p:nvSpPr>
            <p:cNvPr id="2" name="Rectangle 1"/>
            <p:cNvSpPr/>
            <p:nvPr/>
          </p:nvSpPr>
          <p:spPr>
            <a:xfrm>
              <a:off x="1905000" y="1143000"/>
              <a:ext cx="9220200" cy="1600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মার্কিন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অর্থনীতিবিদ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ইয়েল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বিশ্ববিদ্যালয়ের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অধ্যাপক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আরভিং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ফিসার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Irving Fisher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) ১৯১১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“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The purchasing power of money”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গ্রন্থে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অর্থের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পরিমান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তত্ত্বের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পরিমার্জিত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রূপ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প্রকাশ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" y="1143000"/>
              <a:ext cx="1295400" cy="1600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609600" y="2743200"/>
            <a:ext cx="105156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ফিসারের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দ্রব্যসামগ্রীর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সমমূখী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660" y="4495800"/>
            <a:ext cx="10498540" cy="205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দামস্তরও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ফিসারের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হ্রাস-বৃদ্ধির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208128"/>
            <a:ext cx="3048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71600" y="1066800"/>
            <a:ext cx="0" cy="51054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71600" y="3619500"/>
            <a:ext cx="6553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33600" y="2286000"/>
            <a:ext cx="914400" cy="133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49839" y="2167720"/>
            <a:ext cx="914400" cy="14688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53134" y="2209800"/>
            <a:ext cx="914400" cy="1426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839200" y="1524000"/>
            <a:ext cx="6096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839200" y="2495266"/>
            <a:ext cx="6096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839200" y="3429000"/>
            <a:ext cx="609600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9525000" y="1371600"/>
            <a:ext cx="1828800" cy="838200"/>
          </a:xfrm>
          <a:prstGeom prst="leftArrow">
            <a:avLst>
              <a:gd name="adj1" fmla="val 63433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9525000" y="2362200"/>
            <a:ext cx="1600200" cy="838200"/>
          </a:xfrm>
          <a:prstGeom prst="leftArrow">
            <a:avLst>
              <a:gd name="adj1" fmla="val 63433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9525000" y="3276600"/>
            <a:ext cx="1600200" cy="838200"/>
          </a:xfrm>
          <a:prstGeom prst="leftArrow">
            <a:avLst>
              <a:gd name="adj1" fmla="val 63433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3048000"/>
            <a:ext cx="914400" cy="5695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যোগান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3048000"/>
            <a:ext cx="914400" cy="5695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দামস্তর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49839" y="3049990"/>
            <a:ext cx="914400" cy="5695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33600" y="1828800"/>
            <a:ext cx="9144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53134" y="1828800"/>
            <a:ext cx="9144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57800" y="1790700"/>
            <a:ext cx="9144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3.358E-6 L 1.28205E-6 -0.111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3.358E-6 L -4.10256E-6 -0.111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1.39685E-6 L 7.69231E-7 0.25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3645" y="162067"/>
            <a:ext cx="53340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5120" y="1066800"/>
            <a:ext cx="554736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4191000"/>
            <a:ext cx="6324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তত্ত্বের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181600"/>
            <a:ext cx="108966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দামস্তরও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02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3618974"/>
              </p:ext>
            </p:extLst>
          </p:nvPr>
        </p:nvGraphicFramePr>
        <p:xfrm>
          <a:off x="304800" y="1066800"/>
          <a:ext cx="1143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2875128"/>
            <a:ext cx="1981200" cy="1773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তত্ত্বটি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অনুমিতির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208128"/>
            <a:ext cx="3048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1219</Words>
  <Application>Microsoft Office PowerPoint</Application>
  <PresentationFormat>Custom</PresentationFormat>
  <Paragraphs>112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117</cp:revision>
  <dcterms:created xsi:type="dcterms:W3CDTF">2006-08-16T00:00:00Z</dcterms:created>
  <dcterms:modified xsi:type="dcterms:W3CDTF">2020-08-18T02:37:45Z</dcterms:modified>
</cp:coreProperties>
</file>