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9" r:id="rId2"/>
    <p:sldId id="285" r:id="rId3"/>
    <p:sldId id="262" r:id="rId4"/>
    <p:sldId id="263" r:id="rId5"/>
    <p:sldId id="261" r:id="rId6"/>
    <p:sldId id="264" r:id="rId7"/>
    <p:sldId id="267" r:id="rId8"/>
    <p:sldId id="284" r:id="rId9"/>
    <p:sldId id="277" r:id="rId10"/>
    <p:sldId id="281" r:id="rId11"/>
    <p:sldId id="268" r:id="rId12"/>
    <p:sldId id="278" r:id="rId13"/>
    <p:sldId id="283" r:id="rId14"/>
    <p:sldId id="27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EC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2" autoAdjust="0"/>
    <p:restoredTop sz="94660"/>
  </p:normalViewPr>
  <p:slideViewPr>
    <p:cSldViewPr>
      <p:cViewPr varScale="1">
        <p:scale>
          <a:sx n="85" d="100"/>
          <a:sy n="85" d="100"/>
        </p:scale>
        <p:origin x="744" y="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20B02-83F2-4FEB-9431-AECAF63B136A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331647-CEC3-4B4E-9E1F-092345820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046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err="1"/>
              <a:t>ছবিটি</a:t>
            </a:r>
            <a:r>
              <a:rPr lang="en-US" baseline="0" dirty="0"/>
              <a:t> </a:t>
            </a:r>
            <a:r>
              <a:rPr lang="en-US" baseline="0" dirty="0" err="1"/>
              <a:t>শিমুল,শিউলি,কদম,আমের</a:t>
            </a:r>
            <a:r>
              <a:rPr lang="en-US" baseline="0" dirty="0"/>
              <a:t> </a:t>
            </a:r>
            <a:r>
              <a:rPr lang="en-US" baseline="0" dirty="0" err="1"/>
              <a:t>মুকুল</a:t>
            </a:r>
            <a:r>
              <a:rPr lang="en-US" baseline="0" dirty="0"/>
              <a:t> </a:t>
            </a:r>
            <a:r>
              <a:rPr lang="en-US" baseline="0" dirty="0" err="1"/>
              <a:t>দেখিয়ে</a:t>
            </a:r>
            <a:r>
              <a:rPr lang="en-US" baseline="0" dirty="0"/>
              <a:t> </a:t>
            </a:r>
            <a:r>
              <a:rPr lang="en-US" dirty="0" err="1"/>
              <a:t>পাঠশিরোনাম</a:t>
            </a:r>
            <a:r>
              <a:rPr lang="en-US" baseline="0" dirty="0"/>
              <a:t> </a:t>
            </a:r>
            <a:r>
              <a:rPr lang="en-US" baseline="0" dirty="0" err="1"/>
              <a:t>বের</a:t>
            </a:r>
            <a:r>
              <a:rPr lang="en-US" baseline="0" dirty="0"/>
              <a:t> </a:t>
            </a:r>
            <a:r>
              <a:rPr lang="en-US" baseline="0" dirty="0" err="1"/>
              <a:t>করার</a:t>
            </a:r>
            <a:r>
              <a:rPr lang="en-US" baseline="0" dirty="0"/>
              <a:t> </a:t>
            </a:r>
            <a:r>
              <a:rPr lang="en-US" baseline="0" dirty="0" err="1"/>
              <a:t>চেষ্টা</a:t>
            </a:r>
            <a:r>
              <a:rPr lang="en-US" baseline="0" dirty="0"/>
              <a:t> </a:t>
            </a:r>
            <a:r>
              <a:rPr lang="en-US" baseline="0" dirty="0" err="1"/>
              <a:t>করা</a:t>
            </a:r>
            <a:r>
              <a:rPr lang="en-US" baseline="0" dirty="0"/>
              <a:t>  </a:t>
            </a:r>
            <a:r>
              <a:rPr lang="en-US" baseline="0" dirty="0" err="1"/>
              <a:t>হয়েছে</a:t>
            </a:r>
            <a:r>
              <a:rPr lang="en-US" baseline="0" dirty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92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শিক্ষার্থীরা</a:t>
            </a:r>
            <a:r>
              <a:rPr lang="en-US" baseline="0" dirty="0"/>
              <a:t> </a:t>
            </a:r>
            <a:r>
              <a:rPr lang="en-US" baseline="0" dirty="0" err="1"/>
              <a:t>শব্দগুলো</a:t>
            </a:r>
            <a:r>
              <a:rPr lang="en-US" baseline="0" dirty="0"/>
              <a:t> </a:t>
            </a:r>
            <a:r>
              <a:rPr lang="en-US" baseline="0" dirty="0" err="1"/>
              <a:t>লিখে</a:t>
            </a:r>
            <a:r>
              <a:rPr lang="en-US" baseline="0" dirty="0"/>
              <a:t> </a:t>
            </a:r>
            <a:r>
              <a:rPr lang="en-US" baseline="0" dirty="0" err="1"/>
              <a:t>নিবে</a:t>
            </a:r>
            <a:r>
              <a:rPr lang="en-US" baseline="0" dirty="0"/>
              <a:t>। </a:t>
            </a:r>
            <a:r>
              <a:rPr lang="en-US" baseline="0" dirty="0" err="1"/>
              <a:t>এসম্পর্কে</a:t>
            </a:r>
            <a:r>
              <a:rPr lang="en-US" baseline="0" dirty="0"/>
              <a:t> </a:t>
            </a:r>
            <a:r>
              <a:rPr lang="en-US" dirty="0" err="1"/>
              <a:t>শিক্ষার্থীকে</a:t>
            </a:r>
            <a:r>
              <a:rPr lang="en-US" baseline="0" dirty="0"/>
              <a:t> </a:t>
            </a:r>
            <a:r>
              <a:rPr lang="en-US" baseline="0" dirty="0" err="1"/>
              <a:t>প্রশ্ন</a:t>
            </a:r>
            <a:r>
              <a:rPr lang="en-US" baseline="0" dirty="0"/>
              <a:t> </a:t>
            </a:r>
            <a:r>
              <a:rPr lang="en-US" baseline="0" dirty="0" err="1"/>
              <a:t>করতে</a:t>
            </a:r>
            <a:r>
              <a:rPr lang="en-US" baseline="0" dirty="0"/>
              <a:t> </a:t>
            </a:r>
            <a:r>
              <a:rPr lang="en-US" baseline="0" dirty="0" err="1"/>
              <a:t>উৎসাহিত</a:t>
            </a:r>
            <a:r>
              <a:rPr lang="en-US" baseline="0" dirty="0"/>
              <a:t> </a:t>
            </a:r>
            <a:r>
              <a:rPr lang="en-US" baseline="0" dirty="0" err="1"/>
              <a:t>করে</a:t>
            </a:r>
            <a:r>
              <a:rPr lang="en-US" baseline="0" dirty="0"/>
              <a:t> </a:t>
            </a:r>
            <a:r>
              <a:rPr lang="en-US" baseline="0" dirty="0" err="1"/>
              <a:t>তাদের</a:t>
            </a:r>
            <a:r>
              <a:rPr lang="en-US" baseline="0" dirty="0"/>
              <a:t> </a:t>
            </a:r>
            <a:r>
              <a:rPr lang="en-US" baseline="0" dirty="0" err="1"/>
              <a:t>কাছে</a:t>
            </a:r>
            <a:r>
              <a:rPr lang="en-US" baseline="0" dirty="0"/>
              <a:t> </a:t>
            </a:r>
            <a:r>
              <a:rPr lang="en-US" baseline="0" dirty="0" err="1"/>
              <a:t>প্রশ্ন</a:t>
            </a:r>
            <a:r>
              <a:rPr lang="en-US" baseline="0" dirty="0"/>
              <a:t> </a:t>
            </a:r>
            <a:r>
              <a:rPr lang="en-US" baseline="0" dirty="0" err="1"/>
              <a:t>চাওয়া</a:t>
            </a:r>
            <a:r>
              <a:rPr lang="en-US" baseline="0" dirty="0"/>
              <a:t> </a:t>
            </a:r>
            <a:r>
              <a:rPr lang="en-US" baseline="0" dirty="0" err="1"/>
              <a:t>যেতে</a:t>
            </a:r>
            <a:r>
              <a:rPr lang="en-US" baseline="0" dirty="0"/>
              <a:t> </a:t>
            </a:r>
            <a:r>
              <a:rPr lang="en-US" baseline="0" dirty="0" err="1"/>
              <a:t>পারে</a:t>
            </a:r>
            <a:r>
              <a:rPr lang="en-US" baseline="0"/>
              <a:t>।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133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963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0525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099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3500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ফুল</a:t>
            </a:r>
            <a:r>
              <a:rPr lang="en-US" dirty="0"/>
              <a:t> </a:t>
            </a:r>
            <a:r>
              <a:rPr lang="en-US" dirty="0" err="1"/>
              <a:t>প্রদর্শন</a:t>
            </a:r>
            <a:r>
              <a:rPr lang="en-US" baseline="0" dirty="0"/>
              <a:t> </a:t>
            </a:r>
            <a:r>
              <a:rPr lang="en-US" baseline="0" dirty="0" err="1"/>
              <a:t>করে</a:t>
            </a:r>
            <a:r>
              <a:rPr lang="en-US" baseline="0" dirty="0"/>
              <a:t> ,</a:t>
            </a:r>
            <a:r>
              <a:rPr lang="en-US" baseline="0" dirty="0" err="1"/>
              <a:t>শিক্ষার্থীকে</a:t>
            </a:r>
            <a:r>
              <a:rPr lang="en-US" baseline="0" dirty="0"/>
              <a:t> </a:t>
            </a:r>
            <a:r>
              <a:rPr lang="en-US" baseline="0" dirty="0" err="1"/>
              <a:t>বোর্ডে</a:t>
            </a:r>
            <a:r>
              <a:rPr lang="en-US" baseline="0" dirty="0"/>
              <a:t> </a:t>
            </a:r>
            <a:r>
              <a:rPr lang="en-US" baseline="0" dirty="0" err="1"/>
              <a:t>ফুল</a:t>
            </a:r>
            <a:r>
              <a:rPr lang="en-US" baseline="0" dirty="0"/>
              <a:t> </a:t>
            </a:r>
            <a:r>
              <a:rPr lang="en-US" baseline="0" dirty="0" err="1"/>
              <a:t>আঁকতে</a:t>
            </a:r>
            <a:r>
              <a:rPr lang="en-US" baseline="0" dirty="0"/>
              <a:t> </a:t>
            </a:r>
            <a:r>
              <a:rPr lang="en-US" baseline="0" dirty="0" err="1"/>
              <a:t>উৎসাহিত</a:t>
            </a:r>
            <a:r>
              <a:rPr lang="en-US" baseline="0" dirty="0"/>
              <a:t> </a:t>
            </a:r>
            <a:r>
              <a:rPr lang="en-US" baseline="0" dirty="0" err="1"/>
              <a:t>করে</a:t>
            </a:r>
            <a:r>
              <a:rPr lang="en-US" baseline="0" dirty="0"/>
              <a:t> </a:t>
            </a:r>
            <a:r>
              <a:rPr lang="en-US" baseline="0" dirty="0" err="1"/>
              <a:t>বিভিন্ন</a:t>
            </a:r>
            <a:r>
              <a:rPr lang="en-US" baseline="0" dirty="0"/>
              <a:t> </a:t>
            </a:r>
            <a:r>
              <a:rPr lang="en-US" baseline="0" dirty="0" err="1"/>
              <a:t>অংশ</a:t>
            </a:r>
            <a:r>
              <a:rPr lang="en-US" baseline="0" dirty="0"/>
              <a:t> </a:t>
            </a:r>
            <a:r>
              <a:rPr lang="en-US" baseline="0" dirty="0" err="1"/>
              <a:t>চি্হ্নিত</a:t>
            </a:r>
            <a:r>
              <a:rPr lang="en-US" baseline="0" dirty="0"/>
              <a:t> </a:t>
            </a:r>
            <a:r>
              <a:rPr lang="en-US" baseline="0" dirty="0" err="1"/>
              <a:t>করা</a:t>
            </a:r>
            <a:r>
              <a:rPr lang="en-US" baseline="0" dirty="0"/>
              <a:t> </a:t>
            </a:r>
            <a:r>
              <a:rPr lang="en-US" baseline="0" dirty="0" err="1"/>
              <a:t>যেতে</a:t>
            </a:r>
            <a:r>
              <a:rPr lang="en-US" baseline="0" dirty="0"/>
              <a:t> </a:t>
            </a:r>
            <a:r>
              <a:rPr lang="en-US" baseline="0" dirty="0" err="1"/>
              <a:t>পারে</a:t>
            </a:r>
            <a:r>
              <a:rPr lang="en-US" baseline="0" dirty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244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এ </a:t>
            </a:r>
            <a:r>
              <a:rPr lang="en-US" dirty="0" err="1"/>
              <a:t>কাজের</a:t>
            </a:r>
            <a:r>
              <a:rPr lang="en-US" dirty="0"/>
              <a:t> </a:t>
            </a:r>
            <a:r>
              <a:rPr lang="en-US" dirty="0" err="1"/>
              <a:t>জন্য</a:t>
            </a:r>
            <a:r>
              <a:rPr lang="en-US" dirty="0"/>
              <a:t> </a:t>
            </a:r>
            <a:r>
              <a:rPr lang="en-US" dirty="0" err="1"/>
              <a:t>দুধরনের</a:t>
            </a:r>
            <a:r>
              <a:rPr lang="en-US" baseline="0" dirty="0"/>
              <a:t> </a:t>
            </a:r>
            <a:r>
              <a:rPr lang="en-US" baseline="0" dirty="0" err="1"/>
              <a:t>উদ্ভিদ</a:t>
            </a:r>
            <a:r>
              <a:rPr lang="en-US" baseline="0" dirty="0"/>
              <a:t> </a:t>
            </a:r>
            <a:r>
              <a:rPr lang="en-US" baseline="0" dirty="0" err="1"/>
              <a:t>শ্রেণিতে</a:t>
            </a:r>
            <a:r>
              <a:rPr lang="en-US" baseline="0" dirty="0"/>
              <a:t> </a:t>
            </a:r>
            <a:r>
              <a:rPr lang="en-US" baseline="0" dirty="0" err="1"/>
              <a:t>দেখানো</a:t>
            </a:r>
            <a:r>
              <a:rPr lang="en-US" baseline="0" dirty="0"/>
              <a:t> </a:t>
            </a:r>
            <a:r>
              <a:rPr lang="en-US" baseline="0" dirty="0" err="1"/>
              <a:t>যেতে</a:t>
            </a:r>
            <a:r>
              <a:rPr lang="en-US" baseline="0" dirty="0"/>
              <a:t> </a:t>
            </a:r>
            <a:r>
              <a:rPr lang="en-US" baseline="0" dirty="0" err="1"/>
              <a:t>পারে</a:t>
            </a:r>
            <a:r>
              <a:rPr lang="en-US" baseline="0" dirty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4022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আরো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শ্রেণিতে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sz="1200" baseline="0">
                <a:latin typeface="NikoshBAN" pitchFamily="2" charset="0"/>
                <a:cs typeface="NikoshBAN" pitchFamily="2" charset="0"/>
              </a:rPr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4114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46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gif"/><Relationship Id="rId5" Type="http://schemas.openxmlformats.org/officeDocument/2006/relationships/image" Target="../media/image25.gif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2" descr="C:\Users\user\Pictures\normal_BA_PR_01.jpg">
            <a:extLst>
              <a:ext uri="{FF2B5EF4-FFF2-40B4-BE49-F238E27FC236}">
                <a16:creationId xmlns:a16="http://schemas.microsoft.com/office/drawing/2014/main" id="{57256443-1B6F-4C04-824D-1B4E994AF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81000"/>
            <a:ext cx="5562600" cy="60959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1003C2-60B9-4009-9400-3BB4E7F851B3}"/>
              </a:ext>
            </a:extLst>
          </p:cNvPr>
          <p:cNvSpPr txBox="1"/>
          <p:nvPr/>
        </p:nvSpPr>
        <p:spPr>
          <a:xfrm>
            <a:off x="1981200" y="1905000"/>
            <a:ext cx="8534400" cy="134498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lvl="1" algn="ctr" defTabSz="105678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8800" b="1" dirty="0" err="1">
                <a:ln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800" b="1" dirty="0">
                <a:ln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ln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8800" b="1" dirty="0">
                <a:ln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ln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8800" b="1" dirty="0">
                <a:ln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8800" b="1" dirty="0">
                <a:ln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800" b="1" dirty="0">
              <a:ln/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-20782"/>
            <a:ext cx="123444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" name="Group 8"/>
          <p:cNvGrpSpPr/>
          <p:nvPr/>
        </p:nvGrpSpPr>
        <p:grpSpPr>
          <a:xfrm>
            <a:off x="2948175" y="262078"/>
            <a:ext cx="6096000" cy="1033322"/>
            <a:chOff x="-23625" y="2886999"/>
            <a:chExt cx="6096000" cy="1318523"/>
          </a:xfrm>
          <a:scene3d>
            <a:camera prst="orthographicFront"/>
            <a:lightRig rig="flat" dir="t"/>
          </a:scene3d>
        </p:grpSpPr>
        <p:sp>
          <p:nvSpPr>
            <p:cNvPr id="10" name="Rounded Rectangle 9"/>
            <p:cNvSpPr/>
            <p:nvPr/>
          </p:nvSpPr>
          <p:spPr>
            <a:xfrm>
              <a:off x="-23625" y="2988722"/>
              <a:ext cx="6096000" cy="12168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44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b="1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দলগত</a:t>
              </a:r>
              <a:r>
                <a:rPr lang="en-US" sz="48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b="1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কাজ</a:t>
              </a:r>
              <a:r>
                <a:rPr lang="en-US" sz="48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: ১০মি. </a:t>
              </a:r>
              <a:endParaRPr lang="en-US" sz="4800" b="1" dirty="0"/>
            </a:p>
          </p:txBody>
        </p:sp>
        <p:sp>
          <p:nvSpPr>
            <p:cNvPr id="11" name="Rounded Rectangle 8"/>
            <p:cNvSpPr/>
            <p:nvPr/>
          </p:nvSpPr>
          <p:spPr>
            <a:xfrm>
              <a:off x="59399" y="2886999"/>
              <a:ext cx="5977202" cy="109800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4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181100" y="5995214"/>
            <a:ext cx="967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আবৃতবীজী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ক ও খ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বৈশিষ্ট্যগুলো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25602" name="Picture 2" descr="C:\Users\user\Pictures\normal_BA_PR_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644125"/>
            <a:ext cx="4648200" cy="38488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5603" name="Picture 3" descr="C:\Users\user\Pictures\Jackfruit-on-tre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2" y="1644125"/>
            <a:ext cx="4981358" cy="38488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4876800" y="3959147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ক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67399" y="4020702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খ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96"/>
            </a:avLst>
          </a:prstGeom>
          <a:solidFill>
            <a:srgbClr val="B6ECC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505200" y="392867"/>
            <a:ext cx="3981450" cy="126625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7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b="1" dirty="0">
              <a:solidFill>
                <a:schemeClr val="tx1"/>
              </a:solidFill>
            </a:endParaRPr>
          </a:p>
        </p:txBody>
      </p:sp>
      <p:pic>
        <p:nvPicPr>
          <p:cNvPr id="26626" name="Picture 2" descr="C:\Users\user\Pictures\140775528347acbed58224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1659117"/>
            <a:ext cx="5429250" cy="3011424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510068" y="4677863"/>
            <a:ext cx="655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১। A 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অংশটি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নিষেকের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কিসে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রূপান্তরিত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00969" y="5225907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২। B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অংশটি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নিষেকের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কিসে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রূপান্তরিত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66850" y="5884651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নগ্নবীজী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অংশটি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286194" y="4765999"/>
            <a:ext cx="1828800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বীজে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286194" y="5290460"/>
            <a:ext cx="18288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ফলে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279267" y="5884651"/>
            <a:ext cx="1828800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B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5" grpId="0"/>
      <p:bldP spid="20" grpId="0" animBg="1"/>
      <p:bldP spid="20" grpId="1" animBg="1"/>
      <p:bldP spid="21" grpId="0" animBg="1"/>
      <p:bldP spid="21" grpId="1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Videos\4th content pic\cyc_rev_ms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462633"/>
            <a:ext cx="4495800" cy="56259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Frame 1"/>
          <p:cNvSpPr/>
          <p:nvPr/>
        </p:nvSpPr>
        <p:spPr>
          <a:xfrm>
            <a:off x="76200" y="0"/>
            <a:ext cx="120396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" name="Group 8"/>
          <p:cNvGrpSpPr/>
          <p:nvPr/>
        </p:nvGrpSpPr>
        <p:grpSpPr>
          <a:xfrm>
            <a:off x="4648200" y="573925"/>
            <a:ext cx="5695950" cy="1150966"/>
            <a:chOff x="59399" y="2647444"/>
            <a:chExt cx="9025202" cy="1337557"/>
          </a:xfrm>
          <a:scene3d>
            <a:camera prst="orthographicFront"/>
            <a:lightRig rig="flat" dir="t"/>
          </a:scene3d>
        </p:grpSpPr>
        <p:sp>
          <p:nvSpPr>
            <p:cNvPr id="10" name="Rounded Rectangle 9"/>
            <p:cNvSpPr/>
            <p:nvPr/>
          </p:nvSpPr>
          <p:spPr>
            <a:xfrm>
              <a:off x="2988601" y="2647444"/>
              <a:ext cx="6096000" cy="12168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7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600" b="1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বাড়ির</a:t>
              </a:r>
              <a:r>
                <a:rPr lang="en-US" sz="6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600" b="1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6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Rounded Rectangle 8"/>
            <p:cNvSpPr/>
            <p:nvPr/>
          </p:nvSpPr>
          <p:spPr>
            <a:xfrm>
              <a:off x="59399" y="2886999"/>
              <a:ext cx="5977202" cy="109800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391150" y="3449782"/>
            <a:ext cx="6400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সপুস্পক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খ. ‘ক’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বৈশিষ্ট্যগুলো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গ. ‘ক’ ও ‘খ’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চারটি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ঘ.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‘ক’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95500" y="6253279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Cycas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ডিম্বক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AAE3FA-723F-4B01-94FB-8020D9C56D7C}"/>
              </a:ext>
            </a:extLst>
          </p:cNvPr>
          <p:cNvSpPr txBox="1"/>
          <p:nvPr/>
        </p:nvSpPr>
        <p:spPr>
          <a:xfrm>
            <a:off x="5465233" y="1724891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দুটির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আলোকে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প্রশ্নগুলোর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34636"/>
            <a:ext cx="12192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ounded Rectangle 8"/>
          <p:cNvSpPr/>
          <p:nvPr/>
        </p:nvSpPr>
        <p:spPr>
          <a:xfrm>
            <a:off x="1986675" y="394074"/>
            <a:ext cx="8218653" cy="1650252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124200" y="228600"/>
            <a:ext cx="5486400" cy="762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শব্দসমূহ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14800" y="1828800"/>
            <a:ext cx="2286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নগ্নবীজী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উদ্ভিদ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গুপ্তবীজী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উদ্ভিদ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পরিবহন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কলা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800">
                <a:latin typeface="NikoshBAN" pitchFamily="2" charset="0"/>
                <a:cs typeface="NikoshBAN" pitchFamily="2" charset="0"/>
              </a:rPr>
              <a:t>ডিম্বক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76200" y="0"/>
            <a:ext cx="12115800" cy="6858000"/>
          </a:xfrm>
          <a:prstGeom prst="frame">
            <a:avLst>
              <a:gd name="adj1" fmla="val 1150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ounded Rectangle 8"/>
          <p:cNvSpPr/>
          <p:nvPr/>
        </p:nvSpPr>
        <p:spPr>
          <a:xfrm>
            <a:off x="1986675" y="394074"/>
            <a:ext cx="8218653" cy="1650252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user\Videos\4th content pic\Cycas_Sago.palm.arp.750pi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4073" y="311336"/>
            <a:ext cx="11513127" cy="63180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600200" y="208910"/>
            <a:ext cx="883920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8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76200" y="0"/>
            <a:ext cx="12115800" cy="6858000"/>
          </a:xfrm>
          <a:prstGeom prst="frame">
            <a:avLst>
              <a:gd name="adj1" fmla="val 140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7566" y="3969742"/>
            <a:ext cx="495992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নামঃ  </a:t>
            </a:r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সেলিনা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খাতুন</a:t>
            </a:r>
            <a:endParaRPr lang="en-US" sz="32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পদবিঃ  </a:t>
            </a:r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2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নুরকাজী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হালিমিয়া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মহিলা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মাদরাসা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ফটিকছড়ি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চট্টগ্রাম</a:t>
            </a:r>
            <a:r>
              <a:rPr lang="bn-BD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p1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880521">
            <a:off x="5259077" y="2509520"/>
            <a:ext cx="2920444" cy="292044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449314" y="3824091"/>
            <a:ext cx="42976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NikoshBAN" pitchFamily="2" charset="0"/>
                <a:cs typeface="NikoshBAN" pitchFamily="2" charset="0"/>
              </a:rPr>
              <a:t>৬ষ্ঠ –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শ্রেণী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-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দ্বিতীয়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পাঠ- (৪-৬)</a:t>
            </a:r>
          </a:p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পৃষ্ঠা নং- ১৭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33800" y="460973"/>
            <a:ext cx="4876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US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66" y="381000"/>
            <a:ext cx="3065205" cy="32421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783883"/>
            <a:ext cx="2897466" cy="2903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3513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90700" y="5602399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ফুলসহ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IN" sz="2800" b="1" dirty="0">
                <a:latin typeface="NikoshBAN" pitchFamily="2" charset="0"/>
                <a:cs typeface="NikoshBAN" pitchFamily="2" charset="0"/>
              </a:rPr>
              <a:t>যাদের ফুল হয় তাদের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914400" y="914400"/>
            <a:ext cx="10591800" cy="4876800"/>
            <a:chOff x="228600" y="457200"/>
            <a:chExt cx="8763000" cy="4711303"/>
          </a:xfrm>
        </p:grpSpPr>
        <p:pic>
          <p:nvPicPr>
            <p:cNvPr id="6146" name="Picture 2" descr="C:\Users\user\Pictures\1824082180_36e0ae69f8_z.jpg"/>
            <p:cNvPicPr>
              <a:picLocks noChangeAspect="1" noChangeArrowheads="1"/>
            </p:cNvPicPr>
            <p:nvPr/>
          </p:nvPicPr>
          <p:blipFill>
            <a:blip r:embed="rId3">
              <a:lum bright="-10000"/>
            </a:blip>
            <a:srcRect/>
            <a:stretch>
              <a:fillRect/>
            </a:stretch>
          </p:blipFill>
          <p:spPr bwMode="auto">
            <a:xfrm>
              <a:off x="254000" y="2286000"/>
              <a:ext cx="3251200" cy="28194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147" name="Picture 3" descr="C:\Users\user\Pictures\3554353726_f9fbc0bd50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19463" y="2971800"/>
              <a:ext cx="2928937" cy="219670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148" name="Picture 4" descr="C:\Users\user\Pictures\bihosh_1246365714_1-kkk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28600" y="457200"/>
              <a:ext cx="2895600" cy="227966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145" name="Picture 1" descr="C:\Users\user\Pictures\white_water_lily_bangladesh-national-flower.jpg"/>
            <p:cNvPicPr>
              <a:picLocks noChangeAspect="1" noChangeArrowheads="1"/>
            </p:cNvPicPr>
            <p:nvPr/>
          </p:nvPicPr>
          <p:blipFill>
            <a:blip r:embed="rId6">
              <a:lum bright="20000"/>
            </a:blip>
            <a:srcRect/>
            <a:stretch>
              <a:fillRect/>
            </a:stretch>
          </p:blipFill>
          <p:spPr bwMode="auto">
            <a:xfrm>
              <a:off x="2952750" y="457200"/>
              <a:ext cx="3676650" cy="267660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149" name="Picture 5" descr="C:\Users\user\Pictures\MangoImmatureFruits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019800" y="457200"/>
              <a:ext cx="2971800" cy="46482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2" name="TextBox 11"/>
          <p:cNvSpPr txBox="1"/>
          <p:nvPr/>
        </p:nvSpPr>
        <p:spPr>
          <a:xfrm>
            <a:off x="4209553" y="6127294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সপুষ্পক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উদ্ভিদ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57600" y="228601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উদ্ভিদগুলো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Users\user\Pictures\dsc_7460c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lum contrast="-10000"/>
          </a:blip>
          <a:srcRect/>
          <a:stretch>
            <a:fillRect/>
          </a:stretch>
        </p:blipFill>
        <p:spPr bwMode="auto">
          <a:xfrm>
            <a:off x="304800" y="342900"/>
            <a:ext cx="11582400" cy="62864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676400" y="454152"/>
            <a:ext cx="8686800" cy="841248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defRPr/>
            </a:pPr>
            <a:endParaRPr lang="en-US" sz="7200" dirty="0">
              <a:latin typeface="+mj-lt"/>
              <a:ea typeface="+mj-ea"/>
              <a:cs typeface="+mj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BB42DF-FB82-4341-A0F1-3121B7FC3D6C}"/>
              </a:ext>
            </a:extLst>
          </p:cNvPr>
          <p:cNvSpPr txBox="1"/>
          <p:nvPr/>
        </p:nvSpPr>
        <p:spPr>
          <a:xfrm>
            <a:off x="1981200" y="1905000"/>
            <a:ext cx="8534400" cy="134498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lvl="1" algn="ctr" defTabSz="105678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8800" b="1" dirty="0" err="1">
                <a:ln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সপুস্পক</a:t>
            </a:r>
            <a:r>
              <a:rPr lang="en-US" sz="8800" b="1" dirty="0">
                <a:ln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ln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8800" b="1" dirty="0">
                <a:ln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8800" b="1" dirty="0">
                <a:ln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800" b="1" dirty="0">
              <a:ln/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ounded Rectangle 6"/>
          <p:cNvSpPr/>
          <p:nvPr/>
        </p:nvSpPr>
        <p:spPr>
          <a:xfrm>
            <a:off x="3318604" y="3553873"/>
            <a:ext cx="5444396" cy="620202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657600" y="366037"/>
            <a:ext cx="4038600" cy="1066799"/>
          </a:xfrm>
          <a:prstGeom prst="rect">
            <a:avLst/>
          </a:prstGeom>
          <a:solidFill>
            <a:schemeClr val="bg2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7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76400" y="1798873"/>
            <a:ext cx="8001000" cy="3865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…</a:t>
            </a:r>
          </a:p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সপুষ্পক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; 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সপুষ্পক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বৈশিষ্ট্যের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ভিত্তিতে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শ্রেণিবিভাগ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;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এসকল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সনাক্ত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/>
          </a:p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8" name="Picture 24" descr="C:\Users\user\Pictures\8521624005_6cf1c717e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7618" y="1682280"/>
            <a:ext cx="5003800" cy="3704510"/>
          </a:xfrm>
          <a:prstGeom prst="rect">
            <a:avLst/>
          </a:prstGeom>
          <a:noFill/>
        </p:spPr>
      </p:pic>
      <p:pic>
        <p:nvPicPr>
          <p:cNvPr id="1047" name="Picture 23" descr="C:\Users\user\Pictures\MangoImmatureFruit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80018" y="1667633"/>
            <a:ext cx="4029364" cy="3886201"/>
          </a:xfrm>
          <a:prstGeom prst="rect">
            <a:avLst/>
          </a:prstGeom>
          <a:noFill/>
        </p:spPr>
      </p:pic>
      <p:sp>
        <p:nvSpPr>
          <p:cNvPr id="2" name="Frame 1"/>
          <p:cNvSpPr/>
          <p:nvPr/>
        </p:nvSpPr>
        <p:spPr>
          <a:xfrm>
            <a:off x="152400" y="0"/>
            <a:ext cx="120396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57218" y="6087234"/>
            <a:ext cx="5715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দুটিতে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বৈশিষ্ট্যটি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লক্ষণীয়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13" name="Oval 12"/>
          <p:cNvSpPr/>
          <p:nvPr/>
        </p:nvSpPr>
        <p:spPr>
          <a:xfrm>
            <a:off x="3962400" y="304800"/>
            <a:ext cx="4419600" cy="59495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সপুষ্পক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উদ্ভিদ</a:t>
            </a:r>
            <a:endParaRPr lang="en-US" sz="32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2976418" y="1058034"/>
            <a:ext cx="2362200" cy="4572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নগ্নবীজী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24618" y="6011035"/>
            <a:ext cx="1676400" cy="584775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786418" y="1058034"/>
            <a:ext cx="2362200" cy="5334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আবৃতবীজী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147618" y="1709198"/>
            <a:ext cx="5029200" cy="3844636"/>
            <a:chOff x="1295400" y="1524000"/>
            <a:chExt cx="6134122" cy="4757738"/>
          </a:xfrm>
        </p:grpSpPr>
        <p:pic>
          <p:nvPicPr>
            <p:cNvPr id="29" name="Picture 2" descr="C:\Users\user\Pictures\DIY-Home-Garden-Plant-2-Seeds-Cycad-Revoluta-Sago-Palm-Seeds-Popular-landscape-font-b-cycas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295400" y="1524000"/>
              <a:ext cx="6134122" cy="4757738"/>
            </a:xfrm>
            <a:prstGeom prst="rect">
              <a:avLst/>
            </a:prstGeom>
            <a:noFill/>
          </p:spPr>
        </p:pic>
        <p:pic>
          <p:nvPicPr>
            <p:cNvPr id="30" name="Picture 29" descr="C:\Users\user\Pictures\DIY-Home-Garden-Plant-2-Seeds-Cycad-Revoluta-Sago-Palm-Seeds-Popular-landscape-font-b-cycas.jpg"/>
            <p:cNvPicPr>
              <a:picLocks noChangeAspect="1" noChangeArrowheads="1"/>
            </p:cNvPicPr>
            <p:nvPr/>
          </p:nvPicPr>
          <p:blipFill>
            <a:blip r:embed="rId5"/>
            <a:srcRect l="27329" t="25626" r="31677" b="55155"/>
            <a:stretch>
              <a:fillRect/>
            </a:stretch>
          </p:blipFill>
          <p:spPr bwMode="auto">
            <a:xfrm>
              <a:off x="2667000" y="3200400"/>
              <a:ext cx="3048000" cy="9144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31" name="Picture 2" descr="C:\Users\user\Pictures\Cutting_A_Mango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00800" y="1726855"/>
            <a:ext cx="3962400" cy="38269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2" name="TextBox 31"/>
          <p:cNvSpPr txBox="1"/>
          <p:nvPr/>
        </p:nvSpPr>
        <p:spPr>
          <a:xfrm>
            <a:off x="1757218" y="6010382"/>
            <a:ext cx="495992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সাইকাস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বীজনগ্ন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869546" y="6038091"/>
            <a:ext cx="3657600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ফলের</a:t>
            </a:r>
            <a:r>
              <a:rPr lang="en-US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ভিতরে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052618" y="1058034"/>
            <a:ext cx="2362200" cy="4572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নগ্নবীজী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862618" y="1058034"/>
            <a:ext cx="2362200" cy="5334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আবৃতবীজী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22" grpId="0" animBg="1"/>
      <p:bldP spid="16" grpId="0" animBg="1"/>
      <p:bldP spid="32" grpId="0" animBg="1"/>
      <p:bldP spid="33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5" descr="C:\Users\user\Pictures\tiliwd2.jpg"/>
          <p:cNvPicPr>
            <a:picLocks noChangeAspect="1" noChangeArrowheads="1"/>
          </p:cNvPicPr>
          <p:nvPr/>
        </p:nvPicPr>
        <p:blipFill rotWithShape="1">
          <a:blip r:embed="rId3"/>
          <a:srcRect t="10909"/>
          <a:stretch/>
        </p:blipFill>
        <p:spPr bwMode="auto">
          <a:xfrm>
            <a:off x="4876800" y="1295401"/>
            <a:ext cx="5155164" cy="3733799"/>
          </a:xfrm>
          <a:prstGeom prst="rect">
            <a:avLst/>
          </a:prstGeom>
          <a:noFill/>
        </p:spPr>
      </p:pic>
      <p:sp>
        <p:nvSpPr>
          <p:cNvPr id="2" name="Frame 1"/>
          <p:cNvSpPr/>
          <p:nvPr/>
        </p:nvSpPr>
        <p:spPr>
          <a:xfrm>
            <a:off x="76200" y="0"/>
            <a:ext cx="122682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601036" y="233748"/>
            <a:ext cx="7086600" cy="58819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সপুষ্পক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উন্নত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5603" name="Picture 3" descr="C:\Users\user\Pictures\Jackfruit-on-tre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1066801"/>
            <a:ext cx="2971800" cy="3750061"/>
          </a:xfrm>
          <a:prstGeom prst="rect">
            <a:avLst/>
          </a:prstGeom>
          <a:noFill/>
        </p:spPr>
      </p:pic>
      <p:pic>
        <p:nvPicPr>
          <p:cNvPr id="25604" name="Picture 4" descr="C:\Users\user\Videos\4th content pic\Cyca-revolut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7999" y="1219200"/>
            <a:ext cx="3147065" cy="3758282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2438401" y="5274062"/>
            <a:ext cx="4605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কাঠ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প্রদানকারী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438400" y="5731262"/>
            <a:ext cx="7566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দেহে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উন্নত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পরিবহন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কলা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/>
          </a:p>
        </p:txBody>
      </p:sp>
      <p:pic>
        <p:nvPicPr>
          <p:cNvPr id="1026" name="Picture 2" descr="C:\Users\user\Pictures\hdpe-pipes-250x25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46864" y="1640276"/>
            <a:ext cx="2209800" cy="2057399"/>
          </a:xfrm>
          <a:prstGeom prst="rect">
            <a:avLst/>
          </a:prstGeom>
          <a:noFill/>
        </p:spPr>
      </p:pic>
      <p:sp>
        <p:nvSpPr>
          <p:cNvPr id="13" name="Curved Up Arrow 12"/>
          <p:cNvSpPr/>
          <p:nvPr/>
        </p:nvSpPr>
        <p:spPr>
          <a:xfrm>
            <a:off x="2514600" y="3733800"/>
            <a:ext cx="3429000" cy="80772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572000" y="838200"/>
            <a:ext cx="3708164" cy="4151218"/>
            <a:chOff x="3048000" y="838200"/>
            <a:chExt cx="3708164" cy="4151218"/>
          </a:xfrm>
        </p:grpSpPr>
        <p:pic>
          <p:nvPicPr>
            <p:cNvPr id="25606" name="Picture 6" descr="C:\Users\user\Pictures\XylemPhloem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048000" y="838200"/>
              <a:ext cx="3708164" cy="4151218"/>
            </a:xfrm>
            <a:prstGeom prst="rect">
              <a:avLst/>
            </a:prstGeom>
            <a:noFill/>
          </p:spPr>
        </p:pic>
        <p:sp>
          <p:nvSpPr>
            <p:cNvPr id="21" name="Rectangle 20"/>
            <p:cNvSpPr/>
            <p:nvPr/>
          </p:nvSpPr>
          <p:spPr>
            <a:xfrm>
              <a:off x="3063235" y="1616722"/>
              <a:ext cx="1143000" cy="1295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Curved Up Arrow 10"/>
          <p:cNvSpPr/>
          <p:nvPr/>
        </p:nvSpPr>
        <p:spPr>
          <a:xfrm>
            <a:off x="2438400" y="4267200"/>
            <a:ext cx="3886200" cy="57912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urved Up Arrow 11"/>
          <p:cNvSpPr/>
          <p:nvPr/>
        </p:nvSpPr>
        <p:spPr>
          <a:xfrm rot="597179">
            <a:off x="6019800" y="2971800"/>
            <a:ext cx="3962400" cy="6096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3" grpId="0" animBg="1"/>
      <p:bldP spid="13" grpId="1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-76200" y="0"/>
            <a:ext cx="122682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24200" y="5638801"/>
            <a:ext cx="49530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সাইকাস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মোচাকার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স্ত্রীফুল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/>
          </a:p>
        </p:txBody>
      </p:sp>
      <p:sp>
        <p:nvSpPr>
          <p:cNvPr id="10" name="Oval 9"/>
          <p:cNvSpPr/>
          <p:nvPr/>
        </p:nvSpPr>
        <p:spPr>
          <a:xfrm>
            <a:off x="4419600" y="394979"/>
            <a:ext cx="3352800" cy="6096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নগ্নবীজী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555" name="Picture 3" descr="C:\Users\user\Pictures\Cycas_Sago.palm.arp.750pi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399" y="1235149"/>
            <a:ext cx="4267201" cy="3733801"/>
          </a:xfrm>
          <a:prstGeom prst="rect">
            <a:avLst/>
          </a:prstGeom>
          <a:noFill/>
        </p:spPr>
      </p:pic>
      <p:pic>
        <p:nvPicPr>
          <p:cNvPr id="23556" name="Picture 4" descr="C:\Users\user\Pictures\dsc_7460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1602" y="1202169"/>
            <a:ext cx="4371373" cy="3693442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2209800" y="6106180"/>
            <a:ext cx="289560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ডিম্বক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বীজে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পরিণত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endParaRPr lang="en-US" sz="2800" b="1" dirty="0"/>
          </a:p>
        </p:txBody>
      </p:sp>
      <p:sp>
        <p:nvSpPr>
          <p:cNvPr id="16" name="Rectangle 15"/>
          <p:cNvSpPr/>
          <p:nvPr/>
        </p:nvSpPr>
        <p:spPr>
          <a:xfrm>
            <a:off x="1828800" y="5486400"/>
            <a:ext cx="85344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সাইকাস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/</a:t>
            </a:r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পাইনাস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উদ্ভিদে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মোচাকার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স্ত্রীফুলের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ডিম্বাশয়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থাকায়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ডিম্বক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নগ্ন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/>
          </a:p>
        </p:txBody>
      </p:sp>
      <p:pic>
        <p:nvPicPr>
          <p:cNvPr id="11" name="Picture 10" descr="Cycas_revoluta_frui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24600" y="1238012"/>
            <a:ext cx="4288374" cy="3733799"/>
          </a:xfrm>
          <a:prstGeom prst="rect">
            <a:avLst/>
          </a:prstGeom>
        </p:spPr>
      </p:pic>
      <p:pic>
        <p:nvPicPr>
          <p:cNvPr id="12" name="Picture 11" descr="Cycas_revoluta_fruit.jpg"/>
          <p:cNvPicPr>
            <a:picLocks noChangeAspect="1"/>
          </p:cNvPicPr>
          <p:nvPr/>
        </p:nvPicPr>
        <p:blipFill>
          <a:blip r:embed="rId6"/>
          <a:srcRect l="32203" t="50752" r="57627" b="35407"/>
          <a:stretch>
            <a:fillRect/>
          </a:stretch>
        </p:blipFill>
        <p:spPr>
          <a:xfrm>
            <a:off x="7641174" y="2762011"/>
            <a:ext cx="1066800" cy="1066800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0.00416 C -0.02929 -0.00973 -0.05846 0.00254 -0.08711 0.01041 C -0.1 0.01875 -0.1125 0.02939 -0.12591 0.0331 C -0.13385 0.0375 -0.14153 0.04351 -0.14935 0.04745 C -0.17487 0.06088 -0.20104 0.06828 -0.22669 0.07939 C -0.23606 0.09213 -0.24648 0.0905 -0.25716 0.09652 C -0.26562 0.10115 -0.27461 0.11111 -0.28333 0.11111 " pathEditMode="relative" rAng="0" ptsTypes="AAAAA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67" y="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8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03263" y="5547369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800" b="1" dirty="0"/>
          </a:p>
        </p:txBody>
      </p:sp>
      <p:sp>
        <p:nvSpPr>
          <p:cNvPr id="12" name="Oval 11"/>
          <p:cNvSpPr/>
          <p:nvPr/>
        </p:nvSpPr>
        <p:spPr>
          <a:xfrm>
            <a:off x="4191000" y="228600"/>
            <a:ext cx="3733800" cy="762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আবৃতবীজী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24579" name="Picture 3" descr="C:\Users\user\Pictures\images.jpg"/>
          <p:cNvPicPr>
            <a:picLocks noChangeAspect="1" noChangeArrowheads="1"/>
          </p:cNvPicPr>
          <p:nvPr/>
        </p:nvPicPr>
        <p:blipFill rotWithShape="1">
          <a:blip r:embed="rId3"/>
          <a:srcRect l="2014" t="3018" b="2165"/>
          <a:stretch/>
        </p:blipFill>
        <p:spPr bwMode="auto">
          <a:xfrm>
            <a:off x="6324600" y="1230010"/>
            <a:ext cx="4894846" cy="39342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4580" name="Picture 4" descr="C:\Users\user\Pictures\hqdefault.jpg"/>
          <p:cNvPicPr>
            <a:picLocks noChangeAspect="1" noChangeArrowheads="1"/>
          </p:cNvPicPr>
          <p:nvPr/>
        </p:nvPicPr>
        <p:blipFill rotWithShape="1">
          <a:blip r:embed="rId4"/>
          <a:srcRect t="6954" b="5930"/>
          <a:stretch/>
        </p:blipFill>
        <p:spPr bwMode="auto">
          <a:xfrm>
            <a:off x="1143000" y="1219200"/>
            <a:ext cx="5019719" cy="39342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6550398" y="5395125"/>
            <a:ext cx="510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অধিকাংশ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সবুজ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ফলের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ভিতরে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আবৃত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ফুলে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গর্ভাশয়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/>
          </a:p>
        </p:txBody>
      </p:sp>
      <p:pic>
        <p:nvPicPr>
          <p:cNvPr id="24581" name="Picture 5" descr="C:\Users\user\Pictures\carpel1350860547320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05383" y="1226562"/>
            <a:ext cx="5019719" cy="3926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1524000" y="5153482"/>
            <a:ext cx="533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গর্ভাশয়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/>
          </a:p>
        </p:txBody>
      </p:sp>
      <p:pic>
        <p:nvPicPr>
          <p:cNvPr id="24582" name="Picture 6" descr="C:\Users\user\Pictures\pollenationmove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24600" y="1224993"/>
            <a:ext cx="5105400" cy="39226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0" name="TextBox 19"/>
          <p:cNvSpPr txBox="1"/>
          <p:nvPr/>
        </p:nvSpPr>
        <p:spPr>
          <a:xfrm>
            <a:off x="2209801" y="5715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056923" y="5872179"/>
            <a:ext cx="571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ডিম্বাশয়</a:t>
            </a:r>
            <a:r>
              <a:rPr lang="en-US" sz="3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ডিম্বক</a:t>
            </a:r>
            <a:r>
              <a:rPr lang="en-US" sz="3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বীজে</a:t>
            </a:r>
            <a:r>
              <a:rPr lang="en-US" sz="3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পরিণত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229600" y="609601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নিষেক</a:t>
            </a:r>
            <a:r>
              <a:rPr lang="en-US" sz="2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প্রক্রিয়া</a:t>
            </a:r>
            <a:endParaRPr lang="en-US" sz="2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5" grpId="0"/>
      <p:bldP spid="15" grpId="1"/>
      <p:bldP spid="17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2725</TotalTime>
  <Words>413</Words>
  <Application>Microsoft Office PowerPoint</Application>
  <PresentationFormat>Widescreen</PresentationFormat>
  <Paragraphs>81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AtiQ</cp:lastModifiedBy>
  <cp:revision>423</cp:revision>
  <dcterms:created xsi:type="dcterms:W3CDTF">2006-08-16T00:00:00Z</dcterms:created>
  <dcterms:modified xsi:type="dcterms:W3CDTF">2020-08-06T04:27:13Z</dcterms:modified>
</cp:coreProperties>
</file>