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62AEC08C-E7F1-446C-B1AF-A2955A347DA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833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25402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56DFF-39A1-4CAC-8A9F-930A594D54C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6158E-F9E4-4FC1-B793-2C904F1F586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US" sz="3200" b="0" i="0" u="none" strike="noStrike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37C76-8C7D-44C1-8B5C-6C4C293B083B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65B218B-7D2B-4A99-AC77-6736CF7C0F2F}" type="datetime1">
              <a:rPr lang="en-US"/>
              <a:pPr lvl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27BAC-4E18-4867-8A5B-14C6382886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59662-2F83-434E-A82E-F6BC4B4C5F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0923AA1-0A48-49FD-99F1-37DDBB7975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892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B39E4C38-F74F-4C38-8240-2F4394F945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833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25402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42B84-623E-4806-9561-EE8D2DE8C8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7AD95-0F63-48DB-B129-23AF767D700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>
            <a:noAutofit/>
          </a:bodyPr>
          <a:lstStyle>
            <a:lvl1pPr marL="342900" marR="0" lvl="0" indent="-3429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32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1AF24-2791-437F-AF19-929E7AE99B9A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2EA8771-6982-4F6A-A861-C7272E0D509C}" type="datetime1">
              <a:rPr lang="en-US"/>
              <a:pPr lvl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BD0B2-0B61-4C11-92DA-58242FD837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2F9AF-E15F-484E-8CDC-E8987449D3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ACEA5BE-04E3-4B77-8374-D54B55104E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6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BD99D1E1-68A1-41DC-9502-9DDA996FDC6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833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25402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5DA9CB-70E7-4DB0-91BE-F363A4EBC58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547FF-5166-418E-82CA-07A2F1BAE2E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>
            <a:noAutofit/>
          </a:bodyPr>
          <a:lstStyle>
            <a:lvl1pPr marL="342900" marR="0" lvl="0" indent="-3429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32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F130F-ED83-423A-B623-537A7EE7FB02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F23BA83-9CD4-4968-9872-AA99AFD46BBF}" type="datetime1">
              <a:rPr lang="en-US"/>
              <a:pPr lvl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DDA42-28C5-48B1-844C-95B79E0716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356A-90E4-4374-A912-17D665AA36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07DDCBC-145C-455B-889F-0B8897EEF8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9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D1EB2350-88A8-45B0-8EA8-2DF0F6A92B7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833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25402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E257D-13A3-4BE0-A14B-3362A881B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A44A7-08BD-456F-B945-2FD0F160F5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32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B430B-A5AC-4E8B-BAF0-52CBE733D0E2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D29C4B2-EB3B-4AEB-B96F-11C21BDD3A7A}" type="datetime1">
              <a:rPr lang="en-US"/>
              <a:pPr lvl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E4B02-917F-4A47-ABF0-1EC6321691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22339-612F-4961-B2BB-31C51CE853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13A408B-A296-40C9-936C-268EB3C4F5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7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407EE4C0-7186-4E7E-ABE3-E2B4DD0A672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833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25402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8DFAE-16DD-4925-A746-F8B3D470CB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4000" b="1" i="0" u="none" strike="noStrike" cap="all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31AB0-8217-4ADC-85E7-4A8213E751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2000" b="0" i="0" u="none" strike="noStrike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FC890-D229-4002-96AD-1268D24A5EF8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753C11E-360A-4A02-B5B8-8FA36870197B}" type="datetime1">
              <a:rPr lang="en-US"/>
              <a:pPr lvl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CC86E-D79C-4635-A658-65E16DADB4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98570-DBCD-43F2-AC5D-A2165249D3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5E7B4BB-12EF-4DC0-8886-BABF2248BE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7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6">
            <a:extLst>
              <a:ext uri="{FF2B5EF4-FFF2-40B4-BE49-F238E27FC236}">
                <a16:creationId xmlns:a16="http://schemas.microsoft.com/office/drawing/2014/main" id="{E87C0938-31F3-46BF-924F-0578C16A7D2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833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25402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C29E2-CC30-4C46-A594-9CB1E174E4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0843A-7B60-4BCA-A9EE-44C8C3E80C47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AB382-6687-42A0-A52D-3D42C62F2AC0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4648196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59095-8B51-4B0A-8342-27683AF2F20A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86775B2-D2E7-4556-98F3-876F635EBF3D}" type="datetime1">
              <a:rPr lang="en-US"/>
              <a:pPr lvl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28B9B-6981-47F6-A7B1-24FE4F10F3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7F58C-2FBF-4E3D-8BD6-BCAFF7BF1C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FA74CB7-58D0-4122-9851-3916A88D07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6">
            <a:extLst>
              <a:ext uri="{FF2B5EF4-FFF2-40B4-BE49-F238E27FC236}">
                <a16:creationId xmlns:a16="http://schemas.microsoft.com/office/drawing/2014/main" id="{E739AF0E-641C-4068-A295-DD58B563631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833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25402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8D48-E149-4081-977F-E4FCEF4D20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0C374-14E4-4701-8EB5-EBF0713098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2E6C6-3E7F-465F-AD62-86F1119ACA44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6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16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B46E9D-FD74-44A8-A589-8F7D246F033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4645023" y="1535113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B9171-5E6D-4F04-B3F6-E5BAFE3B3BA2}"/>
              </a:ext>
            </a:extLst>
          </p:cNvPr>
          <p:cNvSpPr txBox="1">
            <a:spLocks noGrp="1"/>
          </p:cNvSpPr>
          <p:nvPr>
            <p:ph sz="quarter" idx="4"/>
          </p:nvPr>
        </p:nvSpPr>
        <p:spPr>
          <a:xfrm>
            <a:off x="4645023" y="2174872"/>
            <a:ext cx="4041776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6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16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FF930-8C1C-44FD-B744-C0BA943BDAC5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4E75D4D-BFDD-4E71-A8D1-D0E9699733FC}" type="datetime1">
              <a:rPr lang="en-US"/>
              <a:pPr lvl="0"/>
              <a:t>8/18/2020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D6CBB5-6355-44CC-800C-090E2A0F89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72BD8C-55B7-406C-9DDD-613D6D21EE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467AC4A-F382-4813-9631-7117E06742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4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6">
            <a:extLst>
              <a:ext uri="{FF2B5EF4-FFF2-40B4-BE49-F238E27FC236}">
                <a16:creationId xmlns:a16="http://schemas.microsoft.com/office/drawing/2014/main" id="{A52F5269-85ED-4F0A-A3F6-6B2448F5CF6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833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25402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48507-3FF5-4062-B6EE-CFECD203E3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16C0E-E939-4B41-B038-B1497CDE5F55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98ECDF5-F421-46B9-8690-3AD857C54971}" type="datetime1">
              <a:rPr lang="en-US"/>
              <a:pPr lvl="0"/>
              <a:t>8/18/2020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A53C4-4C62-4E3C-8969-70F4BD9477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A75C2-61F0-4269-A80B-4C657AF2F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0ABA973-D461-4525-86A3-C6F1E44269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5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6">
            <a:extLst>
              <a:ext uri="{FF2B5EF4-FFF2-40B4-BE49-F238E27FC236}">
                <a16:creationId xmlns:a16="http://schemas.microsoft.com/office/drawing/2014/main" id="{DA891066-08E6-42AC-8CC4-A05105BC24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833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25402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FE6A72-32CF-42C1-A70A-EAC234B25635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BD92E23-CB00-463F-B99C-49D20F9C6E63}" type="datetime1">
              <a:rPr lang="en-US"/>
              <a:pPr lvl="0"/>
              <a:t>8/18/2020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35F936-BD73-4263-8874-02B78763EC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B6AD6-08FC-4EA9-AD42-9ABE9DE22A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4F6E3ED-5684-4A97-B238-1E98945F5F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8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6">
            <a:extLst>
              <a:ext uri="{FF2B5EF4-FFF2-40B4-BE49-F238E27FC236}">
                <a16:creationId xmlns:a16="http://schemas.microsoft.com/office/drawing/2014/main" id="{AB541400-81E7-4439-A500-60BD6933A06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833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25402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81901-D6BD-45F3-9AAD-97EA5FD195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2000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70005-0714-4F8F-A157-CABDA62FAB5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32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2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9306E-7B7C-493B-9FEF-E391092BC302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457200" y="1435095"/>
            <a:ext cx="3008311" cy="46910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2B300-1E8C-4110-B219-929EDEC00E1C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5BD5280-3F96-4535-8BFD-B94B3E8C35DC}" type="datetime1">
              <a:rPr lang="en-US"/>
              <a:pPr lvl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74200-1677-433C-9ABF-B00562168B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E8498-03AF-4143-819C-7D38B810EA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E5227C3-9D94-485D-BE24-2695C70C7C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6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6">
            <a:extLst>
              <a:ext uri="{FF2B5EF4-FFF2-40B4-BE49-F238E27FC236}">
                <a16:creationId xmlns:a16="http://schemas.microsoft.com/office/drawing/2014/main" id="{B35B3903-13B6-47D1-9258-126350D242D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833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25402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C4D2B-FE70-49A9-BFE9-DE6A41F823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2000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16A9B-B913-4874-9F52-E098CC49127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US" sz="32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B7FAD-5A4C-46A0-A99C-AD246BBFBA55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E169C-4BBC-47E7-92F0-4AF6CC3F6F5F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EC703CF-6E6C-4E2F-A015-6C4303C51899}" type="datetime1">
              <a:rPr lang="en-US"/>
              <a:pPr lvl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C7979-D7B3-4073-B478-BB787070B9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4AEA6-2E51-460C-A1AE-7D5EFF7015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6EA7504-8255-4679-A813-3BE720C797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8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6">
            <a:extLst>
              <a:ext uri="{FF2B5EF4-FFF2-40B4-BE49-F238E27FC236}">
                <a16:creationId xmlns:a16="http://schemas.microsoft.com/office/drawing/2014/main" id="{60D1C878-7343-4B13-956D-DA51581242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833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blipFill>
            <a:blip r:embed="rId13">
              <a:alphaModFix/>
            </a:blip>
            <a:tile sx="100000" sy="100000" algn="tl"/>
          </a:blipFill>
          <a:ln w="25402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CFD33F8-818B-471D-B705-32DEA39233FD}"/>
              </a:ext>
            </a:extLst>
          </p:cNvPr>
          <p:cNvSpPr/>
          <p:nvPr/>
        </p:nvSpPr>
        <p:spPr>
          <a:xfrm>
            <a:off x="720437" y="457200"/>
            <a:ext cx="7592290" cy="1233059"/>
          </a:xfrm>
          <a:prstGeom prst="rect">
            <a:avLst/>
          </a:prstGeom>
          <a:solidFill>
            <a:srgbClr val="92D050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60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আজকের ক্লাসে </a:t>
            </a:r>
            <a:r>
              <a: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স্বাগত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C6B74D1-12FA-4E45-9D15-0DC4D7242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40" y="2521613"/>
            <a:ext cx="5651348" cy="3082552"/>
          </a:xfrm>
          <a:prstGeom prst="rect">
            <a:avLst/>
          </a:prstGeom>
          <a:noFill/>
          <a:ln w="228600" cap="flat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F374281-9F9D-4A9E-9F63-EDA19EC9EE02}"/>
              </a:ext>
            </a:extLst>
          </p:cNvPr>
          <p:cNvSpPr/>
          <p:nvPr/>
        </p:nvSpPr>
        <p:spPr>
          <a:xfrm>
            <a:off x="381003" y="533396"/>
            <a:ext cx="8229600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জামায়াতে সালাত আদায়ের গুরুত্ব সম্পর্কে রাসুল(সাঃ) বলেন-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EFE38AD8-D233-4360-9A0C-020060974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3" y="1487509"/>
            <a:ext cx="2667003" cy="2699025"/>
          </a:xfrm>
          <a:prstGeom prst="rect">
            <a:avLst/>
          </a:prstGeom>
          <a:solidFill>
            <a:srgbClr val="F79646"/>
          </a:solidFill>
          <a:ln w="25402" cap="flat">
            <a:solidFill>
              <a:srgbClr val="FF0000"/>
            </a:solidFill>
            <a:prstDash val="solid"/>
            <a:miter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2025CC-87DC-437B-B8C3-160BC0843F92}"/>
              </a:ext>
            </a:extLst>
          </p:cNvPr>
          <p:cNvSpPr/>
          <p:nvPr/>
        </p:nvSpPr>
        <p:spPr>
          <a:xfrm>
            <a:off x="685800" y="4495803"/>
            <a:ext cx="7924803" cy="10772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একাকী সালাত আদায় অপেক্ষা জামায়াতে সালাত আদায় করলে সাতাশ গুণ বেশি সাওয়াব পাওয়া যায়</a:t>
            </a:r>
            <a:r>
              <a:rPr lang="bn-IN" sz="32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।</a:t>
            </a:r>
            <a:endParaRPr lang="en-US" sz="3200" b="1" i="0" u="none" strike="noStrike" kern="1200" cap="none" spc="0" baseline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D0C0AB-36F0-4BB3-8BCB-06F079C99D98}"/>
              </a:ext>
            </a:extLst>
          </p:cNvPr>
          <p:cNvSpPr/>
          <p:nvPr/>
        </p:nvSpPr>
        <p:spPr>
          <a:xfrm>
            <a:off x="1607085" y="533396"/>
            <a:ext cx="5929829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CC00"/>
                </a:solidFill>
                <a:uFillTx/>
                <a:latin typeface="NikoshBAN" pitchFamily="2"/>
                <a:cs typeface="NikoshBAN" pitchFamily="2"/>
              </a:rPr>
              <a:t>জামায়াতে সালাত আদায়ের গুরুত্ব ও ফজিলতঃ</a:t>
            </a:r>
          </a:p>
        </p:txBody>
      </p:sp>
      <p:pic>
        <p:nvPicPr>
          <p:cNvPr id="3" name="Picture 2" descr="C:\Users\Md. Yunus Azad\Desktop\IMG_1196851183908255.jpeg">
            <a:extLst>
              <a:ext uri="{FF2B5EF4-FFF2-40B4-BE49-F238E27FC236}">
                <a16:creationId xmlns:a16="http://schemas.microsoft.com/office/drawing/2014/main" id="{531C396C-8934-44AA-AC02-EACD43BD62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3000" y="1145880"/>
            <a:ext cx="6476996" cy="24355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53850807-2A4B-4599-A6B8-CAE3327957C1}"/>
              </a:ext>
            </a:extLst>
          </p:cNvPr>
          <p:cNvSpPr/>
          <p:nvPr/>
        </p:nvSpPr>
        <p:spPr>
          <a:xfrm>
            <a:off x="685800" y="3768736"/>
            <a:ext cx="7391396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0000"/>
                </a:solidFill>
                <a:uFillTx/>
                <a:cs typeface="NikoshBAN" pitchFamily="2"/>
              </a:rPr>
              <a:t>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জামায়াতে সালাত আদায়কারীকে নবী করিম(সাঃ) খুবই পছন্দ করতেন</a:t>
            </a:r>
            <a:r>
              <a:rPr lang="bn-IN" sz="24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।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494A23-5A3A-43CC-995A-B3B82C106D01}"/>
              </a:ext>
            </a:extLst>
          </p:cNvPr>
          <p:cNvSpPr/>
          <p:nvPr/>
        </p:nvSpPr>
        <p:spPr>
          <a:xfrm>
            <a:off x="457200" y="4655631"/>
            <a:ext cx="7162796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0000"/>
                </a:solidFill>
                <a:uFillTx/>
                <a:cs typeface="NikoshBAN" pitchFamily="2"/>
              </a:rPr>
              <a:t>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বান্দার আনুগত্য ও বিনয় প্রকাশের সর্ব শ্রেষ্ঠ মাধ্যম</a:t>
            </a: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। 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1822248-C105-4329-B656-F7589C73602A}"/>
              </a:ext>
            </a:extLst>
          </p:cNvPr>
          <p:cNvSpPr/>
          <p:nvPr/>
        </p:nvSpPr>
        <p:spPr>
          <a:xfrm>
            <a:off x="-152403" y="5333539"/>
            <a:ext cx="7543800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0000"/>
                </a:solidFill>
                <a:uFillTx/>
                <a:cs typeface="NikoshBAN" pitchFamily="2"/>
              </a:rPr>
              <a:t>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আল্লাহ</a:t>
            </a:r>
            <a:r>
              <a:rPr lang="bn-IN" sz="24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র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সবচেয়ে বেশি নৈকট্য লাভের মাধ্যম।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A920FFB-254E-4344-A44D-EECF9875D528}"/>
              </a:ext>
            </a:extLst>
          </p:cNvPr>
          <p:cNvSpPr/>
          <p:nvPr/>
        </p:nvSpPr>
        <p:spPr>
          <a:xfrm>
            <a:off x="2209803" y="1066803"/>
            <a:ext cx="5029200" cy="1066803"/>
          </a:xfrm>
          <a:prstGeom prst="rect">
            <a:avLst/>
          </a:prstGeom>
          <a:solidFill>
            <a:srgbClr val="92D050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380B7E4-58CD-4D48-8FEA-FAC756D8702F}"/>
              </a:ext>
            </a:extLst>
          </p:cNvPr>
          <p:cNvSpPr txBox="1"/>
          <p:nvPr/>
        </p:nvSpPr>
        <p:spPr>
          <a:xfrm>
            <a:off x="3352803" y="1246254"/>
            <a:ext cx="3200400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একক কাজ</a:t>
            </a:r>
            <a:endParaRPr lang="en-US" sz="4000" b="0" i="0" u="none" strike="noStrike" kern="1200" cap="none" spc="0" baseline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49FAA63-978D-4784-92F1-3D1F7228ED1F}"/>
              </a:ext>
            </a:extLst>
          </p:cNvPr>
          <p:cNvSpPr/>
          <p:nvPr/>
        </p:nvSpPr>
        <p:spPr>
          <a:xfrm>
            <a:off x="457200" y="3105832"/>
            <a:ext cx="7848596" cy="10772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00FF"/>
                </a:solidFill>
                <a:uFillTx/>
                <a:cs typeface="NikoshBAN" pitchFamily="2"/>
              </a:rPr>
              <a:t></a:t>
            </a: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জামায়াতে সালাত আদায়ের গুরুত্ব সম্পর্কে মহনবী(সাঃ) এর হাদিসটি বর্ণনা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9BF8D38F-E062-4667-82E8-2025928A9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37" y="817418"/>
            <a:ext cx="7616439" cy="3449784"/>
          </a:xfrm>
          <a:prstGeom prst="rect">
            <a:avLst/>
          </a:prstGeom>
          <a:noFill/>
          <a:ln w="228600" cap="flat">
            <a:solidFill>
              <a:srgbClr val="000000"/>
            </a:solidFill>
            <a:prstDash val="solid"/>
            <a:miter/>
          </a:ln>
        </p:spPr>
      </p:pic>
      <p:sp>
        <p:nvSpPr>
          <p:cNvPr id="3" name="Oval Callout 10">
            <a:extLst>
              <a:ext uri="{FF2B5EF4-FFF2-40B4-BE49-F238E27FC236}">
                <a16:creationId xmlns:a16="http://schemas.microsoft.com/office/drawing/2014/main" id="{02C2732C-3886-45D3-AD1D-AEF6EA172D2B}"/>
              </a:ext>
            </a:extLst>
          </p:cNvPr>
          <p:cNvSpPr/>
          <p:nvPr/>
        </p:nvSpPr>
        <p:spPr>
          <a:xfrm>
            <a:off x="1981203" y="3810003"/>
            <a:ext cx="2209803" cy="419096"/>
          </a:xfrm>
          <a:custGeom>
            <a:avLst>
              <a:gd name="f0" fmla="val -3780"/>
              <a:gd name="f1" fmla="val -32514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2147483647"/>
              <a:gd name="f12" fmla="min 0 21600"/>
              <a:gd name="f13" fmla="max 0 21600"/>
              <a:gd name="f14" fmla="val -2147483647"/>
              <a:gd name="f15" fmla="+- 0 0 0"/>
              <a:gd name="f16" fmla="+- 0 0 180"/>
              <a:gd name="f17" fmla="+- 0 0 -194"/>
              <a:gd name="f18" fmla="*/ f6 1 21600"/>
              <a:gd name="f19" fmla="*/ f7 1 21600"/>
              <a:gd name="f20" fmla="*/ f10 1 180"/>
              <a:gd name="f21" fmla="+- f13 0 f12"/>
              <a:gd name="f22" fmla="+- f9 0 f8"/>
              <a:gd name="f23" fmla="pin -2147483647 f0 2147483647"/>
              <a:gd name="f24" fmla="pin -2147483647 f1 2147483647"/>
              <a:gd name="f25" fmla="*/ f15 f3 1"/>
              <a:gd name="f26" fmla="*/ f16 f3 1"/>
              <a:gd name="f27" fmla="*/ f17 f3 1"/>
              <a:gd name="f28" fmla="val f23"/>
              <a:gd name="f29" fmla="val f24"/>
              <a:gd name="f30" fmla="*/ f21 1 2"/>
              <a:gd name="f31" fmla="*/ f22 1 21600"/>
              <a:gd name="f32" fmla="*/ f23 f18 1"/>
              <a:gd name="f33" fmla="*/ f24 f19 1"/>
              <a:gd name="f34" fmla="*/ f25 1 f5"/>
              <a:gd name="f35" fmla="*/ f26 1 f5"/>
              <a:gd name="f36" fmla="*/ f27 1 f5"/>
              <a:gd name="f37" fmla="+- f28 0 10800"/>
              <a:gd name="f38" fmla="+- f29 0 10800"/>
              <a:gd name="f39" fmla="+- f12 f30 0"/>
              <a:gd name="f40" fmla="*/ f30 f30 1"/>
              <a:gd name="f41" fmla="*/ 3200 f31 1"/>
              <a:gd name="f42" fmla="*/ 18400 f31 1"/>
              <a:gd name="f43" fmla="*/ 3160 f31 1"/>
              <a:gd name="f44" fmla="*/ 18440 f31 1"/>
              <a:gd name="f45" fmla="+- f34 0 f4"/>
              <a:gd name="f46" fmla="+- f35 0 f4"/>
              <a:gd name="f47" fmla="+- f36 0 f4"/>
              <a:gd name="f48" fmla="*/ f37 f37 1"/>
              <a:gd name="f49" fmla="*/ f38 f38 1"/>
              <a:gd name="f50" fmla="+- 0 0 f38"/>
              <a:gd name="f51" fmla="+- 0 0 f37"/>
              <a:gd name="f52" fmla="*/ f43 1 f31"/>
              <a:gd name="f53" fmla="*/ f44 1 f31"/>
              <a:gd name="f54" fmla="*/ f41 1 f31"/>
              <a:gd name="f55" fmla="*/ f42 1 f31"/>
              <a:gd name="f56" fmla="+- f48 f49 0"/>
              <a:gd name="f57" fmla="+- 0 0 f50"/>
              <a:gd name="f58" fmla="+- 0 0 f51"/>
              <a:gd name="f59" fmla="*/ f54 f18 1"/>
              <a:gd name="f60" fmla="*/ f55 f18 1"/>
              <a:gd name="f61" fmla="*/ f55 f19 1"/>
              <a:gd name="f62" fmla="*/ f54 f19 1"/>
              <a:gd name="f63" fmla="*/ f52 f18 1"/>
              <a:gd name="f64" fmla="*/ f52 f19 1"/>
              <a:gd name="f65" fmla="*/ f53 f19 1"/>
              <a:gd name="f66" fmla="*/ f53 f18 1"/>
              <a:gd name="f67" fmla="sqrt f56"/>
              <a:gd name="f68" fmla="+- 0 0 f57"/>
              <a:gd name="f69" fmla="+- 0 0 f58"/>
              <a:gd name="f70" fmla="at2 f68 f69"/>
              <a:gd name="f71" fmla="+- f67 0 10800"/>
              <a:gd name="f72" fmla="+- f70 f4 0"/>
              <a:gd name="f73" fmla="*/ f72 f10 1"/>
              <a:gd name="f74" fmla="*/ f73 1 f3"/>
              <a:gd name="f75" fmla="+- 0 0 f74"/>
              <a:gd name="f76" fmla="val f75"/>
              <a:gd name="f77" fmla="+- 0 0 f76"/>
              <a:gd name="f78" fmla="*/ f77 f3 1"/>
              <a:gd name="f79" fmla="*/ f78 1 f10"/>
              <a:gd name="f80" fmla="+- f79 0 f4"/>
              <a:gd name="f81" fmla="*/ f79 f10 1"/>
              <a:gd name="f82" fmla="*/ f81 1 f3"/>
              <a:gd name="f83" fmla="+- f80 f4 0"/>
              <a:gd name="f84" fmla="+- 0 0 f82"/>
              <a:gd name="f85" fmla="*/ f83 f10 1"/>
              <a:gd name="f86" fmla="*/ f84 1 f20"/>
              <a:gd name="f87" fmla="*/ f85 1 f3"/>
              <a:gd name="f88" fmla="+- f86 0 10"/>
              <a:gd name="f89" fmla="+- f86 10 0"/>
              <a:gd name="f90" fmla="+- 0 0 f87"/>
              <a:gd name="f91" fmla="*/ f88 f20 1"/>
              <a:gd name="f92" fmla="*/ f89 f20 1"/>
              <a:gd name="f93" fmla="+- 0 0 f90"/>
              <a:gd name="f94" fmla="+- 0 0 f91"/>
              <a:gd name="f95" fmla="+- 0 0 f92"/>
              <a:gd name="f96" fmla="*/ f93 f3 1"/>
              <a:gd name="f97" fmla="*/ f94 f3 1"/>
              <a:gd name="f98" fmla="*/ f95 f3 1"/>
              <a:gd name="f99" fmla="*/ f96 1 f10"/>
              <a:gd name="f100" fmla="*/ f97 1 f10"/>
              <a:gd name="f101" fmla="*/ f98 1 f10"/>
              <a:gd name="f102" fmla="+- f99 0 f4"/>
              <a:gd name="f103" fmla="sin 1 f102"/>
              <a:gd name="f104" fmla="cos 1 f102"/>
              <a:gd name="f105" fmla="+- f100 0 f4"/>
              <a:gd name="f106" fmla="+- f101 0 f4"/>
              <a:gd name="f107" fmla="+- 0 0 f103"/>
              <a:gd name="f108" fmla="+- 0 0 f104"/>
              <a:gd name="f109" fmla="+- f105 f4 0"/>
              <a:gd name="f110" fmla="+- f106 f4 0"/>
              <a:gd name="f111" fmla="+- 0 0 f107"/>
              <a:gd name="f112" fmla="+- 0 0 f108"/>
              <a:gd name="f113" fmla="*/ f109 f10 1"/>
              <a:gd name="f114" fmla="*/ f110 f10 1"/>
              <a:gd name="f115" fmla="val f111"/>
              <a:gd name="f116" fmla="val f112"/>
              <a:gd name="f117" fmla="*/ f113 1 f3"/>
              <a:gd name="f118" fmla="*/ f114 1 f3"/>
              <a:gd name="f119" fmla="+- 0 0 f115"/>
              <a:gd name="f120" fmla="+- 0 0 f116"/>
              <a:gd name="f121" fmla="+- 0 0 f117"/>
              <a:gd name="f122" fmla="+- 0 0 f118"/>
              <a:gd name="f123" fmla="*/ 10800 f119 1"/>
              <a:gd name="f124" fmla="*/ 10800 f120 1"/>
              <a:gd name="f125" fmla="+- 0 0 f121"/>
              <a:gd name="f126" fmla="+- 0 0 f122"/>
              <a:gd name="f127" fmla="+- f123 10800 0"/>
              <a:gd name="f128" fmla="+- f124 10800 0"/>
              <a:gd name="f129" fmla="*/ f125 f3 1"/>
              <a:gd name="f130" fmla="*/ f126 f3 1"/>
              <a:gd name="f131" fmla="?: f71 f28 f127"/>
              <a:gd name="f132" fmla="?: f71 f29 f128"/>
              <a:gd name="f133" fmla="*/ f129 1 f10"/>
              <a:gd name="f134" fmla="*/ f130 1 f10"/>
              <a:gd name="f135" fmla="+- f133 0 f4"/>
              <a:gd name="f136" fmla="+- f134 0 f4"/>
              <a:gd name="f137" fmla="*/ f131 f18 1"/>
              <a:gd name="f138" fmla="*/ f132 f19 1"/>
              <a:gd name="f139" fmla="sin 1 f135"/>
              <a:gd name="f140" fmla="cos 1 f135"/>
              <a:gd name="f141" fmla="sin 1 f136"/>
              <a:gd name="f142" fmla="cos 1 f136"/>
              <a:gd name="f143" fmla="+- 0 0 f139"/>
              <a:gd name="f144" fmla="+- 0 0 f140"/>
              <a:gd name="f145" fmla="+- 0 0 f141"/>
              <a:gd name="f146" fmla="+- 0 0 f142"/>
              <a:gd name="f147" fmla="+- 0 0 f143"/>
              <a:gd name="f148" fmla="+- 0 0 f144"/>
              <a:gd name="f149" fmla="+- 0 0 f145"/>
              <a:gd name="f150" fmla="+- 0 0 f146"/>
              <a:gd name="f151" fmla="val f147"/>
              <a:gd name="f152" fmla="val f148"/>
              <a:gd name="f153" fmla="val f149"/>
              <a:gd name="f154" fmla="val f150"/>
              <a:gd name="f155" fmla="+- 0 0 f151"/>
              <a:gd name="f156" fmla="+- 0 0 f152"/>
              <a:gd name="f157" fmla="+- 0 0 f153"/>
              <a:gd name="f158" fmla="+- 0 0 f154"/>
              <a:gd name="f159" fmla="*/ 10800 f155 1"/>
              <a:gd name="f160" fmla="*/ 10800 f156 1"/>
              <a:gd name="f161" fmla="*/ 10800 f157 1"/>
              <a:gd name="f162" fmla="*/ 10800 f158 1"/>
              <a:gd name="f163" fmla="+- f159 10800 0"/>
              <a:gd name="f164" fmla="+- f160 10800 0"/>
              <a:gd name="f165" fmla="+- f161 10800 0"/>
              <a:gd name="f166" fmla="+- f162 10800 0"/>
              <a:gd name="f167" fmla="+- f165 0 f39"/>
              <a:gd name="f168" fmla="+- f166 0 f39"/>
              <a:gd name="f169" fmla="+- f163 0 f39"/>
              <a:gd name="f170" fmla="+- f164 0 f39"/>
              <a:gd name="f171" fmla="+- 0 0 f167"/>
              <a:gd name="f172" fmla="+- 0 0 f168"/>
              <a:gd name="f173" fmla="+- 0 0 f169"/>
              <a:gd name="f174" fmla="+- 0 0 f170"/>
              <a:gd name="f175" fmla="+- 0 0 f171"/>
              <a:gd name="f176" fmla="+- 0 0 f172"/>
              <a:gd name="f177" fmla="+- 0 0 f173"/>
              <a:gd name="f178" fmla="+- 0 0 f174"/>
              <a:gd name="f179" fmla="at2 f175 f176"/>
              <a:gd name="f180" fmla="at2 f177 f178"/>
              <a:gd name="f181" fmla="+- f179 f4 0"/>
              <a:gd name="f182" fmla="+- f180 f4 0"/>
              <a:gd name="f183" fmla="*/ f181 f10 1"/>
              <a:gd name="f184" fmla="*/ f182 f10 1"/>
              <a:gd name="f185" fmla="*/ f183 1 f3"/>
              <a:gd name="f186" fmla="*/ f184 1 f3"/>
              <a:gd name="f187" fmla="+- 0 0 f185"/>
              <a:gd name="f188" fmla="+- 0 0 f186"/>
              <a:gd name="f189" fmla="val f187"/>
              <a:gd name="f190" fmla="val f188"/>
              <a:gd name="f191" fmla="+- 0 0 f189"/>
              <a:gd name="f192" fmla="+- 0 0 f190"/>
              <a:gd name="f193" fmla="*/ f191 f3 1"/>
              <a:gd name="f194" fmla="*/ f192 f3 1"/>
              <a:gd name="f195" fmla="*/ f193 1 f10"/>
              <a:gd name="f196" fmla="*/ f194 1 f10"/>
              <a:gd name="f197" fmla="+- f195 0 f4"/>
              <a:gd name="f198" fmla="+- f196 0 f4"/>
              <a:gd name="f199" fmla="+- f198 0 f197"/>
              <a:gd name="f200" fmla="+- f197 f4 0"/>
              <a:gd name="f201" fmla="+- f199 f2 0"/>
              <a:gd name="f202" fmla="*/ f200 f10 1"/>
              <a:gd name="f203" fmla="?: f199 f199 f201"/>
              <a:gd name="f204" fmla="*/ f202 1 f3"/>
              <a:gd name="f205" fmla="+- 0 0 f204"/>
              <a:gd name="f206" fmla="+- 0 0 f205"/>
              <a:gd name="f207" fmla="*/ f206 f3 1"/>
              <a:gd name="f208" fmla="*/ f207 1 f10"/>
              <a:gd name="f209" fmla="+- f208 0 f4"/>
              <a:gd name="f210" fmla="cos 1 f209"/>
              <a:gd name="f211" fmla="sin 1 f209"/>
              <a:gd name="f212" fmla="+- 0 0 f210"/>
              <a:gd name="f213" fmla="+- 0 0 f211"/>
              <a:gd name="f214" fmla="+- 0 0 f212"/>
              <a:gd name="f215" fmla="+- 0 0 f213"/>
              <a:gd name="f216" fmla="val f214"/>
              <a:gd name="f217" fmla="val f215"/>
              <a:gd name="f218" fmla="+- 0 0 f216"/>
              <a:gd name="f219" fmla="+- 0 0 f217"/>
              <a:gd name="f220" fmla="*/ f30 f218 1"/>
              <a:gd name="f221" fmla="*/ f30 f219 1"/>
              <a:gd name="f222" fmla="*/ f220 f220 1"/>
              <a:gd name="f223" fmla="*/ f221 f221 1"/>
              <a:gd name="f224" fmla="+- f222 f223 0"/>
              <a:gd name="f225" fmla="sqrt f224"/>
              <a:gd name="f226" fmla="*/ f40 1 f225"/>
              <a:gd name="f227" fmla="*/ f218 f226 1"/>
              <a:gd name="f228" fmla="*/ f219 f226 1"/>
              <a:gd name="f229" fmla="+- f39 0 f227"/>
              <a:gd name="f230" fmla="+- f39 0 f228"/>
            </a:gdLst>
            <a:ahLst>
              <a:ahXY gdRefX="f0" minX="f14" maxX="f11" gdRefY="f1" minY="f14" maxY="f11">
                <a:pos x="f32" y="f3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63" y="f64"/>
              </a:cxn>
              <a:cxn ang="f46">
                <a:pos x="f63" y="f65"/>
              </a:cxn>
              <a:cxn ang="f46">
                <a:pos x="f66" y="f65"/>
              </a:cxn>
              <a:cxn ang="f45">
                <a:pos x="f66" y="f64"/>
              </a:cxn>
              <a:cxn ang="f47">
                <a:pos x="f137" y="f138"/>
              </a:cxn>
            </a:cxnLst>
            <a:rect l="f59" t="f62" r="f60" b="f61"/>
            <a:pathLst>
              <a:path w="21600" h="21600">
                <a:moveTo>
                  <a:pt x="f229" y="f230"/>
                </a:moveTo>
                <a:arcTo wR="f30" hR="f30" stAng="f197" swAng="f203"/>
                <a:lnTo>
                  <a:pt x="f131" y="f132"/>
                </a:lnTo>
                <a:close/>
              </a:path>
            </a:pathLst>
          </a:custGeom>
          <a:noFill/>
          <a:ln w="12701" cap="flat">
            <a:solidFill>
              <a:srgbClr val="FF00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FFFF00"/>
                </a:solidFill>
                <a:uFillTx/>
                <a:latin typeface="NikoshBAN" pitchFamily="2"/>
                <a:cs typeface="NikoshBAN" pitchFamily="2"/>
              </a:rPr>
              <a:t>ইমাম</a:t>
            </a:r>
            <a:endParaRPr lang="en-US" sz="1800" b="0" i="0" u="none" strike="noStrike" kern="1200" cap="none" spc="0" baseline="0">
              <a:solidFill>
                <a:srgbClr val="FFFF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759CD71-990F-432C-9CCA-273414AC462A}"/>
              </a:ext>
            </a:extLst>
          </p:cNvPr>
          <p:cNvSpPr/>
          <p:nvPr/>
        </p:nvSpPr>
        <p:spPr>
          <a:xfrm>
            <a:off x="1288471" y="5028605"/>
            <a:ext cx="7239003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0000"/>
                </a:solidFill>
                <a:uFillTx/>
                <a:cs typeface="NikoshBAN" pitchFamily="2"/>
              </a:rPr>
              <a:t>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যিনি সালাত পরিচালনা করেন, তিনিই ইমাম।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D2BB796F-396D-450D-BDA6-2BAF53DF811F}"/>
              </a:ext>
            </a:extLst>
          </p:cNvPr>
          <p:cNvSpPr txBox="1"/>
          <p:nvPr/>
        </p:nvSpPr>
        <p:spPr>
          <a:xfrm>
            <a:off x="2118811" y="533396"/>
            <a:ext cx="4876796" cy="7177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1242" tIns="50621" rIns="101242" bIns="50621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sng" strike="noStrike" kern="1200" cap="none" spc="0" baseline="0">
                <a:solidFill>
                  <a:srgbClr val="00CC00"/>
                </a:solidFill>
                <a:uFillTx/>
                <a:latin typeface="NikoshBAN" pitchFamily="2"/>
                <a:cs typeface="NikoshBAN" pitchFamily="2"/>
              </a:rPr>
              <a:t>ইমামের কর্তব্যঃ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D838ADB-054B-46F7-A35E-28307BFA23EB}"/>
              </a:ext>
            </a:extLst>
          </p:cNvPr>
          <p:cNvSpPr/>
          <p:nvPr/>
        </p:nvSpPr>
        <p:spPr>
          <a:xfrm>
            <a:off x="1269296" y="3713533"/>
            <a:ext cx="4650629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কাতার সোজা হলো কিনা সে দিকে দৃষ্টি রাখা</a:t>
            </a: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।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9C3FF92-C129-4E6B-B4E6-7AE634215266}"/>
              </a:ext>
            </a:extLst>
          </p:cNvPr>
          <p:cNvSpPr/>
          <p:nvPr/>
        </p:nvSpPr>
        <p:spPr>
          <a:xfrm>
            <a:off x="1194114" y="4175196"/>
            <a:ext cx="3849130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মুসল্লিদের মধ্যে সু-সম্পর্ক রক্ষা করা</a:t>
            </a: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।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EC47C0-8AD8-4CA2-A02D-95BAB3BC8E84}"/>
              </a:ext>
            </a:extLst>
          </p:cNvPr>
          <p:cNvSpPr/>
          <p:nvPr/>
        </p:nvSpPr>
        <p:spPr>
          <a:xfrm>
            <a:off x="220059" y="4800600"/>
            <a:ext cx="3817373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সৎ উপদেশ দেওয়া</a:t>
            </a:r>
            <a:r>
              <a:rPr lang="en-US" sz="1800" b="1" i="0" u="none" strike="noStrike" kern="1200" cap="none" spc="0" baseline="0">
                <a:solidFill>
                  <a:srgbClr val="0000FF"/>
                </a:solidFill>
                <a:uFillTx/>
                <a:latin typeface="NikoshBAN" pitchFamily="2"/>
                <a:cs typeface="NikoshBAN" pitchFamily="2"/>
              </a:rPr>
              <a:t>।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303303E-8C08-4FE1-970A-9C020C8BD929}"/>
              </a:ext>
            </a:extLst>
          </p:cNvPr>
          <p:cNvSpPr/>
          <p:nvPr/>
        </p:nvSpPr>
        <p:spPr>
          <a:xfrm>
            <a:off x="755541" y="5448845"/>
            <a:ext cx="7391396" cy="6405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342900" marR="0" lvl="0" indent="-3429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হিংসা, বিদ্বেষ, প্রবৃত্তির অনুসরণ ও ইসলাম বহির্ভূত কাজ কর্ম থেকে দূরে থাকা।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0A3C63B1-1506-4434-80FA-A310DFBE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3" y="1327544"/>
            <a:ext cx="5832765" cy="22538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6F08EF5E-D570-48A2-A095-549E263D1CCE}"/>
              </a:ext>
            </a:extLst>
          </p:cNvPr>
          <p:cNvSpPr/>
          <p:nvPr/>
        </p:nvSpPr>
        <p:spPr>
          <a:xfrm>
            <a:off x="2514600" y="990596"/>
            <a:ext cx="4800600" cy="9905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জোড়ায় কাজ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26EEFF4-923A-4A49-9F38-CC1FC030B71E}"/>
              </a:ext>
            </a:extLst>
          </p:cNvPr>
          <p:cNvSpPr/>
          <p:nvPr/>
        </p:nvSpPr>
        <p:spPr>
          <a:xfrm>
            <a:off x="838203" y="3105832"/>
            <a:ext cx="7619996" cy="1200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0000FF"/>
                </a:solidFill>
                <a:uFillTx/>
                <a:cs typeface="NikoshBAN" pitchFamily="2"/>
              </a:rPr>
              <a:t></a:t>
            </a:r>
            <a:r>
              <a:rPr lang="en-US" sz="3600" b="1" i="0" u="none" strike="noStrike" kern="1200" cap="none" spc="0" baseline="0">
                <a:solidFill>
                  <a:srgbClr val="0000FF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একজন ইমামের পরিচয় ও তাঁর কি কি কর্তব্য তা ব্যাখ্যা কর</a:t>
            </a:r>
            <a:r>
              <a:rPr lang="bn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।</a:t>
            </a:r>
            <a:endParaRPr lang="en-US" sz="3600" b="0" i="0" u="none" strike="noStrike" kern="1200" cap="none" spc="0" baseline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D7DF30F-1801-420E-9A45-513DBC4C35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3" y="381003"/>
            <a:ext cx="8305796" cy="4114800"/>
          </a:xfrm>
          <a:prstGeom prst="rect">
            <a:avLst/>
          </a:prstGeom>
          <a:solidFill>
            <a:srgbClr val="EDEDED"/>
          </a:solidFill>
          <a:ln cap="flat">
            <a:noFill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AE64A47D-DF83-40D8-B52E-C8C024A1FD66}"/>
              </a:ext>
            </a:extLst>
          </p:cNvPr>
          <p:cNvSpPr/>
          <p:nvPr/>
        </p:nvSpPr>
        <p:spPr>
          <a:xfrm>
            <a:off x="609603" y="3780184"/>
            <a:ext cx="2438403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ইমাম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0D89BE73-9C0B-41B7-956F-518E2F9B78F4}"/>
              </a:ext>
            </a:extLst>
          </p:cNvPr>
          <p:cNvSpPr/>
          <p:nvPr/>
        </p:nvSpPr>
        <p:spPr>
          <a:xfrm>
            <a:off x="5810106" y="3473723"/>
            <a:ext cx="3507062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FF0000"/>
                </a:solidFill>
                <a:uFillTx/>
                <a:latin typeface="NikoshBAN" pitchFamily="2"/>
                <a:cs typeface="NikoshBAN" pitchFamily="2"/>
              </a:rPr>
              <a:t>মুক্তাদি</a:t>
            </a:r>
            <a:endParaRPr lang="en-US" sz="5400" b="1" i="0" u="none" strike="noStrike" kern="1200" cap="none" spc="0" baseline="0">
              <a:solidFill>
                <a:srgbClr val="FF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1F4D4BBC-0763-4354-B311-BBABD26314A6}"/>
              </a:ext>
            </a:extLst>
          </p:cNvPr>
          <p:cNvSpPr/>
          <p:nvPr/>
        </p:nvSpPr>
        <p:spPr>
          <a:xfrm>
            <a:off x="1315245" y="457200"/>
            <a:ext cx="2037557" cy="362946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9046" cap="flat">
            <a:solidFill>
              <a:srgbClr val="FF00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600" b="0" i="0" u="none" strike="noStrike" kern="1200" cap="none" spc="0" baseline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3A8A550-8238-431E-86EF-F79DF055BD95}"/>
              </a:ext>
            </a:extLst>
          </p:cNvPr>
          <p:cNvSpPr/>
          <p:nvPr/>
        </p:nvSpPr>
        <p:spPr>
          <a:xfrm>
            <a:off x="655012" y="5105396"/>
            <a:ext cx="7543800" cy="9541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ইমামের পিছনে দাঁড়িয়ে তাঁকে অনুসরণ পূর্বক যারা সালাত আদায় করে, তাঁদের মুক্তাদি/মুসল্লি বলা হয়।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9637683-118D-4D48-881F-200D16A9D555}"/>
              </a:ext>
            </a:extLst>
          </p:cNvPr>
          <p:cNvSpPr/>
          <p:nvPr/>
        </p:nvSpPr>
        <p:spPr>
          <a:xfrm>
            <a:off x="2057400" y="761996"/>
            <a:ext cx="5562596" cy="1066803"/>
          </a:xfrm>
          <a:prstGeom prst="rect">
            <a:avLst/>
          </a:pr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দলীয় কাজ</a:t>
            </a:r>
            <a:endParaRPr lang="en-US" sz="4800" b="0" i="0" u="none" strike="noStrike" kern="1200" cap="none" spc="0" baseline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7D8FC25B-18EA-44BD-A1C8-514930014F0B}"/>
              </a:ext>
            </a:extLst>
          </p:cNvPr>
          <p:cNvSpPr txBox="1"/>
          <p:nvPr/>
        </p:nvSpPr>
        <p:spPr>
          <a:xfrm>
            <a:off x="1066803" y="2895603"/>
            <a:ext cx="701040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ইমামের কর্তব্য আলোচনা কর</a:t>
            </a:r>
            <a:r>
              <a:rPr lang="bn-IN" sz="18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।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D007C986-7BBB-4347-BDBA-6323C99E74F4}"/>
              </a:ext>
            </a:extLst>
          </p:cNvPr>
          <p:cNvSpPr/>
          <p:nvPr/>
        </p:nvSpPr>
        <p:spPr>
          <a:xfrm>
            <a:off x="1752603" y="685800"/>
            <a:ext cx="5105396" cy="12191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6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cs typeface="Vrinda"/>
              </a:rPr>
              <a:t>মুল্যায়নঃ</a:t>
            </a:r>
            <a:endParaRPr lang="en-US" sz="60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6F7C0BC-0D2F-4AE5-8550-F6A6BB74E6F7}"/>
              </a:ext>
            </a:extLst>
          </p:cNvPr>
          <p:cNvSpPr/>
          <p:nvPr/>
        </p:nvSpPr>
        <p:spPr>
          <a:xfrm>
            <a:off x="1143000" y="2274835"/>
            <a:ext cx="7010403" cy="25853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50" baseline="0">
                <a:solidFill>
                  <a:srgbClr val="000000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SutonnyMJ" pitchFamily="2"/>
                <a:cs typeface="SutonnyMJ" pitchFamily="2"/>
              </a:rPr>
              <a:t>1. RvgvqvZ k‡ãi A_© wK?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1" i="0" u="none" strike="noStrike" kern="1200" cap="none" spc="50" baseline="0">
                <a:solidFill>
                  <a:srgbClr val="000000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SutonnyMJ" pitchFamily="2"/>
                <a:cs typeface="SutonnyMJ" pitchFamily="2"/>
              </a:rPr>
              <a:t>২</a:t>
            </a:r>
            <a:r>
              <a:rPr lang="en-US" sz="3600" b="1" i="0" u="none" strike="noStrike" kern="1200" cap="none" spc="50" baseline="0">
                <a:solidFill>
                  <a:srgbClr val="000000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SutonnyMJ" pitchFamily="2"/>
                <a:cs typeface="SutonnyMJ" pitchFamily="2"/>
              </a:rPr>
              <a:t>. Avjøvni ˆbKU¨ jv‡fi †kÖô gva¨g †KvbwU?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1" i="0" u="none" strike="noStrike" kern="1200" cap="none" spc="50" baseline="0">
                <a:solidFill>
                  <a:srgbClr val="000000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SutonnyMJ" pitchFamily="2"/>
                <a:cs typeface="SutonnyMJ" pitchFamily="2"/>
              </a:rPr>
              <a:t>৩</a:t>
            </a:r>
            <a:r>
              <a:rPr lang="en-US" sz="3600" b="1" i="0" u="none" strike="noStrike" kern="1200" cap="none" spc="50" baseline="0">
                <a:solidFill>
                  <a:srgbClr val="000000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SutonnyMJ" pitchFamily="2"/>
                <a:cs typeface="SutonnyMJ" pitchFamily="2"/>
              </a:rPr>
              <a:t>. Rvgvqv‡Z mvjvZ Av`vq m¤ú‡K© KziAv‡bi AvqvZwUi A_© ej|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CFD010A0-037C-4D70-9106-71CC19213ADA}"/>
              </a:ext>
            </a:extLst>
          </p:cNvPr>
          <p:cNvSpPr/>
          <p:nvPr/>
        </p:nvSpPr>
        <p:spPr>
          <a:xfrm>
            <a:off x="1121319" y="838203"/>
            <a:ext cx="6803474" cy="151429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5400" b="0" i="0" u="none" strike="noStrike" kern="1200" cap="none" spc="0" baseline="0">
                <a:solidFill>
                  <a:srgbClr val="FFFFFF"/>
                </a:solidFill>
                <a:uFillTx/>
                <a:latin typeface="NikoshBAN" pitchFamily="2"/>
                <a:cs typeface="NikoshBAN" pitchFamily="2"/>
              </a:rPr>
              <a:t>বাড়ির কাজ</a:t>
            </a:r>
            <a:endParaRPr lang="en-US" sz="5400" b="0" i="0" u="none" strike="noStrike" kern="1200" cap="none" spc="0" baseline="0">
              <a:solidFill>
                <a:srgbClr val="FFFFFF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829BBB9-88C2-492B-A3E3-263569557C6A}"/>
              </a:ext>
            </a:extLst>
          </p:cNvPr>
          <p:cNvSpPr txBox="1"/>
          <p:nvPr/>
        </p:nvSpPr>
        <p:spPr>
          <a:xfrm>
            <a:off x="526474" y="3581403"/>
            <a:ext cx="8084128" cy="954103"/>
          </a:xfrm>
          <a:prstGeom prst="rect">
            <a:avLst/>
          </a:prstGeom>
          <a:solidFill>
            <a:srgbClr val="00B050"/>
          </a:solidFill>
          <a:ln cap="flat">
            <a:noFill/>
          </a:ln>
          <a:effectLst>
            <a:outerShdw dist="12701" dir="5400000" algn="tl">
              <a:srgbClr val="000000"/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জামায়াতে সালাত আদায়ের গুরুত্ব পাঠ্য বইয়ের আলোকে বিশ্লেষণ কর।</a:t>
            </a:r>
            <a:endParaRPr lang="en-US" sz="2800" b="1" i="0" u="none" strike="noStrike" kern="1200" cap="none" spc="0" baseline="0">
              <a:solidFill>
                <a:srgbClr val="0000FF"/>
              </a:solidFill>
              <a:uFillTx/>
              <a:latin typeface="NikoshBAN" pitchFamily="2"/>
              <a:cs typeface="NikoshBAN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77C760-8427-44F4-BF13-8C5A0B990472}"/>
              </a:ext>
            </a:extLst>
          </p:cNvPr>
          <p:cNvSpPr/>
          <p:nvPr/>
        </p:nvSpPr>
        <p:spPr>
          <a:xfrm>
            <a:off x="2209803" y="381003"/>
            <a:ext cx="4876796" cy="10668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00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    </a:t>
            </a:r>
            <a:r>
              <a:rPr lang="bn-BD" sz="6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Vrinda"/>
              </a:rPr>
              <a:t>পরিচিতি</a:t>
            </a:r>
            <a:endParaRPr lang="en-US" sz="6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243D05-C06A-47D8-BB5B-548A5E24701F}"/>
              </a:ext>
            </a:extLst>
          </p:cNvPr>
          <p:cNvSpPr/>
          <p:nvPr/>
        </p:nvSpPr>
        <p:spPr>
          <a:xfrm>
            <a:off x="609603" y="1859340"/>
            <a:ext cx="8001000" cy="36933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Aharon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Aharon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Aharon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Aharoni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মোঃ আক্তার হোসেন            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                       </a:t>
            </a:r>
            <a:r>
              <a:rPr lang="bn-IN" sz="2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 শ্রেণিঃ সপ্তম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 সহকারী মৌলভী               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                         </a:t>
            </a:r>
            <a:r>
              <a:rPr lang="bn-IN" sz="2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বিষয়ঃ </a:t>
            </a: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আকাইদ ও ফিকাহ </a:t>
            </a:r>
            <a:endParaRPr lang="bn-IN" sz="2400" b="0" i="0" u="none" strike="noStrike" kern="1200" cap="none" spc="0" baseline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আক্তাপাড়া ইসঃ আলিম মাদ্রাসা    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               </a:t>
            </a:r>
            <a:r>
              <a:rPr lang="bn-IN" sz="2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  অধ্যায়ঃ প্রথম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দক্ষিণ সুনামগঞ্জ, সুনামগঞ্জ।        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               </a:t>
            </a:r>
            <a:r>
              <a:rPr lang="bn-IN" sz="2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শিক্ষার্থী সংখ্যাঃ ৫৫জন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                         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                                </a:t>
            </a:r>
            <a:r>
              <a:rPr lang="bn-IN" sz="24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 সময়ঃ ৪৫ মিনিট।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1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BB6DB0-60B4-4823-AE52-3DB8E127F1DA}"/>
              </a:ext>
            </a:extLst>
          </p:cNvPr>
          <p:cNvSpPr/>
          <p:nvPr/>
        </p:nvSpPr>
        <p:spPr>
          <a:xfrm>
            <a:off x="4610103" y="2209803"/>
            <a:ext cx="133346" cy="3047996"/>
          </a:xfrm>
          <a:prstGeom prst="rect">
            <a:avLst/>
          </a:pr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F7A53-E1B4-4A84-91C4-D005F1103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150" y="1600200"/>
            <a:ext cx="1590452" cy="16624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11882F2-3F65-41A3-828A-A613D3AADFCF}"/>
              </a:ext>
            </a:extLst>
          </p:cNvPr>
          <p:cNvSpPr/>
          <p:nvPr/>
        </p:nvSpPr>
        <p:spPr>
          <a:xfrm>
            <a:off x="1981203" y="595740"/>
            <a:ext cx="5333996" cy="119149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D9D9D9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9600" b="1" i="0" u="none" strike="noStrike" kern="0" cap="none" spc="0" baseline="0">
                <a:solidFill>
                  <a:srgbClr val="0D0D0D"/>
                </a:solidFill>
                <a:uFillTx/>
                <a:latin typeface="NikoshBAN" pitchFamily="2"/>
                <a:cs typeface="NikoshBAN" pitchFamily="2"/>
              </a:rPr>
              <a:t>ধন্যবাদ</a:t>
            </a: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ABBD9330-ABE4-4C8C-8C06-AF87E7B6F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471" y="2618512"/>
            <a:ext cx="4772893" cy="2386446"/>
          </a:xfrm>
          <a:prstGeom prst="rect">
            <a:avLst/>
          </a:prstGeom>
          <a:noFill/>
          <a:ln w="190496" cap="flat">
            <a:solidFill>
              <a:srgbClr val="C8C6BD"/>
            </a:solidFill>
            <a:prstDash val="solid"/>
            <a:miter/>
          </a:ln>
          <a:effectLst>
            <a:outerShdw dist="50798" dir="7200222" algn="tl">
              <a:srgbClr val="000000">
                <a:alpha val="4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BA13A5-2047-4240-A50C-6E5B94A0BFBD}"/>
              </a:ext>
            </a:extLst>
          </p:cNvPr>
          <p:cNvSpPr/>
          <p:nvPr/>
        </p:nvSpPr>
        <p:spPr>
          <a:xfrm>
            <a:off x="1413159" y="436415"/>
            <a:ext cx="6428506" cy="796634"/>
          </a:xfrm>
          <a:prstGeom prst="rect">
            <a:avLst/>
          </a:prstGeom>
          <a:solidFill>
            <a:srgbClr val="FFFF00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1F497D"/>
                </a:solidFill>
                <a:uFillTx/>
                <a:latin typeface="NikoshBAN" pitchFamily="2"/>
                <a:cs typeface="NikoshBAN" pitchFamily="2"/>
              </a:rPr>
              <a:t>         </a:t>
            </a:r>
            <a:r>
              <a:rPr lang="bn-BD" sz="3200" b="0" i="0" u="none" strike="noStrike" kern="1200" cap="none" spc="0" baseline="0">
                <a:solidFill>
                  <a:srgbClr val="1F497D"/>
                </a:solidFill>
                <a:uFillTx/>
                <a:latin typeface="NikoshBAN" pitchFamily="2"/>
                <a:cs typeface="NikoshBAN" pitchFamily="2"/>
              </a:rPr>
              <a:t>নিচের ছবি দেখ </a:t>
            </a:r>
            <a:r>
              <a:rPr lang="en-US" sz="3200" b="0" i="0" u="none" strike="noStrike" kern="1200" cap="none" spc="0" baseline="0">
                <a:solidFill>
                  <a:srgbClr val="1F497D"/>
                </a:solidFill>
                <a:uFillTx/>
                <a:latin typeface="NikoshBAN" pitchFamily="2"/>
                <a:cs typeface="NikoshBAN" pitchFamily="2"/>
              </a:rPr>
              <a:t>এবং </a:t>
            </a:r>
            <a:r>
              <a:rPr lang="bn-BD" sz="3200" b="0" i="0" u="none" strike="noStrike" kern="1200" cap="none" spc="0" baseline="0">
                <a:solidFill>
                  <a:srgbClr val="1F497D"/>
                </a:solidFill>
                <a:uFillTx/>
                <a:latin typeface="NikoshBAN" pitchFamily="2"/>
                <a:cs typeface="NikoshBAN" pitchFamily="2"/>
              </a:rPr>
              <a:t>বল  কিসের ছবি</a:t>
            </a:r>
            <a:endParaRPr lang="en-US" sz="3200" b="0" i="0" u="none" strike="noStrike" kern="1200" cap="none" spc="0" baseline="0">
              <a:solidFill>
                <a:srgbClr val="1F497D"/>
              </a:solidFill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3" name="Picture 2" descr="C:\Documents and Settings\Administrator\Desktop\111\muslims-offering-namaz-at110909094628.jpg">
            <a:extLst>
              <a:ext uri="{FF2B5EF4-FFF2-40B4-BE49-F238E27FC236}">
                <a16:creationId xmlns:a16="http://schemas.microsoft.com/office/drawing/2014/main" id="{F977EA40-4CD9-4F93-931C-52608CD176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4600" y="1475503"/>
            <a:ext cx="4953003" cy="4572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BAE9DB-CCB0-47DA-A4D2-3D4E06494286}"/>
              </a:ext>
            </a:extLst>
          </p:cNvPr>
          <p:cNvSpPr/>
          <p:nvPr/>
        </p:nvSpPr>
        <p:spPr>
          <a:xfrm>
            <a:off x="1357746" y="630387"/>
            <a:ext cx="6248396" cy="10668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00B050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5400" b="1" i="0" u="none" strike="noStrike" kern="1200" cap="none" spc="0" baseline="0">
                <a:solidFill>
                  <a:srgbClr val="10253F"/>
                </a:solidFill>
                <a:uFillTx/>
                <a:latin typeface="NikoshBAN" pitchFamily="2"/>
                <a:cs typeface="NikoshBAN" pitchFamily="2"/>
              </a:rPr>
              <a:t>আজকের পাঠ</a:t>
            </a:r>
            <a:endParaRPr lang="en-US" sz="5400" b="0" i="0" u="none" strike="noStrike" kern="1200" cap="none" spc="0" baseline="0">
              <a:solidFill>
                <a:srgbClr val="10253F"/>
              </a:solidFill>
              <a:uFillTx/>
              <a:latin typeface="Calibri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7A951386-FE31-4B04-A8EC-DF2724387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56" y="2888671"/>
            <a:ext cx="5729758" cy="1447796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771BB-4F41-43A6-825C-4E9F46085759}"/>
              </a:ext>
            </a:extLst>
          </p:cNvPr>
          <p:cNvSpPr/>
          <p:nvPr/>
        </p:nvSpPr>
        <p:spPr>
          <a:xfrm>
            <a:off x="2286000" y="533396"/>
            <a:ext cx="4876796" cy="1219196"/>
          </a:xfrm>
          <a:prstGeom prst="rect">
            <a:avLst/>
          </a:pr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6000" b="1" i="0" u="none" strike="noStrike" kern="1200" cap="none" spc="0" baseline="0">
                <a:solidFill>
                  <a:srgbClr val="C00000"/>
                </a:solidFill>
                <a:uFillTx/>
                <a:latin typeface="NikoshBAN" pitchFamily="2"/>
                <a:cs typeface="NikoshBAN" pitchFamily="2"/>
              </a:rPr>
              <a:t>শিখনফল</a:t>
            </a:r>
            <a:endParaRPr lang="en-US" sz="6000" b="1" i="0" u="none" strike="noStrike" kern="1200" cap="none" spc="0" baseline="0">
              <a:solidFill>
                <a:srgbClr val="C00000"/>
              </a:solidFill>
              <a:uFillTx/>
              <a:latin typeface="NikoshBAN" pitchFamily="2"/>
              <a:cs typeface="NikoshBAN" pitchFamily="2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A059005-BFAC-4B27-94BB-BAD2BD309261}"/>
              </a:ext>
            </a:extLst>
          </p:cNvPr>
          <p:cNvSpPr/>
          <p:nvPr/>
        </p:nvSpPr>
        <p:spPr>
          <a:xfrm>
            <a:off x="761996" y="2336392"/>
            <a:ext cx="7619996" cy="224677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এই পাঠ শেষে শিক্ষার্থীরা .........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FF"/>
                </a:solidFill>
                <a:uFillTx/>
                <a:cs typeface="NikoshBAN" pitchFamily="2"/>
              </a:rPr>
              <a:t>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সালাত কি তা বলতে পারবে।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FF"/>
                </a:solidFill>
                <a:uFillTx/>
                <a:cs typeface="NikoshBAN" pitchFamily="2"/>
              </a:rPr>
              <a:t></a:t>
            </a:r>
            <a:r>
              <a:rPr lang="en-US" sz="2800" b="1" i="0" u="none" strike="noStrike" kern="1200" cap="none" spc="0" baseline="0">
                <a:solidFill>
                  <a:srgbClr val="0000FF"/>
                </a:solidFill>
                <a:uFillTx/>
                <a:latin typeface="NikoshBAN" pitchFamily="2"/>
                <a:cs typeface="NikoshBAN" pitchFamily="2"/>
              </a:rPr>
              <a:t> 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জামায়াতে সালাত আদায়ের গুরুত্ব বর্ণনা করতে পারবে।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FF"/>
                </a:solidFill>
                <a:uFillTx/>
                <a:cs typeface="NikoshBAN" pitchFamily="2"/>
              </a:rPr>
              <a:t>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 মুক্তাদির ইমামের পিছনে সালাত আদায়ের নিয়ম বর্ণনা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. Yunus Azad\Desktop\4\123074736.jpg">
            <a:extLst>
              <a:ext uri="{FF2B5EF4-FFF2-40B4-BE49-F238E27FC236}">
                <a16:creationId xmlns:a16="http://schemas.microsoft.com/office/drawing/2014/main" id="{70DD81BD-6AF2-4141-BB70-DADE353217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4489" y="1080656"/>
            <a:ext cx="6522716" cy="3962396"/>
          </a:xfrm>
          <a:prstGeom prst="rect">
            <a:avLst/>
          </a:prstGeom>
          <a:noFill/>
          <a:ln w="190496" cap="rnd">
            <a:solidFill>
              <a:srgbClr val="C8C6BD"/>
            </a:solidFill>
            <a:prstDash val="solid"/>
            <a:miter/>
          </a:ln>
          <a:effectLst>
            <a:outerShdw dist="50798" dir="7200222" algn="tl">
              <a:srgbClr val="000000">
                <a:alpha val="45000"/>
              </a:srgbClr>
            </a:outerShdw>
          </a:effec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4BC1A80F-7700-459F-B055-C05BCC8FA96B}"/>
              </a:ext>
            </a:extLst>
          </p:cNvPr>
          <p:cNvSpPr/>
          <p:nvPr/>
        </p:nvSpPr>
        <p:spPr>
          <a:xfrm>
            <a:off x="2133596" y="5582924"/>
            <a:ext cx="5791196" cy="84712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002060"/>
                </a:solidFill>
                <a:uFillTx/>
                <a:latin typeface="SutonnyMJ" pitchFamily="2"/>
                <a:cs typeface="SutonnyMJ" pitchFamily="2"/>
              </a:rPr>
              <a:t>Rvgvqv‡Z mvjvZ</a:t>
            </a:r>
            <a:endParaRPr lang="en-US" sz="4400" b="1" i="0" u="none" strike="noStrike" kern="1200" cap="none" spc="0" baseline="0">
              <a:solidFill>
                <a:srgbClr val="002060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531136F-FEB5-4720-B4CC-8DF4C848D8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0984" y="845125"/>
            <a:ext cx="5860471" cy="2573478"/>
          </a:xfrm>
          <a:prstGeom prst="rect">
            <a:avLst/>
          </a:prstGeom>
          <a:solidFill>
            <a:srgbClr val="FFFFFF"/>
          </a:solidFill>
          <a:ln w="76196" cap="sq">
            <a:solidFill>
              <a:srgbClr val="292929"/>
            </a:solidFill>
            <a:prstDash val="solid"/>
            <a:miter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BFD1B6F-CF19-4047-92EC-0E8ACED28455}"/>
              </a:ext>
            </a:extLst>
          </p:cNvPr>
          <p:cNvSpPr/>
          <p:nvPr/>
        </p:nvSpPr>
        <p:spPr>
          <a:xfrm>
            <a:off x="5389821" y="5333996"/>
            <a:ext cx="2786341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সমবেত হওয়া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E211DD4-E77B-4A8F-BCD6-30460B7E7FE1}"/>
              </a:ext>
            </a:extLst>
          </p:cNvPr>
          <p:cNvSpPr/>
          <p:nvPr/>
        </p:nvSpPr>
        <p:spPr>
          <a:xfrm>
            <a:off x="1063401" y="5364775"/>
            <a:ext cx="2616418" cy="76944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একত্রিত হওয়া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939E91-7C91-4007-84C2-462A832EFB7B}"/>
              </a:ext>
            </a:extLst>
          </p:cNvPr>
          <p:cNvSpPr/>
          <p:nvPr/>
        </p:nvSpPr>
        <p:spPr>
          <a:xfrm>
            <a:off x="2378546" y="4052876"/>
            <a:ext cx="4724403" cy="13234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50" baseline="0">
                <a:solidFill>
                  <a:srgbClr val="C00000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জামায়াত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000" b="1" i="0" u="none" strike="noStrike" kern="1200" cap="none" spc="50" baseline="0">
                <a:solidFill>
                  <a:srgbClr val="C00000"/>
                </a:solidFill>
                <a:effectLst>
                  <a:outerShdw blurRad="152400" dist="50804" dir="5400000">
                    <a:srgbClr val="000000"/>
                  </a:outerShdw>
                </a:effectLst>
                <a:uFillTx/>
                <a:latin typeface="NikoshBAN" pitchFamily="2"/>
                <a:cs typeface="NikoshBAN" pitchFamily="2"/>
              </a:rPr>
              <a:t>অর্থ</a:t>
            </a:r>
            <a:endParaRPr lang="ar-SA" sz="4000" b="1" i="0" u="none" strike="noStrike" kern="1200" cap="none" spc="50" baseline="0">
              <a:solidFill>
                <a:srgbClr val="C00000"/>
              </a:solidFill>
              <a:effectLst>
                <a:outerShdw blurRad="152400" dist="50804" dir="5400000">
                  <a:srgbClr val="000000"/>
                </a:outerShdw>
              </a:effectLst>
              <a:uFillTx/>
              <a:latin typeface="NikoshBAN" pitchFamily="2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C71A0A-8B06-4572-B649-46385ED17986}"/>
              </a:ext>
            </a:extLst>
          </p:cNvPr>
          <p:cNvSpPr/>
          <p:nvPr/>
        </p:nvSpPr>
        <p:spPr>
          <a:xfrm>
            <a:off x="457200" y="4419596"/>
            <a:ext cx="8091050" cy="138499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n-IN" sz="2800" b="1" i="0" u="none" strike="noStrike" kern="1200" cap="none" spc="0" baseline="0">
              <a:solidFill>
                <a:srgbClr val="000000"/>
              </a:solidFill>
              <a:uFillTx/>
              <a:latin typeface="SutonnyMJ" pitchFamily="2"/>
              <a:cs typeface="SutonnyMJ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নির্ধারিত সময়ে নির্দিষ্ট জায়গায় মুসলিম সম্প্রদায় ইমামের সঙ্গে একত্রিত হয়ে সালাত আদায় করাকে জামায়াতে সালাত আদায় বলে।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7DB8F-C042-412F-A3A0-F55413891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3" y="609603"/>
            <a:ext cx="7924803" cy="3429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1AF815CB-BFBA-4F40-92F5-E0934874E9E7}"/>
              </a:ext>
            </a:extLst>
          </p:cNvPr>
          <p:cNvSpPr/>
          <p:nvPr/>
        </p:nvSpPr>
        <p:spPr>
          <a:xfrm>
            <a:off x="838203" y="4190996"/>
            <a:ext cx="2895603" cy="457200"/>
          </a:xfrm>
          <a:prstGeom prst="rect">
            <a:avLst/>
          </a:pr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2800" b="0" i="0" u="none" strike="noStrike" kern="1200" cap="none" spc="0" baseline="0">
                <a:solidFill>
                  <a:srgbClr val="000000"/>
                </a:solidFill>
                <a:uFillTx/>
                <a:latin typeface="NikoshBAN" pitchFamily="2"/>
                <a:cs typeface="NikoshBAN" pitchFamily="2"/>
              </a:rPr>
              <a:t>জামায়াতের সংজ্ঞাঃ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BD32A0-48FB-45DC-A9FC-F0F321D56C3E}"/>
              </a:ext>
            </a:extLst>
          </p:cNvPr>
          <p:cNvSpPr/>
          <p:nvPr/>
        </p:nvSpPr>
        <p:spPr>
          <a:xfrm>
            <a:off x="457200" y="650933"/>
            <a:ext cx="8305796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CC00"/>
                </a:solidFill>
                <a:uFillTx/>
                <a:latin typeface="SutonnyMJ" pitchFamily="2"/>
                <a:cs typeface="SutonnyMJ" pitchFamily="2"/>
              </a:rPr>
              <a:t>জামায়াতে সালাত আদায়ের গুরুত্ব সম্পর্কে আল্লাহ তাআলা বলেন-</a:t>
            </a:r>
            <a:endParaRPr lang="en-US" sz="2400" b="1" i="0" u="none" strike="noStrike" kern="1200" cap="none" spc="0" baseline="0">
              <a:solidFill>
                <a:srgbClr val="00CC00"/>
              </a:solidFill>
              <a:uFillTx/>
              <a:latin typeface="NikoshBAN" pitchFamily="2"/>
              <a:cs typeface="NikoshBAN" pitchFamily="2"/>
            </a:endParaRPr>
          </a:p>
        </p:txBody>
      </p:sp>
      <p:pic>
        <p:nvPicPr>
          <p:cNvPr id="3" name="Picture 2" descr="C:\Users\Md. Yunus Azad\Desktop\stock-photo-koran-holy-book-of-muslims-with-lantern-and-compass-the-old-map-209942977.jpg">
            <a:extLst>
              <a:ext uri="{FF2B5EF4-FFF2-40B4-BE49-F238E27FC236}">
                <a16:creationId xmlns:a16="http://schemas.microsoft.com/office/drawing/2014/main" id="{97554471-648B-4729-B6F8-D33E7D096C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57400" y="1112596"/>
            <a:ext cx="5333996" cy="2545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E53D272A-AA90-4618-B75B-FBDE464AB3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203" y="4648196"/>
            <a:ext cx="3429000" cy="1041007"/>
          </a:xfrm>
          <a:prstGeom prst="rect">
            <a:avLst/>
          </a:prstGeom>
          <a:solidFill>
            <a:srgbClr val="FCD5B5"/>
          </a:solidFill>
          <a:ln cap="flat">
            <a:noFill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B88C72D2-D4EE-4D8C-92C9-56C5A85020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0" y="4648196"/>
            <a:ext cx="3845088" cy="1143000"/>
          </a:xfrm>
          <a:prstGeom prst="rect">
            <a:avLst/>
          </a:prstGeom>
          <a:solidFill>
            <a:srgbClr val="FCD5B5"/>
          </a:solidFill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325</Words>
  <Application>Microsoft Office PowerPoint</Application>
  <PresentationFormat>On-screen Show (4:3)</PresentationFormat>
  <Paragraphs>57</Paragraphs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Misbah Uddin</cp:lastModifiedBy>
  <cp:revision>20</cp:revision>
  <dcterms:created xsi:type="dcterms:W3CDTF">2020-07-04T16:39:10Z</dcterms:created>
  <dcterms:modified xsi:type="dcterms:W3CDTF">2020-08-18T04:13:00Z</dcterms:modified>
</cp:coreProperties>
</file>