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D9BD4-F082-4047-B105-68BE14AB515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555AC-9AA2-4D34-BBA8-BF23E490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31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555AC-9AA2-4D34-BBA8-BF23E4908A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51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2.png"/><Relationship Id="rId12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3.jpeg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56cd79a5ec90eeda7afb599ba8b40bc.gif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162800" y="381000"/>
            <a:ext cx="1608740" cy="1752600"/>
          </a:xfrm>
          <a:prstGeom prst="rect">
            <a:avLst/>
          </a:prstGeom>
        </p:spPr>
      </p:pic>
      <p:pic>
        <p:nvPicPr>
          <p:cNvPr id="5" name="Picture 4" descr="d56cd79a5ec90eeda7afb599ba8b40bc.gif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10877" y="619091"/>
            <a:ext cx="1608740" cy="1752600"/>
          </a:xfrm>
          <a:prstGeom prst="rect">
            <a:avLst/>
          </a:prstGeom>
        </p:spPr>
      </p:pic>
      <p:pic>
        <p:nvPicPr>
          <p:cNvPr id="6" name="Picture 5" descr="d56cd79a5ec90eeda7afb599ba8b40bc.gif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162800" y="4876800"/>
            <a:ext cx="1608740" cy="1752600"/>
          </a:xfrm>
          <a:prstGeom prst="rect">
            <a:avLst/>
          </a:prstGeom>
        </p:spPr>
      </p:pic>
      <p:pic>
        <p:nvPicPr>
          <p:cNvPr id="7" name="Picture 6" descr="d56cd79a5ec90eeda7afb599ba8b40bc.gif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258477" y="5029200"/>
            <a:ext cx="1608740" cy="1752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3" y="381000"/>
            <a:ext cx="8391072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1506538"/>
            <a:ext cx="6651625" cy="385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24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7738" y="610428"/>
            <a:ext cx="8458200" cy="38472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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গুণোত্তর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ধারার সাধারণ পদ: </a:t>
            </a:r>
          </a:p>
          <a:p>
            <a:pPr algn="just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মনেকরি, যেকোনো গুণোত্তর ধারার প্রথম পদ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সাধরণ অনুপাত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তাহলে ধারাটির –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pPr algn="just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pPr algn="just"/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57200" y="457201"/>
            <a:ext cx="8297034" cy="595047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40644" y="-982357"/>
            <a:ext cx="8991153" cy="893620"/>
          </a:xfrm>
          <a:prstGeom prst="plaque">
            <a:avLst>
              <a:gd name="adj" fmla="val 0"/>
            </a:avLst>
          </a:prstGeom>
          <a:gradFill flip="none" rotWithShape="1">
            <a:gsLst>
              <a:gs pos="10000">
                <a:srgbClr val="CBCBCB">
                  <a:alpha val="60000"/>
                </a:srgbClr>
              </a:gs>
              <a:gs pos="22000">
                <a:srgbClr val="009900"/>
              </a:gs>
              <a:gs pos="51000">
                <a:srgbClr val="FFFF00"/>
              </a:gs>
              <a:gs pos="100000">
                <a:srgbClr val="B2B2B2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72" y="-88737"/>
            <a:ext cx="9143428" cy="6750333"/>
            <a:chOff x="-11691" y="13855"/>
            <a:chExt cx="9072564" cy="6858000"/>
          </a:xfrm>
        </p:grpSpPr>
        <p:sp>
          <p:nvSpPr>
            <p:cNvPr id="13" name="Rectangle 12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8659" y="2392807"/>
                <a:ext cx="5151566" cy="6096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প্রথম পদ=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𝑎𝑟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59" y="2392807"/>
                <a:ext cx="5151566" cy="609600"/>
              </a:xfrm>
              <a:prstGeom prst="rect">
                <a:avLst/>
              </a:prstGeom>
              <a:blipFill rotWithShape="1">
                <a:blip r:embed="rId4"/>
                <a:stretch>
                  <a:fillRect t="-14563" b="-28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55586" y="4855554"/>
                <a:ext cx="5151566" cy="609600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 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n </a:t>
                </a:r>
                <a:r>
                  <a:rPr lang="bn-BD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তম পদ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𝑎𝑟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86" y="4855554"/>
                <a:ext cx="5151566" cy="609600"/>
              </a:xfrm>
              <a:prstGeom prst="rect">
                <a:avLst/>
              </a:prstGeom>
              <a:blipFill rotWithShape="1">
                <a:blip r:embed="rId6"/>
                <a:stretch>
                  <a:fillRect t="-13592" b="-29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59694" y="7302663"/>
                <a:ext cx="4267200" cy="609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প্রথম পদ=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𝑎𝑟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94" y="7302663"/>
                <a:ext cx="4267200" cy="609600"/>
              </a:xfrm>
              <a:prstGeom prst="rect">
                <a:avLst/>
              </a:prstGeom>
              <a:blipFill rotWithShape="1">
                <a:blip r:embed="rId7"/>
                <a:stretch>
                  <a:fillRect t="-14563" b="-28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5586" y="4245954"/>
                <a:ext cx="5151566" cy="609600"/>
              </a:xfrm>
              <a:prstGeom prst="rect">
                <a:avLst/>
              </a:prstGeom>
              <a:blipFill>
                <a:blip r:embed="rId8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চতুর্থ পদ=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𝑎𝑟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𝑎𝑟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86" y="4245954"/>
                <a:ext cx="5151566" cy="609600"/>
              </a:xfrm>
              <a:prstGeom prst="rect">
                <a:avLst/>
              </a:prstGeom>
              <a:blipFill rotWithShape="1">
                <a:blip r:embed="rId9"/>
                <a:stretch>
                  <a:fillRect l="-2830" t="-23301" b="-50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62513" y="3599343"/>
                <a:ext cx="5151566" cy="609600"/>
              </a:xfrm>
              <a:prstGeom prst="rect">
                <a:avLst/>
              </a:prstGeom>
              <a:blipFill>
                <a:blip r:embed="rId10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তৃতীয় পদ=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𝑎𝑟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𝑎𝑟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13" y="3599343"/>
                <a:ext cx="5151566" cy="609600"/>
              </a:xfrm>
              <a:prstGeom prst="rect">
                <a:avLst/>
              </a:prstGeom>
              <a:blipFill rotWithShape="1">
                <a:blip r:embed="rId11"/>
                <a:stretch>
                  <a:fillRect t="-13592" b="-29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48659" y="2981625"/>
                <a:ext cx="5151566" cy="609600"/>
              </a:xfrm>
              <a:prstGeom prst="rect">
                <a:avLst/>
              </a:prstGeom>
              <a:blipFill>
                <a:blip r:embed="rId1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দ্বিতীয় </a:t>
                </a:r>
                <a:r>
                  <a:rPr lang="bn-BD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পদ=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𝑎𝑟</m:t>
                        </m:r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𝑎𝑟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bn-BD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ctr"/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59" y="2981625"/>
                <a:ext cx="5151566" cy="609600"/>
              </a:xfrm>
              <a:prstGeom prst="rect">
                <a:avLst/>
              </a:prstGeom>
              <a:blipFill rotWithShape="1">
                <a:blip r:embed="rId13"/>
                <a:stretch>
                  <a:fillRect t="-86408" b="-10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0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 txBox="1">
            <a:spLocks/>
          </p:cNvSpPr>
          <p:nvPr/>
        </p:nvSpPr>
        <p:spPr>
          <a:xfrm>
            <a:off x="470134" y="6385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6566134" y="6385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4663" y="1296437"/>
            <a:ext cx="8492835" cy="49765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Plaque 5"/>
          <p:cNvSpPr/>
          <p:nvPr/>
        </p:nvSpPr>
        <p:spPr>
          <a:xfrm>
            <a:off x="40644" y="125738"/>
            <a:ext cx="8991153" cy="893620"/>
          </a:xfrm>
          <a:prstGeom prst="plaque">
            <a:avLst>
              <a:gd name="adj" fmla="val 0"/>
            </a:avLst>
          </a:prstGeom>
          <a:gradFill flip="none" rotWithShape="1">
            <a:gsLst>
              <a:gs pos="10000">
                <a:srgbClr val="CBCBCB">
                  <a:alpha val="60000"/>
                </a:srgbClr>
              </a:gs>
              <a:gs pos="22000">
                <a:srgbClr val="009900"/>
              </a:gs>
              <a:gs pos="51000">
                <a:srgbClr val="FFFF00"/>
              </a:gs>
              <a:gs pos="100000">
                <a:srgbClr val="B2B2B2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2400" y="63394"/>
            <a:ext cx="9143428" cy="6750333"/>
            <a:chOff x="-11691" y="13855"/>
            <a:chExt cx="9072564" cy="6858000"/>
          </a:xfrm>
        </p:grpSpPr>
        <p:sp>
          <p:nvSpPr>
            <p:cNvPr id="12" name="Rectangle 11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34840" y="1440920"/>
                <a:ext cx="8458200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bn-BD" sz="2800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bn-BD" sz="2800" dirty="0">
                    <a:solidFill>
                      <a:srgbClr val="009900"/>
                    </a:solidFill>
                    <a:latin typeface="NikoshBAN" pitchFamily="2" charset="0"/>
                    <a:cs typeface="NikoshBAN" pitchFamily="2" charset="0"/>
                    <a:sym typeface="Wingdings 2"/>
                  </a:rPr>
                  <a:t></a:t>
                </a:r>
                <a:r>
                  <a:rPr lang="bn-BD" sz="2800" dirty="0">
                    <a:solidFill>
                      <a:srgbClr val="0099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bn-BD" sz="2800" b="1" dirty="0">
                    <a:solidFill>
                      <a:srgbClr val="009900"/>
                    </a:solidFill>
                    <a:latin typeface="NikoshBAN" pitchFamily="2" charset="0"/>
                    <a:cs typeface="NikoshBAN" pitchFamily="2" charset="0"/>
                    <a:sym typeface="Wingdings 2"/>
                  </a:rPr>
                  <a:t>গুণোত্তর</a:t>
                </a:r>
                <a:r>
                  <a:rPr lang="bn-BD" sz="2800" b="1" dirty="0">
                    <a:solidFill>
                      <a:srgbClr val="0099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b="1" dirty="0" smtClean="0">
                    <a:solidFill>
                      <a:srgbClr val="009900"/>
                    </a:solidFill>
                    <a:latin typeface="NikoshBAN" pitchFamily="2" charset="0"/>
                    <a:cs typeface="NikoshBAN" pitchFamily="2" charset="0"/>
                  </a:rPr>
                  <a:t>ধারার সমষ্টি নির্নয়: </a:t>
                </a:r>
              </a:p>
              <a:p>
                <a:pPr algn="just"/>
                <a:r>
                  <a:rPr lang="bn-BD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মনেকরি, যেকোনো গুণোত্তর ধারার প্রথম পদ 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bn-BD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 সাধরণ অনুপাত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bn-BD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এবং পদ সংখ্যা 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n. </a:t>
                </a:r>
                <a:r>
                  <a:rPr lang="bn-BD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bn-BD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সংখ্যক পদের সমষ্টি 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bn-BD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হয়, তাহলে –</a:t>
                </a:r>
                <a:endPara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bn-BD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𝑎𝑟</m:t>
                    </m:r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𝑎𝑟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+ …………… +</m:t>
                    </m:r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p>
                    </m:sSup>
                    <m:r>
                      <a:rPr lang="bn-BD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     …….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  <a:sym typeface="Symbol"/>
                      </a:rPr>
                      <m:t>(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  <a:sym typeface="Symbol"/>
                      </a:rPr>
                      <m:t>i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  <a:sym typeface="Symbol"/>
                      </a:rPr>
                      <m:t>)</m:t>
                    </m:r>
                  </m:oMath>
                </a14:m>
                <a:endParaRPr lang="bn-BD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  <a:sym typeface="Symbol"/>
                </a:endParaRPr>
              </a:p>
              <a:p>
                <a:pPr algn="just"/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  <a:sym typeface="Symbol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  <a:sym typeface="Symbol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  <a:sym typeface="Symbol"/>
                      </a:rPr>
                      <m:t>=       </m:t>
                    </m:r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  <a:sym typeface="Symbol"/>
                      </a:rPr>
                      <m:t>𝑎𝑟</m:t>
                    </m:r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  <a:sym typeface="Symbol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  <a:sym typeface="Symbol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  <a:sym typeface="Symbol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  <a:sym typeface="Symbol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  <a:sym typeface="Symbol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  <a:sym typeface="Symbol"/>
                      </a:rPr>
                      <m:t>+ ……</m:t>
                    </m:r>
                  </m:oMath>
                </a14:m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+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----- (ii)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40" y="1440920"/>
                <a:ext cx="8458200" cy="2246769"/>
              </a:xfrm>
              <a:prstGeom prst="rect">
                <a:avLst/>
              </a:prstGeom>
              <a:blipFill rotWithShape="1">
                <a:blip r:embed="rId2"/>
                <a:stretch>
                  <a:fillRect l="-1514" t="-3523" r="-2451" b="-7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45445" y="4143558"/>
                <a:ext cx="3934689" cy="1838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  <a:sym typeface="Symbol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  <a:sym typeface="Symbol"/>
                      </a:rPr>
                      <m:t>i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  <a:sym typeface="Symbol"/>
                      </a:rPr>
                      <m:t>)</m:t>
                    </m:r>
                    <m:r>
                      <a:rPr lang="bn-BD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  <a:sym typeface="Symbol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  <a:sym typeface="Symbol"/>
                      </a:rPr>
                      <m:t>ii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নং হতে পাই,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bn-BD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  <a:sym typeface="Symbol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  <a:sym typeface="Symbol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  <a:sym typeface="Symbol"/>
                      </a:rPr>
                      <m:t>= </m:t>
                    </m:r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bn-BD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p>
                        <m:eqArr>
                          <m:eqArrPr>
                            <m:ctrlPr>
                              <a:rPr lang="en-US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  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       </m:t>
                            </m:r>
                          </m:e>
                        </m:eqArr>
                      </m:sup>
                    </m:sSup>
                  </m:oMath>
                </a14:m>
                <a:endParaRPr lang="bn-BD" sz="24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bn-BD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bn-BD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r 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  <a:sym typeface="Symbol"/>
                      </a:rPr>
                      <m:t>=</m:t>
                    </m:r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  <a:sym typeface="Symbol"/>
                      </a:rPr>
                      <m:t>1</m:t>
                    </m:r>
                    <m:r>
                      <a:rPr lang="bn-BD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algn="just"/>
                <a:r>
                  <a:rPr lang="bn-BD" sz="2800" dirty="0">
                    <a:latin typeface="NikoshBAN" pitchFamily="2" charset="0"/>
                    <a:cs typeface="NikoshBAN" pitchFamily="2" charset="0"/>
                    <a:sym typeface="Symbol"/>
                  </a:rPr>
                  <a:t>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bn-BD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bn-BD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  <a:sym typeface="Symbol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  <a:sym typeface="Symbol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  <a:sym typeface="Symbol"/>
                          </a:rPr>
                          <m:t>1</m:t>
                        </m:r>
                        <m:r>
                          <a:rPr lang="bn-BD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num>
                      <m:den>
                        <m:r>
                          <a:rPr lang="bn-BD" sz="24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bn-BD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bn-BD" sz="2400" dirty="0"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NikoshBAN" pitchFamily="2" charset="0"/>
                            <a:cs typeface="NikoshBAN" pitchFamily="2" charset="0"/>
                            <a:sym typeface="Symbol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 pitchFamily="18" charset="0"/>
                            <a:cs typeface="Times New Roman" pitchFamily="18" charset="0"/>
                            <a:sym typeface="Symbol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/>
                  <a:t>,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যখন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𝑟</m:t>
                    </m:r>
                    <m:r>
                      <a:rPr lang="en-US" sz="2400" i="1">
                        <a:latin typeface="Cambria Math"/>
                        <a:ea typeface="Cambria Math"/>
                        <a:cs typeface="NikoshBAN" pitchFamily="2" charset="0"/>
                      </a:rPr>
                      <m:t>&lt;</m:t>
                    </m:r>
                    <m:r>
                      <a:rPr lang="en-US" sz="2400" i="1">
                        <a:latin typeface="Cambria Math"/>
                        <a:ea typeface="Cambria Math"/>
                        <a:cs typeface="NikoshBAN" pitchFamily="2" charset="0"/>
                      </a:rPr>
                      <m:t>1</m:t>
                    </m:r>
                    <m:r>
                      <a:rPr lang="en-US" sz="2400" i="1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45" y="4143558"/>
                <a:ext cx="3934689" cy="1838196"/>
              </a:xfrm>
              <a:prstGeom prst="rect">
                <a:avLst/>
              </a:prstGeom>
              <a:blipFill rotWithShape="1">
                <a:blip r:embed="rId3"/>
                <a:stretch>
                  <a:fillRect l="-3256" t="-3987" r="-1085" b="-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529305" y="4143558"/>
                <a:ext cx="3941830" cy="1838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  <a:sym typeface="Symbol"/>
                      </a:rPr>
                      <m:t>  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  <a:sym typeface="Symbol"/>
                      </a:rPr>
                      <m:t>(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  <a:sym typeface="Symbol"/>
                      </a:rPr>
                      <m:t>ii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  <a:sym typeface="Symbol"/>
                      </a:rPr>
                      <m:t>)</m:t>
                    </m:r>
                    <m:r>
                      <a:rPr lang="bn-BD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  <a:sym typeface="Symbol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  <a:sym typeface="Symbol"/>
                      </a:rPr>
                      <m:t>i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নং হতে পাই,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bn-BD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    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  <a:sym typeface="Symbol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  <a:sym typeface="Symbol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  <a:sym typeface="Symbol"/>
                      </a:rPr>
                      <m:t>=</m:t>
                    </m:r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p>
                        <m:eqArr>
                          <m:eqArrPr>
                            <m:ctrlPr>
                              <a:rPr lang="en-US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  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       </m:t>
                            </m:r>
                          </m:e>
                        </m:eqArr>
                      </m:sup>
                    </m:sSup>
                    <m:r>
                      <a:rPr lang="bn-BD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endParaRPr lang="bn-BD" sz="24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bn-BD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𝑟</m:t>
                    </m:r>
                    <m:r>
                      <a:rPr lang="bn-BD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  <a:sym typeface="Symbol"/>
                      </a:rPr>
                      <m:t>=</m:t>
                    </m:r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  <a:sym typeface="Symbol"/>
                      </a:rPr>
                      <m:t>1</m:t>
                    </m:r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algn="just"/>
                <a:r>
                  <a:rPr lang="bn-BD" sz="2800" dirty="0">
                    <a:latin typeface="NikoshBAN" pitchFamily="2" charset="0"/>
                    <a:cs typeface="NikoshBAN" pitchFamily="2" charset="0"/>
                    <a:sym typeface="Symbol"/>
                  </a:rPr>
                  <a:t>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bn-BD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bn-BD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  <a:sym typeface="Symbol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  <a:sym typeface="Symbol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num>
                      <m:den>
                        <m:r>
                          <a:rPr lang="bn-BD" sz="24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  <m:r>
                          <a:rPr lang="bn-BD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bn-BD" sz="2400" dirty="0"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 pitchFamily="18" charset="0"/>
                            <a:cs typeface="Times New Roman" pitchFamily="18" charset="0"/>
                            <a:sym typeface="Symbol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/>
                  <a:t>,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যখন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𝑟</m:t>
                    </m:r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&gt;</m:t>
                    </m:r>
                    <m:r>
                      <a:rPr lang="en-US" sz="2400" i="1">
                        <a:latin typeface="Cambria Math"/>
                        <a:ea typeface="Cambria Math"/>
                        <a:cs typeface="NikoshBAN" pitchFamily="2" charset="0"/>
                      </a:rPr>
                      <m:t>1</m:t>
                    </m:r>
                    <m:r>
                      <a:rPr lang="en-US" sz="2400" i="1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305" y="4143558"/>
                <a:ext cx="3941830" cy="1838196"/>
              </a:xfrm>
              <a:prstGeom prst="rect">
                <a:avLst/>
              </a:prstGeom>
              <a:blipFill rotWithShape="1">
                <a:blip r:embed="rId4"/>
                <a:stretch>
                  <a:fillRect l="-3246" t="-3987" r="-773" b="-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owchart: Decision 10"/>
          <p:cNvSpPr/>
          <p:nvPr/>
        </p:nvSpPr>
        <p:spPr>
          <a:xfrm>
            <a:off x="4146675" y="3687689"/>
            <a:ext cx="152399" cy="241876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5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8209" y="6108471"/>
            <a:ext cx="8763000" cy="538407"/>
          </a:xfrm>
          <a:prstGeom prst="rect">
            <a:avLst/>
          </a:prstGeom>
          <a:noFill/>
          <a:ln w="38100" cmpd="thickThin">
            <a:noFill/>
            <a:prstDash val="dashDot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</a:pPr>
            <a:endParaRPr lang="bn-BD" sz="24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0609" y="117853"/>
            <a:ext cx="8991153" cy="893620"/>
            <a:chOff x="27710" y="96980"/>
            <a:chExt cx="8991153" cy="893620"/>
          </a:xfrm>
        </p:grpSpPr>
        <p:sp>
          <p:nvSpPr>
            <p:cNvPr id="16" name="Plaque 15"/>
            <p:cNvSpPr/>
            <p:nvPr/>
          </p:nvSpPr>
          <p:spPr>
            <a:xfrm>
              <a:off x="27710" y="96980"/>
              <a:ext cx="8991153" cy="893620"/>
            </a:xfrm>
            <a:prstGeom prst="plaque">
              <a:avLst>
                <a:gd name="adj" fmla="val 0"/>
              </a:avLst>
            </a:prstGeom>
            <a:gradFill flip="none" rotWithShape="1">
              <a:gsLst>
                <a:gs pos="10000">
                  <a:srgbClr val="CBCBCB">
                    <a:alpha val="60000"/>
                  </a:srgbClr>
                </a:gs>
                <a:gs pos="22000">
                  <a:srgbClr val="009900"/>
                </a:gs>
                <a:gs pos="51000">
                  <a:srgbClr val="FFFF00"/>
                </a:gs>
                <a:gs pos="100000">
                  <a:srgbClr val="B2B2B2"/>
                </a:gs>
                <a:gs pos="100000">
                  <a:srgbClr val="EAEAE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perspective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>
              <a:off x="1832292" y="217292"/>
              <a:ext cx="5209450" cy="697107"/>
            </a:xfrm>
            <a:prstGeom prst="hexagon">
              <a:avLst>
                <a:gd name="adj" fmla="val 0"/>
                <a:gd name="vf" fmla="val 115470"/>
              </a:avLst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77762" y="53834"/>
            <a:ext cx="9143428" cy="6750333"/>
            <a:chOff x="-12648" y="25075"/>
            <a:chExt cx="9143428" cy="6750333"/>
          </a:xfrm>
        </p:grpSpPr>
        <p:grpSp>
          <p:nvGrpSpPr>
            <p:cNvPr id="12" name="Group 11"/>
            <p:cNvGrpSpPr/>
            <p:nvPr/>
          </p:nvGrpSpPr>
          <p:grpSpPr>
            <a:xfrm>
              <a:off x="-12648" y="25075"/>
              <a:ext cx="9143428" cy="6750333"/>
              <a:chOff x="-11691" y="13855"/>
              <a:chExt cx="9072564" cy="6858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FF990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94074" y="6129570"/>
              <a:ext cx="8741772" cy="0"/>
            </a:xfrm>
            <a:prstGeom prst="line">
              <a:avLst/>
            </a:prstGeom>
            <a:ln w="1333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17"/>
          <p:cNvSpPr txBox="1"/>
          <p:nvPr/>
        </p:nvSpPr>
        <p:spPr>
          <a:xfrm>
            <a:off x="119883" y="265883"/>
            <a:ext cx="1683076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 : ৭ মিনিট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29"/>
          <p:cNvSpPr txBox="1"/>
          <p:nvPr/>
        </p:nvSpPr>
        <p:spPr>
          <a:xfrm>
            <a:off x="7158133" y="287938"/>
            <a:ext cx="1683076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সময় : ৭ মিনিট</a:t>
            </a:r>
            <a:endParaRPr lang="en-US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5209" y="156048"/>
            <a:ext cx="3124200" cy="787478"/>
          </a:xfrm>
          <a:prstGeom prst="rect">
            <a:avLst/>
          </a:prstGeom>
        </p:spPr>
        <p:txBody>
          <a:bodyPr wrap="none" numCol="1">
            <a:prstTxWarp prst="textDoubleWave1">
              <a:avLst>
                <a:gd name="adj1" fmla="val 6250"/>
                <a:gd name="adj2" fmla="val 1330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4861" y="1277854"/>
            <a:ext cx="8183939" cy="4572000"/>
            <a:chOff x="5474409" y="2523043"/>
            <a:chExt cx="8183939" cy="4572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" name="Flowchart: Decision 9"/>
            <p:cNvSpPr/>
            <p:nvPr/>
          </p:nvSpPr>
          <p:spPr>
            <a:xfrm>
              <a:off x="5508653" y="2523043"/>
              <a:ext cx="8149695" cy="4572000"/>
            </a:xfrm>
            <a:prstGeom prst="flowChartDecision">
              <a:avLst/>
            </a:prstGeom>
            <a:solidFill>
              <a:schemeClr val="bg2">
                <a:lumMod val="50000"/>
              </a:schemeClr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TextBox 5"/>
            <p:cNvSpPr txBox="1"/>
            <p:nvPr/>
          </p:nvSpPr>
          <p:spPr>
            <a:xfrm>
              <a:off x="5474409" y="4246115"/>
              <a:ext cx="8149695" cy="1477328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smtClean="0">
                  <a:solidFill>
                    <a:srgbClr val="3333FF"/>
                  </a:solidFill>
                  <a:sym typeface="Wingdings 3"/>
                </a:rPr>
                <a:t></a:t>
              </a:r>
              <a:r>
                <a:rPr lang="en-US" sz="3600" b="1" dirty="0" smtClean="0">
                  <a:solidFill>
                    <a:srgbClr val="CC00FF"/>
                  </a:solidFill>
                  <a:sym typeface="Wingdings 3"/>
                </a:rPr>
                <a:t> 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  <a:sym typeface="Wingdings 3"/>
                </a:rPr>
                <a:t>১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  <a:sym typeface="Wingdings 3"/>
                </a:rPr>
                <a:t>.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সমস্যা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:  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16 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bn-BD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32</a:t>
              </a:r>
              <a:r>
                <a:rPr lang="bn-BD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bn-BD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64</a:t>
              </a:r>
              <a:r>
                <a:rPr lang="bn-BD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+…..</a:t>
              </a:r>
              <a:r>
                <a:rPr lang="bn-BD" sz="3600" dirty="0" smtClean="0">
                  <a:latin typeface="Times New Roman" pitchFamily="18" charset="0"/>
                  <a:cs typeface="Times New Roman" pitchFamily="18" charset="0"/>
                </a:rPr>
                <a:t>...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. 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ধারাটির সপ্তম পদ  নির্ণয়  কর।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687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36934" y="2211708"/>
                <a:ext cx="6477000" cy="3746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bn-BD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ইহা একটি গুণোত্তর ধারা, যার-</a:t>
                </a:r>
              </a:p>
              <a:p>
                <a:pPr algn="just"/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bn-BD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প্রথম পদ=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8</m:t>
                    </m:r>
                  </m:oMath>
                </a14:m>
                <a:endPara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bn-BD" sz="32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bn-BD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সাধারণ অনুপাত=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𝑟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16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8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</m:oMath>
                </a14:m>
                <a:endParaRPr lang="bn-BD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      </a:t>
                </a:r>
                <a:r>
                  <a:rPr lang="bn-BD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সপ্তম</a:t>
                </a:r>
                <a:r>
                  <a:rPr lang="bn-BD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পদ=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𝑎𝑟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rgbClr val="002060"/>
                  </a:solidFill>
                </a:endParaRPr>
              </a:p>
              <a:p>
                <a:pPr algn="just"/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002060"/>
                    </a:solidFill>
                  </a:rPr>
                  <a:t>                            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8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  <a:sym typeface="Symbol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  <a:sym typeface="Symbol"/>
                      </a:rPr>
                      <m:t>512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  <a:sym typeface="Symbol"/>
                      </a:rPr>
                      <m:t>.</m:t>
                    </m:r>
                  </m:oMath>
                </a14:m>
                <a:endPara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sym typeface="Symbol"/>
                </a:endParaRPr>
              </a:p>
              <a:p>
                <a:pPr algn="just"/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        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Ans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: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512.</a:t>
                </a:r>
                <a:endPara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sym typeface="Symbol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934" y="2211708"/>
                <a:ext cx="6477000" cy="3746795"/>
              </a:xfrm>
              <a:prstGeom prst="rect">
                <a:avLst/>
              </a:prstGeom>
              <a:blipFill rotWithShape="1">
                <a:blip r:embed="rId2"/>
                <a:stretch>
                  <a:fillRect l="-2352" t="-2117" b="-4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0644" y="125738"/>
            <a:ext cx="8991153" cy="893620"/>
            <a:chOff x="27710" y="96980"/>
            <a:chExt cx="8991153" cy="893620"/>
          </a:xfrm>
        </p:grpSpPr>
        <p:sp>
          <p:nvSpPr>
            <p:cNvPr id="9" name="Plaque 8"/>
            <p:cNvSpPr/>
            <p:nvPr/>
          </p:nvSpPr>
          <p:spPr>
            <a:xfrm>
              <a:off x="27710" y="96980"/>
              <a:ext cx="8991153" cy="893620"/>
            </a:xfrm>
            <a:prstGeom prst="plaque">
              <a:avLst>
                <a:gd name="adj" fmla="val 0"/>
              </a:avLst>
            </a:prstGeom>
            <a:gradFill flip="none" rotWithShape="1">
              <a:gsLst>
                <a:gs pos="10000">
                  <a:srgbClr val="CBCBCB">
                    <a:alpha val="60000"/>
                  </a:srgbClr>
                </a:gs>
                <a:gs pos="22000">
                  <a:srgbClr val="009900"/>
                </a:gs>
                <a:gs pos="51000">
                  <a:srgbClr val="FFFF00"/>
                </a:gs>
                <a:gs pos="100000">
                  <a:srgbClr val="B2B2B2"/>
                </a:gs>
                <a:gs pos="100000">
                  <a:srgbClr val="EAEAE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perspective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>
              <a:off x="290940" y="217292"/>
              <a:ext cx="8533954" cy="697107"/>
            </a:xfrm>
            <a:prstGeom prst="hexagon">
              <a:avLst>
                <a:gd name="adj" fmla="val 0"/>
                <a:gd name="vf" fmla="val 115470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         </a:t>
              </a:r>
              <a:r>
                <a:rPr lang="bn-BD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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একক </a:t>
              </a:r>
              <a:r>
                <a:rPr lang="en-US" sz="36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কাজের </a:t>
              </a:r>
              <a:r>
                <a:rPr lang="en-US" sz="36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সমাধান</a:t>
              </a:r>
              <a:r>
                <a:rPr lang="en-US" sz="36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</a:t>
              </a:r>
              <a:endPara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6" y="53833"/>
            <a:ext cx="9143428" cy="6750333"/>
            <a:chOff x="-11691" y="13855"/>
            <a:chExt cx="9072564" cy="6858000"/>
          </a:xfrm>
        </p:grpSpPr>
        <p:sp>
          <p:nvSpPr>
            <p:cNvPr id="7" name="Rectangle 6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4934" y="1615103"/>
            <a:ext cx="6781023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সমাধান: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+ 16 +</a:t>
            </a:r>
            <a:r>
              <a:rPr lang="bn-BD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bn-BD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bn-BD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64</a:t>
            </a:r>
            <a:r>
              <a:rPr lang="bn-BD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+…..</a:t>
            </a:r>
            <a:r>
              <a:rPr lang="bn-BD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BD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...........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3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2158" y="3706376"/>
            <a:ext cx="8451270" cy="2063582"/>
            <a:chOff x="188203" y="896990"/>
            <a:chExt cx="8534400" cy="3213243"/>
          </a:xfrm>
        </p:grpSpPr>
        <p:sp>
          <p:nvSpPr>
            <p:cNvPr id="10" name="Can 9"/>
            <p:cNvSpPr/>
            <p:nvPr/>
          </p:nvSpPr>
          <p:spPr>
            <a:xfrm>
              <a:off x="188203" y="896990"/>
              <a:ext cx="8534400" cy="2373049"/>
            </a:xfrm>
            <a:prstGeom prst="can">
              <a:avLst>
                <a:gd name="adj" fmla="val 13636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9435" y="1761934"/>
              <a:ext cx="8382000" cy="2348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 smtClean="0">
                  <a:solidFill>
                    <a:schemeClr val="accent2">
                      <a:lumMod val="75000"/>
                    </a:schemeClr>
                  </a:solidFill>
                  <a:sym typeface="Wingdings 3"/>
                </a:rPr>
                <a:t></a:t>
              </a:r>
              <a:r>
                <a:rPr lang="bn-BD" sz="28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  <a:sym typeface="Wingdings 3"/>
                </a:rPr>
                <a:t>২ । </a:t>
              </a:r>
              <a:r>
                <a:rPr lang="bn-BD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সমস্যা </a:t>
              </a:r>
              <a:r>
                <a:rPr lang="bn-BD" sz="2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8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sz="28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9 </a:t>
              </a:r>
              <a:r>
                <a:rPr lang="en-US" sz="28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sz="28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27 </a:t>
              </a:r>
              <a:r>
                <a:rPr lang="en-US" sz="28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bn-BD" sz="28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....... </a:t>
              </a:r>
              <a:r>
                <a:rPr lang="bn-BD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ধারাটির </a:t>
              </a:r>
              <a:r>
                <a:rPr lang="bn-BD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প্রথম চৌদ্দটি পদের সমষ্টি নির্ণয় কর।</a:t>
              </a:r>
              <a:endPara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1113" y="6189172"/>
            <a:ext cx="8763000" cy="538407"/>
          </a:xfrm>
          <a:prstGeom prst="rect">
            <a:avLst/>
          </a:prstGeom>
          <a:noFill/>
          <a:ln w="38100" cmpd="thickThin">
            <a:noFill/>
            <a:prstDash val="dashDot"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</a:pPr>
            <a:endParaRPr lang="bn-BD" sz="24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6"/>
          <p:cNvSpPr txBox="1"/>
          <p:nvPr/>
        </p:nvSpPr>
        <p:spPr>
          <a:xfrm>
            <a:off x="6903026" y="1010372"/>
            <a:ext cx="187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 : ১৫ মিনিট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27"/>
          <p:cNvSpPr txBox="1"/>
          <p:nvPr/>
        </p:nvSpPr>
        <p:spPr>
          <a:xfrm>
            <a:off x="391917" y="1159538"/>
            <a:ext cx="187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 : ১৫ মিনিট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423" y="116752"/>
            <a:ext cx="8991153" cy="893620"/>
            <a:chOff x="27710" y="96980"/>
            <a:chExt cx="8991153" cy="893620"/>
          </a:xfrm>
        </p:grpSpPr>
        <p:sp>
          <p:nvSpPr>
            <p:cNvPr id="8" name="Plaque 7"/>
            <p:cNvSpPr/>
            <p:nvPr/>
          </p:nvSpPr>
          <p:spPr>
            <a:xfrm>
              <a:off x="27710" y="96980"/>
              <a:ext cx="8991153" cy="893620"/>
            </a:xfrm>
            <a:prstGeom prst="plaque">
              <a:avLst>
                <a:gd name="adj" fmla="val 0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Hexagon 8"/>
            <p:cNvSpPr/>
            <p:nvPr/>
          </p:nvSpPr>
          <p:spPr>
            <a:xfrm>
              <a:off x="290940" y="217292"/>
              <a:ext cx="8533954" cy="697107"/>
            </a:xfrm>
            <a:prstGeom prst="hexagon">
              <a:avLst>
                <a:gd name="adj" fmla="val 0"/>
                <a:gd name="vf" fmla="val 115470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                </a:t>
              </a:r>
              <a:r>
                <a:rPr lang="bn-BD" sz="4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  <a:sym typeface="Wingdings 2"/>
                </a:rPr>
                <a:t></a:t>
              </a:r>
              <a:r>
                <a:rPr lang="bn-BD" sz="5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দলীয় কাজ </a:t>
              </a:r>
              <a:r>
                <a:rPr lang="bn-BD" sz="4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  <a:sym typeface="Wingdings 2"/>
                </a:rPr>
                <a:t></a:t>
              </a:r>
              <a:endParaRPr lang="bn-BD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99" y="1132609"/>
            <a:ext cx="4648200" cy="257376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726778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/>
        </p:nvSpPr>
        <p:spPr>
          <a:xfrm>
            <a:off x="6508316" y="63417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09C0A4-91B2-470C-9B3C-EAD5E83C5AE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17174" y="82415"/>
            <a:ext cx="8991153" cy="893620"/>
            <a:chOff x="27710" y="96980"/>
            <a:chExt cx="8991153" cy="893620"/>
          </a:xfrm>
        </p:grpSpPr>
        <p:sp>
          <p:nvSpPr>
            <p:cNvPr id="14" name="Plaque 13"/>
            <p:cNvSpPr/>
            <p:nvPr/>
          </p:nvSpPr>
          <p:spPr>
            <a:xfrm>
              <a:off x="27710" y="96980"/>
              <a:ext cx="8991153" cy="893620"/>
            </a:xfrm>
            <a:prstGeom prst="plaque">
              <a:avLst>
                <a:gd name="adj" fmla="val 0"/>
              </a:avLst>
            </a:prstGeom>
            <a:gradFill flip="none" rotWithShape="1">
              <a:gsLst>
                <a:gs pos="10000">
                  <a:srgbClr val="CBCBCB">
                    <a:alpha val="60000"/>
                  </a:srgbClr>
                </a:gs>
                <a:gs pos="22000">
                  <a:srgbClr val="009900"/>
                </a:gs>
                <a:gs pos="51000">
                  <a:srgbClr val="FFFF00"/>
                </a:gs>
                <a:gs pos="100000">
                  <a:srgbClr val="B2B2B2"/>
                </a:gs>
                <a:gs pos="100000">
                  <a:srgbClr val="EAEAE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perspective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>
              <a:off x="290940" y="217292"/>
              <a:ext cx="8533954" cy="697107"/>
            </a:xfrm>
            <a:prstGeom prst="hexagon">
              <a:avLst>
                <a:gd name="adj" fmla="val 0"/>
                <a:gd name="vf" fmla="val 115470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         </a:t>
              </a:r>
              <a:r>
                <a:rPr lang="bn-BD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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দলীয় 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কাজের </a:t>
              </a:r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সমাধান</a:t>
              </a:r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</a:t>
              </a:r>
              <a:r>
                <a:rPr lang="bn-BD" sz="3600" b="1" dirty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endPara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747" y="53834"/>
            <a:ext cx="9143428" cy="6750333"/>
            <a:chOff x="-11691" y="13855"/>
            <a:chExt cx="9072564" cy="6858000"/>
          </a:xfrm>
        </p:grpSpPr>
        <p:sp>
          <p:nvSpPr>
            <p:cNvPr id="12" name="Rectangle 11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36661" y="1121510"/>
            <a:ext cx="6705600" cy="5233164"/>
            <a:chOff x="1281545" y="1136075"/>
            <a:chExt cx="6705600" cy="52331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20"/>
                <p:cNvSpPr txBox="1"/>
                <p:nvPr/>
              </p:nvSpPr>
              <p:spPr>
                <a:xfrm>
                  <a:off x="1281545" y="1136075"/>
                  <a:ext cx="6705600" cy="5233164"/>
                </a:xfrm>
                <a:prstGeom prst="rect">
                  <a:avLst/>
                </a:prstGeom>
                <a:noFill/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24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NikoshBAN" pitchFamily="2" charset="0"/>
                      <a:cs typeface="NikoshBAN" pitchFamily="2" charset="0"/>
                      <a:sym typeface="Wingdings 3"/>
                    </a:rPr>
                    <a:t>২</a:t>
                  </a:r>
                  <a:r>
                    <a:rPr lang="bn-BD" sz="2400" b="1" dirty="0" smtClean="0">
                      <a:solidFill>
                        <a:schemeClr val="accent2">
                          <a:lumMod val="75000"/>
                        </a:schemeClr>
                      </a:solidFill>
                      <a:sym typeface="Wingdings 3"/>
                    </a:rPr>
                    <a:t>।</a:t>
                  </a:r>
                  <a:r>
                    <a:rPr lang="bn-BD" sz="2400" dirty="0" smtClean="0">
                      <a:solidFill>
                        <a:srgbClr val="009900"/>
                      </a:solidFill>
                      <a:latin typeface="NikoshBAN" pitchFamily="2" charset="0"/>
                      <a:cs typeface="NikoshBAN" pitchFamily="2" charset="0"/>
                      <a:sym typeface="Wingdings 2"/>
                    </a:rPr>
                    <a:t> </a:t>
                  </a:r>
                  <a:r>
                    <a:rPr lang="bn-BD" sz="2400" dirty="0" smtClean="0">
                      <a:latin typeface="NikoshBAN" pitchFamily="2" charset="0"/>
                      <a:cs typeface="NikoshBAN" pitchFamily="2" charset="0"/>
                    </a:rPr>
                    <a:t>সমাধান : </a:t>
                  </a:r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3 </a:t>
                  </a:r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+ </a:t>
                  </a:r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9 </a:t>
                  </a:r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+ </a:t>
                  </a:r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27 </a:t>
                  </a:r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+ </a:t>
                  </a:r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bn-BD" sz="2400" dirty="0" smtClean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bn-BD" sz="2400" dirty="0" smtClean="0"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bn-BD" sz="2400" dirty="0" smtClean="0">
                      <a:latin typeface="NikoshBAN" pitchFamily="2" charset="0"/>
                      <a:cs typeface="NikoshBAN" pitchFamily="2" charset="0"/>
                    </a:rPr>
                    <a:t>     ইহা একটি গুণোত্তর ধারা, যার –  </a:t>
                  </a:r>
                </a:p>
                <a:p>
                  <a:r>
                    <a:rPr lang="bn-BD" sz="2400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2400" dirty="0" smtClean="0">
                      <a:latin typeface="NikoshBAN" pitchFamily="2" charset="0"/>
                      <a:cs typeface="NikoshBAN" pitchFamily="2" charset="0"/>
                    </a:rPr>
                    <a:t>    প্রথম পদ  </a:t>
                  </a:r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a = 3</a:t>
                  </a:r>
                  <a:endParaRPr lang="bn-BD" sz="2400" dirty="0" smtClean="0"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bn-BD" sz="2400" dirty="0" smtClean="0">
                      <a:latin typeface="NikoshBAN" pitchFamily="2" charset="0"/>
                      <a:cs typeface="NikoshBAN" pitchFamily="2" charset="0"/>
                    </a:rPr>
                    <a:t>     সাধারণ  অনুপাত </a:t>
                  </a:r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400" dirty="0" smtClean="0">
                      <a:latin typeface="NikoshBAN" pitchFamily="2" charset="0"/>
                      <a:cs typeface="NikoshBAN" pitchFamily="2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 = 3</a:t>
                  </a:r>
                  <a:endParaRPr lang="bn-BD" sz="2400" dirty="0" smtClean="0"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bn-BD" sz="2400" dirty="0" smtClean="0">
                      <a:latin typeface="NikoshBAN" pitchFamily="2" charset="0"/>
                      <a:cs typeface="NikoshBAN" pitchFamily="2" charset="0"/>
                    </a:rPr>
                    <a:t>    </a:t>
                  </a:r>
                  <a:r>
                    <a:rPr lang="en-US" sz="2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2400" dirty="0" smtClean="0">
                      <a:latin typeface="NikoshBAN" pitchFamily="2" charset="0"/>
                      <a:cs typeface="NikoshBAN" pitchFamily="2" charset="0"/>
                    </a:rPr>
                    <a:t>পদ সংখ্যা </a:t>
                  </a:r>
                  <a:r>
                    <a:rPr lang="en-US" sz="2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n </a:t>
                  </a:r>
                  <a:r>
                    <a:rPr lang="bn-BD" sz="2400" dirty="0" smtClean="0">
                      <a:latin typeface="NikoshBAN" pitchFamily="2" charset="0"/>
                      <a:cs typeface="NikoshBAN" pitchFamily="2" charset="0"/>
                    </a:rPr>
                    <a:t>=  </a:t>
                  </a:r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14.</a:t>
                  </a:r>
                  <a:endParaRPr lang="bn-BD" sz="2400" dirty="0" smtClean="0"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bn-BD" sz="2400" dirty="0" smtClean="0">
                      <a:latin typeface="NikoshBAN" pitchFamily="2" charset="0"/>
                      <a:cs typeface="NikoshBAN" pitchFamily="2" charset="0"/>
                    </a:rPr>
                    <a:t>   </a:t>
                  </a:r>
                  <a:r>
                    <a:rPr lang="en-US" sz="2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2400" dirty="0" smtClean="0">
                      <a:latin typeface="NikoshBAN" pitchFamily="2" charset="0"/>
                      <a:cs typeface="NikoshBAN" pitchFamily="2" charset="0"/>
                    </a:rPr>
                    <a:t> এখন, </a:t>
                  </a:r>
                </a:p>
                <a:p>
                  <a:r>
                    <a:rPr lang="bn-BD" sz="2400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2400" dirty="0" smtClean="0">
                      <a:latin typeface="NikoshBAN" pitchFamily="2" charset="0"/>
                      <a:cs typeface="NikoshBAN" pitchFamily="2" charset="0"/>
                    </a:rPr>
                    <a:t>   </a:t>
                  </a:r>
                  <a:r>
                    <a:rPr lang="en-US" sz="2400" dirty="0" smtClean="0">
                      <a:latin typeface="NikoshBAN" pitchFamily="2" charset="0"/>
                      <a:cs typeface="NikoshBAN" pitchFamily="2" charset="0"/>
                    </a:rPr>
                    <a:t>       </a:t>
                  </a:r>
                  <a:r>
                    <a:rPr lang="bn-BD" sz="2400" dirty="0" smtClean="0">
                      <a:latin typeface="NikoshBAN" pitchFamily="2" charset="0"/>
                      <a:cs typeface="NikoshBAN" pitchFamily="2" charset="0"/>
                    </a:rPr>
                    <a:t> সমষ্টি = </a:t>
                  </a:r>
                </a:p>
                <a:p>
                  <a:endParaRPr lang="bn-BD" sz="2400" dirty="0">
                    <a:latin typeface="NikoshBAN" pitchFamily="2" charset="0"/>
                    <a:cs typeface="NikoshBAN" pitchFamily="2" charset="0"/>
                  </a:endParaRPr>
                </a:p>
                <a:p>
                  <a:endParaRPr lang="bn-BD" sz="2400" dirty="0" smtClean="0">
                    <a:latin typeface="NikoshBAN" pitchFamily="2" charset="0"/>
                    <a:cs typeface="NikoshBAN" pitchFamily="2" charset="0"/>
                  </a:endParaRPr>
                </a:p>
                <a:p>
                  <a:endParaRPr lang="bn-BD" sz="2400" dirty="0">
                    <a:latin typeface="NikoshBAN" pitchFamily="2" charset="0"/>
                    <a:cs typeface="NikoshBAN" pitchFamily="2" charset="0"/>
                  </a:endParaRPr>
                </a:p>
                <a:p>
                  <a:endParaRPr lang="bn-BD" sz="2400" dirty="0" smtClean="0">
                    <a:latin typeface="NikoshBAN" pitchFamily="2" charset="0"/>
                    <a:cs typeface="NikoshBAN" pitchFamily="2" charset="0"/>
                  </a:endParaRPr>
                </a:p>
                <a:p>
                  <a:endParaRPr lang="en-US" sz="2400" dirty="0" smtClean="0">
                    <a:latin typeface="NikoshBAN" pitchFamily="2" charset="0"/>
                    <a:cs typeface="NikoshBAN" pitchFamily="2" charset="0"/>
                  </a:endParaRPr>
                </a:p>
                <a:p>
                  <a:endParaRPr lang="bn-BD" sz="1200" dirty="0" smtClean="0">
                    <a:latin typeface="NikoshBAN" pitchFamily="2" charset="0"/>
                    <a:cs typeface="NikoshBAN" pitchFamily="2" charset="0"/>
                  </a:endParaRPr>
                </a:p>
                <a:p>
                  <a:endParaRPr lang="bn-BD" sz="1200" dirty="0">
                    <a:latin typeface="NikoshBAN" pitchFamily="2" charset="0"/>
                    <a:cs typeface="NikoshBAN" pitchFamily="2" charset="0"/>
                  </a:endParaRPr>
                </a:p>
                <a:p>
                  <a:endParaRPr lang="bn-BD" sz="1200" dirty="0" smtClean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1545" y="1136075"/>
                  <a:ext cx="6705600" cy="523316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082" t="-807"/>
                  </a:stretch>
                </a:blipFill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2978720" y="3362087"/>
                  <a:ext cx="3733800" cy="7164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/>
                  <a14:m>
                    <m:oMath xmlns:m="http://schemas.openxmlformats.org/officeDocument/2006/math">
                      <m:r>
                        <a:rPr lang="bn-BD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f>
                        <m:fPr>
                          <m:ctrlPr>
                            <a:rPr lang="bn-BD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  <a:sym typeface="Symbol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  <a:sym typeface="Symbol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num>
                        <m:den>
                          <m:r>
                            <a:rPr lang="bn-BD" sz="24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𝑟</m:t>
                          </m:r>
                          <m:r>
                            <a:rPr lang="bn-BD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bn-BD" sz="2400" dirty="0">
                              <a:latin typeface="NikoshBAN" pitchFamily="2" charset="0"/>
                              <a:cs typeface="NikoshBAN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itchFamily="18" charset="0"/>
                              <a:cs typeface="Times New Roman" pitchFamily="18" charset="0"/>
                              <a:sym typeface="Symbol"/>
                            </a:rPr>
                            <m:t>)</m:t>
                          </m:r>
                        </m:den>
                      </m:f>
                    </m:oMath>
                  </a14:m>
                  <a:r>
                    <a:rPr lang="en-US" sz="2800" dirty="0"/>
                    <a:t> </a:t>
                  </a:r>
                  <a:r>
                    <a:rPr lang="bn-BD" sz="2800" dirty="0" smtClean="0"/>
                    <a:t>       </a:t>
                  </a:r>
                  <a:r>
                    <a:rPr lang="en-US" sz="2800" dirty="0" smtClean="0"/>
                    <a:t>; </a:t>
                  </a:r>
                  <a:r>
                    <a:rPr lang="bn-BD" sz="2400" dirty="0" smtClean="0">
                      <a:latin typeface="NikoshBAN" pitchFamily="2" charset="0"/>
                      <a:cs typeface="NikoshBAN" pitchFamily="2" charset="0"/>
                    </a:rPr>
                    <a:t>যখন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cs typeface="NikoshBAN" pitchFamily="2" charset="0"/>
                        </a:rPr>
                        <m:t>𝑟</m:t>
                      </m:r>
                      <m:r>
                        <a:rPr lang="en-US" sz="2400" b="0" i="0" smtClean="0">
                          <a:latin typeface="Cambria Math"/>
                          <a:cs typeface="NikoshBAN" pitchFamily="2" charset="0"/>
                        </a:rPr>
                        <m:t>&gt;</m:t>
                      </m:r>
                      <m:r>
                        <a:rPr lang="en-US" sz="2400" i="1">
                          <a:latin typeface="Cambria Math"/>
                          <a:ea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2400" i="1">
                          <a:latin typeface="Cambria Math"/>
                          <a:ea typeface="Cambria Math"/>
                          <a:cs typeface="NikoshBAN" pitchFamily="2" charset="0"/>
                        </a:rPr>
                        <m:t>.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8720" y="3362087"/>
                  <a:ext cx="3733800" cy="71641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695" b="-3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2483215" y="4141203"/>
                  <a:ext cx="2570230" cy="93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BD" sz="240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bn-BD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  <a:sym typeface="Symbol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14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</m:num>
                          <m:den>
                            <m:r>
                              <a:rPr lang="bn-BD" sz="24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bn-BD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bn-BD" sz="2400" dirty="0">
                                <a:latin typeface="NikoshBAN" pitchFamily="2" charset="0"/>
                                <a:cs typeface="NikoshBAN" pitchFamily="2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Times New Roman" pitchFamily="18" charset="0"/>
                                <a:cs typeface="Times New Roman" pitchFamily="18" charset="0"/>
                                <a:sym typeface="Symbol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215" y="4141203"/>
                  <a:ext cx="2570230" cy="93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481945" y="5320583"/>
                  <a:ext cx="196063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BD" sz="240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245745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.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1945" y="5320583"/>
                  <a:ext cx="196063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526" r="-935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552490" y="5159515"/>
                  <a:ext cx="2570230" cy="7838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BD" sz="240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bn-BD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×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16383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2490" y="5159515"/>
                  <a:ext cx="2570230" cy="78380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43"/>
            <p:cNvSpPr txBox="1"/>
            <p:nvPr/>
          </p:nvSpPr>
          <p:spPr>
            <a:xfrm>
              <a:off x="4959925" y="5760156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Ans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. 245745.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489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121399" y="206959"/>
            <a:ext cx="8991153" cy="1046020"/>
          </a:xfrm>
          <a:prstGeom prst="plaque">
            <a:avLst>
              <a:gd name="adj" fmla="val 0"/>
            </a:avLst>
          </a:prstGeom>
          <a:gradFill flip="none" rotWithShape="1">
            <a:gsLst>
              <a:gs pos="10000">
                <a:srgbClr val="CBCBCB">
                  <a:alpha val="60000"/>
                </a:srgbClr>
              </a:gs>
              <a:gs pos="22000">
                <a:srgbClr val="009900"/>
              </a:gs>
              <a:gs pos="51000">
                <a:srgbClr val="FFFF00"/>
              </a:gs>
              <a:gs pos="100000">
                <a:srgbClr val="B2B2B2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3384" y="144761"/>
            <a:ext cx="9143428" cy="6750333"/>
            <a:chOff x="-11691" y="13855"/>
            <a:chExt cx="9072564" cy="6858000"/>
          </a:xfrm>
        </p:grpSpPr>
        <p:sp>
          <p:nvSpPr>
            <p:cNvPr id="16" name="Rectangle 15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" name="TextBox 18"/>
          <p:cNvSpPr txBox="1"/>
          <p:nvPr/>
        </p:nvSpPr>
        <p:spPr>
          <a:xfrm>
            <a:off x="783879" y="414276"/>
            <a:ext cx="187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সময় : ৫ মিনিট</a:t>
            </a:r>
            <a:endParaRPr lang="en-US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6747455" y="383458"/>
            <a:ext cx="187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সময় : ৫ মিনিট</a:t>
            </a:r>
            <a:endParaRPr lang="en-US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71526" y="206959"/>
            <a:ext cx="3213920" cy="1046020"/>
          </a:xfrm>
          <a:prstGeom prst="rect">
            <a:avLst/>
          </a:prstGeom>
          <a:solidFill>
            <a:srgbClr val="92D050"/>
          </a:solidFill>
          <a:ln w="76200">
            <a:noFill/>
            <a:prstDash val="sysDot"/>
          </a:ln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7200" b="1" dirty="0" smtClean="0">
                <a:ln w="1905"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b="1" u="sng" dirty="0" smtClean="0">
                <a:ln w="1905"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000" b="1" u="sng" dirty="0">
              <a:ln w="1905"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3071526" y="352050"/>
            <a:ext cx="3213920" cy="98614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2929" y="1866536"/>
            <a:ext cx="8077200" cy="125383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bn-IN" sz="24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  <a:sym typeface="Webdings"/>
              </a:rPr>
              <a:t>◊</a:t>
            </a:r>
            <a:r>
              <a:rPr lang="bn-BD" sz="24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IN" sz="24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  <a:sym typeface="Webdings"/>
              </a:rPr>
              <a:t>উঃ 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গুণোত্তর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ধারা:-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ধারার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কোনো পদ ও এর পূর্ববর্তী পদের অনুপাত সব সময় সমান হলে অর্থাৎ যেকোনো পদকে এর পূর্ববর্তী পদ দ্বারা ভাগ করে ভাগফল সমান পাওয়া গেলে, সে ধারাটিকে গুণোত্তর ধারা বলে এবং ভাগফলকে সাধারণ অনুপাত বলে।</a:t>
            </a:r>
            <a:endParaRPr lang="bn-BD" sz="2400" dirty="0" smtClean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22111" y="2988763"/>
            <a:ext cx="5893643" cy="6096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ebdings"/>
              </a:rPr>
              <a:t>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২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।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প্রশ্ন: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গুণোত্তর ধারার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তম পদ নির্ণয়ের সূত্রটি লেখ।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418" y="1457833"/>
            <a:ext cx="3685624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ebdings"/>
              </a:rPr>
              <a:t>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প্রশ্ন: গুণোত্তর 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ধারা কাকে বলে?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540203" y="3446809"/>
                <a:ext cx="5037352" cy="46328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bn-IN" sz="2400" dirty="0" smtClean="0">
                    <a:solidFill>
                      <a:srgbClr val="009900"/>
                    </a:solidFill>
                    <a:latin typeface="NikoshBAN" pitchFamily="2" charset="0"/>
                    <a:cs typeface="NikoshBAN" pitchFamily="2" charset="0"/>
                    <a:sym typeface="Webdings"/>
                  </a:rPr>
                  <a:t>◊ উঃ</a:t>
                </a:r>
                <a:r>
                  <a:rPr lang="en-US" sz="2400" dirty="0" smtClean="0">
                    <a:solidFill>
                      <a:srgbClr val="009900"/>
                    </a:solidFill>
                    <a:latin typeface="NikoshBAN" pitchFamily="2" charset="0"/>
                    <a:cs typeface="NikoshBAN" pitchFamily="2" charset="0"/>
                    <a:sym typeface="Webdings"/>
                  </a:rPr>
                  <a:t> </a:t>
                </a:r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গুণোত্তর ধারার 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তম পদ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𝑎𝑟</m:t>
                        </m:r>
                      </m:e>
                      <m:sup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 smtClean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  <a:sym typeface="Webdings"/>
                </a:endParaRPr>
              </a:p>
              <a:p>
                <a:pPr marL="0" indent="0">
                  <a:buNone/>
                </a:pPr>
                <a:r>
                  <a:rPr lang="bn-IN" sz="2400" dirty="0" smtClean="0">
                    <a:solidFill>
                      <a:srgbClr val="009900"/>
                    </a:solidFill>
                    <a:latin typeface="NikoshBAN" pitchFamily="2" charset="0"/>
                    <a:cs typeface="NikoshBAN" pitchFamily="2" charset="0"/>
                    <a:sym typeface="Webdings"/>
                  </a:rPr>
                  <a:t>  </a:t>
                </a:r>
                <a:endParaRPr lang="en-US" sz="2400" dirty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03" y="3446809"/>
                <a:ext cx="5037352" cy="463289"/>
              </a:xfrm>
              <a:prstGeom prst="rect">
                <a:avLst/>
              </a:prstGeom>
              <a:blipFill rotWithShape="1">
                <a:blip r:embed="rId2"/>
                <a:stretch>
                  <a:fillRect l="-1937" t="-15789" b="-18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 txBox="1">
            <a:spLocks/>
          </p:cNvSpPr>
          <p:nvPr/>
        </p:nvSpPr>
        <p:spPr>
          <a:xfrm>
            <a:off x="354389" y="1367768"/>
            <a:ext cx="8435064" cy="5105400"/>
          </a:xfrm>
          <a:prstGeom prst="rect">
            <a:avLst/>
          </a:prstGeom>
          <a:ln w="38100">
            <a:solidFill>
              <a:srgbClr val="00CC00"/>
            </a:solidFill>
            <a:prstDash val="sysDash"/>
          </a:ln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n-IN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8771" y="3899340"/>
            <a:ext cx="8056410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Webdings"/>
              </a:rPr>
              <a:t></a:t>
            </a:r>
            <a:r>
              <a:rPr lang="bn-BD" sz="3200" dirty="0">
                <a:solidFill>
                  <a:srgbClr val="3333FF"/>
                </a:solidFill>
                <a:latin typeface="TonnyBanglaOMJ" pitchFamily="2" charset="0"/>
                <a:cs typeface="TonnyBanglaOMJ" pitchFamily="2" charset="0"/>
              </a:rPr>
              <a:t> </a:t>
            </a:r>
            <a:r>
              <a:rPr lang="bn-IN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প্রশ্ন: 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+ 4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+ 8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 ......... </a:t>
            </a:r>
            <a:r>
              <a:rPr lang="bn-BD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ধারাটির ষষ্ঠ পদ কত</a:t>
            </a:r>
            <a:r>
              <a:rPr lang="bn-BD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bn-BD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(খ)  </a:t>
            </a:r>
            <a:r>
              <a:rPr lang="en-US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bn-BD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64</a:t>
            </a:r>
            <a:r>
              <a:rPr lang="bn-BD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(ঘ)</a:t>
            </a:r>
            <a:r>
              <a:rPr lang="en-US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128.</a:t>
            </a:r>
            <a:r>
              <a:rPr lang="bn-BD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7519" y="4915003"/>
            <a:ext cx="8221934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Webdings"/>
              </a:rPr>
              <a:t>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8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প্রশ্ন:  নিচের কোনটি  গুণোত্তর ধারা? </a:t>
            </a:r>
            <a:endParaRPr lang="en-US" sz="2800" b="1" dirty="0" smtClean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 + 6 + 9 + 12 +….</a:t>
            </a:r>
            <a:r>
              <a:rPr lang="bn-BD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5 + 10 + 20 + 25 +….</a:t>
            </a:r>
          </a:p>
          <a:p>
            <a:r>
              <a:rPr lang="en-US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5 + 15 + 45 + 135 +….</a:t>
            </a:r>
            <a:r>
              <a:rPr lang="bn-BD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5 + 10 + 20 + 30 +….</a:t>
            </a:r>
            <a:endParaRPr lang="en-US" sz="28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25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46583" y="3021503"/>
            <a:ext cx="7985833" cy="3186385"/>
            <a:chOff x="547504" y="2681015"/>
            <a:chExt cx="7985833" cy="31863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ontent Placeholder 2"/>
                <p:cNvSpPr txBox="1">
                  <a:spLocks/>
                </p:cNvSpPr>
                <p:nvPr/>
              </p:nvSpPr>
              <p:spPr>
                <a:xfrm>
                  <a:off x="713520" y="2681015"/>
                  <a:ext cx="7620000" cy="3186385"/>
                </a:xfrm>
                <a:prstGeom prst="rect">
                  <a:avLst/>
                </a:prstGeom>
                <a:noFill/>
                <a:ln w="76200"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45720" indent="0" algn="ctr">
                    <a:buFont typeface="Georgia" pitchFamily="18" charset="0"/>
                    <a:buNone/>
                  </a:pPr>
                  <a:endParaRPr lang="bn-IN" sz="3200" dirty="0" smtClean="0">
                    <a:solidFill>
                      <a:schemeClr val="tx1"/>
                    </a:solidFill>
                    <a:sym typeface="Wingdings 3"/>
                  </a:endParaRPr>
                </a:p>
                <a:p>
                  <a:pPr>
                    <a:buFont typeface="Wingdings 3"/>
                    <a:buChar char="u"/>
                  </a:pPr>
                  <a:r>
                    <a:rPr lang="bn-BD" sz="24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  <a:sym typeface="Wingdings 3"/>
                    </a:rPr>
                    <a:t>একটি গুণোত্তর ধারার প্রথম পদ </a:t>
                  </a:r>
                  <a:r>
                    <a:rPr lang="en-US" sz="24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  <a:sym typeface="Wingdings 3"/>
                    </a:rPr>
                    <a:t>a</a:t>
                  </a:r>
                  <a:r>
                    <a:rPr lang="bn-BD" sz="24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  <a:sym typeface="Wingdings 3"/>
                    </a:rPr>
                    <a:t> , সাধারণ অনুপাত </a:t>
                  </a:r>
                  <a:r>
                    <a:rPr lang="en-US" sz="24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  <a:sym typeface="Wingdings 3"/>
                    </a:rPr>
                    <a:t>r</a:t>
                  </a:r>
                  <a:r>
                    <a:rPr lang="bn-BD" sz="24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  <a:sym typeface="Wingdings 3"/>
                    </a:rPr>
                    <a:t>, ধারাটির  ৪র্থ পদ </a:t>
                  </a:r>
                  <a:r>
                    <a:rPr lang="en-US" sz="24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  <a:sym typeface="Wingdings 3"/>
                    </a:rPr>
                    <a:t>-2</a:t>
                  </a:r>
                </a:p>
                <a:p>
                  <a:pPr marL="45720" indent="0">
                    <a:buNone/>
                  </a:pPr>
                  <a:r>
                    <a:rPr lang="en-US" sz="24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  <a:sym typeface="Wingdings 3"/>
                    </a:rPr>
                    <a:t> </a:t>
                  </a:r>
                  <a:r>
                    <a:rPr lang="en-US" sz="24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  <a:sym typeface="Wingdings 3"/>
                    </a:rPr>
                    <a:t>  </a:t>
                  </a:r>
                  <a:r>
                    <a:rPr lang="bn-BD" sz="24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  <a:sym typeface="Wingdings 3"/>
                    </a:rPr>
                    <a:t> এবং নবম পদ</a:t>
                  </a:r>
                  <a:r>
                    <a:rPr lang="en-US" sz="24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  <a:sym typeface="Wingdings 3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3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  <a:sym typeface="Wingdings 3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  <a:sym typeface="Wingdings 3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bn-BD" sz="24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  <a:sym typeface="Wingdings 3"/>
                    </a:rPr>
                    <a:t> ।</a:t>
                  </a:r>
                </a:p>
                <a:p>
                  <a:pPr marL="45720" indent="0">
                    <a:buNone/>
                  </a:pPr>
                  <a:r>
                    <a:rPr lang="bn-BD" sz="24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  <a:sym typeface="Wingdings 3"/>
                    </a:rPr>
                    <a:t> (</a:t>
                  </a:r>
                  <a:r>
                    <a:rPr lang="bn-BD" sz="24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  <a:sym typeface="Wingdings 3"/>
                    </a:rPr>
                    <a:t>ক) উপরোক্ত তথ্যগুলোকে দুইটি সমীকরণের  মাধ্যমে প্রকাশ কর।</a:t>
                  </a:r>
                </a:p>
                <a:p>
                  <a:pPr marL="45720" indent="0">
                    <a:buNone/>
                  </a:pPr>
                  <a:r>
                    <a:rPr lang="bn-BD" sz="24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  <a:sym typeface="Wingdings 3"/>
                    </a:rPr>
                    <a:t> </a:t>
                  </a:r>
                  <a:r>
                    <a:rPr lang="bn-BD" sz="24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  <a:sym typeface="Wingdings 3"/>
                    </a:rPr>
                    <a:t>(খ) ধারাটির  </a:t>
                  </a:r>
                  <a:r>
                    <a:rPr lang="en-US" sz="24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  <a:sym typeface="Wingdings 3"/>
                    </a:rPr>
                    <a:t>12</a:t>
                  </a:r>
                  <a:r>
                    <a:rPr lang="bn-BD" sz="24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  <a:sym typeface="Wingdings 3"/>
                    </a:rPr>
                    <a:t>  তম পদ নির্ণয় কর।</a:t>
                  </a:r>
                </a:p>
                <a:p>
                  <a:pPr marL="45720" indent="0">
                    <a:buNone/>
                  </a:pPr>
                  <a:r>
                    <a:rPr lang="en-US" sz="24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  <a:sym typeface="Wingdings 3"/>
                    </a:rPr>
                    <a:t> </a:t>
                  </a:r>
                  <a:r>
                    <a:rPr lang="bn-BD" sz="24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  <a:sym typeface="Wingdings 3"/>
                    </a:rPr>
                    <a:t>(গ) ধারাটি নির্ণয় করে প্রথম সাতটি পদের সমষ্টি নির্ণয় কর।</a:t>
                  </a:r>
                  <a:endPara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Wingdings 3"/>
                  </a:endParaRPr>
                </a:p>
                <a:p>
                  <a:pPr marL="45720" indent="0">
                    <a:buNone/>
                  </a:pPr>
                  <a:endParaRPr lang="en-US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1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520" y="2681015"/>
                  <a:ext cx="7620000" cy="318638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594" t="-1705" b="-758"/>
                  </a:stretch>
                </a:blipFill>
                <a:ln w="762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ound Same Side Corner Rectangle 14"/>
            <p:cNvSpPr/>
            <p:nvPr/>
          </p:nvSpPr>
          <p:spPr>
            <a:xfrm>
              <a:off x="547504" y="3172690"/>
              <a:ext cx="7985833" cy="2652070"/>
            </a:xfrm>
            <a:prstGeom prst="round2SameRect">
              <a:avLst>
                <a:gd name="adj1" fmla="val 16667"/>
                <a:gd name="adj2" fmla="val 10921"/>
              </a:avLst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7" name="Plaque 6"/>
          <p:cNvSpPr/>
          <p:nvPr/>
        </p:nvSpPr>
        <p:spPr>
          <a:xfrm>
            <a:off x="40644" y="181158"/>
            <a:ext cx="8991153" cy="838200"/>
          </a:xfrm>
          <a:prstGeom prst="plaque">
            <a:avLst>
              <a:gd name="adj" fmla="val 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6" y="53833"/>
            <a:ext cx="9143428" cy="6750333"/>
            <a:chOff x="-11691" y="13855"/>
            <a:chExt cx="9072564" cy="6858000"/>
          </a:xfrm>
        </p:grpSpPr>
        <p:sp>
          <p:nvSpPr>
            <p:cNvPr id="12" name="Rectangle 11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9" name="TextBox 35"/>
          <p:cNvSpPr txBox="1"/>
          <p:nvPr/>
        </p:nvSpPr>
        <p:spPr>
          <a:xfrm>
            <a:off x="2936020" y="91376"/>
            <a:ext cx="3200400" cy="76944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43"/>
          <p:cNvSpPr txBox="1"/>
          <p:nvPr/>
        </p:nvSpPr>
        <p:spPr>
          <a:xfrm>
            <a:off x="6871487" y="337597"/>
            <a:ext cx="211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সময় : ২ মিনিট</a:t>
            </a:r>
            <a:endParaRPr lang="en-US" sz="20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44"/>
          <p:cNvSpPr txBox="1"/>
          <p:nvPr/>
        </p:nvSpPr>
        <p:spPr>
          <a:xfrm>
            <a:off x="248853" y="337597"/>
            <a:ext cx="211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সময় : ২ মিনিট</a:t>
            </a:r>
            <a:endParaRPr lang="en-US" sz="20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ARUF\Desktop\pic contin\বাডি ১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19358"/>
            <a:ext cx="4495800" cy="21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259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UF\Desktop\pic contin\সেন্টমার্টিন 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79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876800"/>
            <a:ext cx="7924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/>
                </a:solidFill>
              </a:rPr>
              <a:t> </a:t>
            </a:r>
            <a:endParaRPr lang="en-US" sz="4400" b="1" dirty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36718" y="1143000"/>
            <a:ext cx="4953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7030A0"/>
                </a:solidFill>
              </a:rPr>
              <a:t>সকলকে  ধন্যবাদ 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0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64412" y="339680"/>
            <a:ext cx="4774588" cy="1490700"/>
            <a:chOff x="2442692" y="321364"/>
            <a:chExt cx="4262908" cy="1167518"/>
          </a:xfrm>
          <a:noFill/>
        </p:grpSpPr>
        <p:sp>
          <p:nvSpPr>
            <p:cNvPr id="14" name="Oval 13"/>
            <p:cNvSpPr/>
            <p:nvPr/>
          </p:nvSpPr>
          <p:spPr>
            <a:xfrm>
              <a:off x="2442692" y="321364"/>
              <a:ext cx="4262908" cy="1167518"/>
            </a:xfrm>
            <a:prstGeom prst="ellipse">
              <a:avLst/>
            </a:prstGeom>
            <a:grpFill/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57567" y="469962"/>
              <a:ext cx="3718623" cy="92333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5400" b="1" spc="50" dirty="0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44715" y="1802769"/>
            <a:ext cx="5522871" cy="48890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4605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মারুফুল হক </a:t>
            </a:r>
          </a:p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সি,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 সি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বি এড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বঙ্গবাসী মাধ্যমিক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খালিশপুর,খুলনা</a:t>
            </a:r>
            <a:endParaRPr lang="bn-BD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01929668146</a:t>
            </a: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marufulhaque</a:t>
            </a:r>
            <a:r>
              <a:rPr lang="bn-I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2712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@gmail.com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16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bn-I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46322" y="29484"/>
            <a:ext cx="9236652" cy="6799034"/>
            <a:chOff x="-81619" y="-35620"/>
            <a:chExt cx="9165059" cy="6907475"/>
          </a:xfrm>
        </p:grpSpPr>
        <p:sp>
          <p:nvSpPr>
            <p:cNvPr id="9" name="Oval 8"/>
            <p:cNvSpPr/>
            <p:nvPr/>
          </p:nvSpPr>
          <p:spPr>
            <a:xfrm rot="20311630">
              <a:off x="-81619" y="8646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 rot="5176309">
              <a:off x="8510125" y="-4060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-11691" y="13855"/>
              <a:ext cx="9072564" cy="6858000"/>
              <a:chOff x="-11691" y="13855"/>
              <a:chExt cx="9072564" cy="68580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FF990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</p:grpSp>
      <p:pic>
        <p:nvPicPr>
          <p:cNvPr id="7" name="Picture 6" descr="d56cd79a5ec90eeda7afb599ba8b40bc.gif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713" y="516746"/>
            <a:ext cx="1450191" cy="1752600"/>
          </a:xfrm>
          <a:prstGeom prst="rect">
            <a:avLst/>
          </a:prstGeom>
        </p:spPr>
      </p:pic>
      <p:pic>
        <p:nvPicPr>
          <p:cNvPr id="8" name="Picture 7" descr="d56cd79a5ec90eeda7afb599ba8b40bc.gif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519314" y="547353"/>
            <a:ext cx="1608740" cy="1752600"/>
          </a:xfrm>
          <a:prstGeom prst="rect">
            <a:avLst/>
          </a:prstGeom>
        </p:spPr>
      </p:pic>
      <p:pic>
        <p:nvPicPr>
          <p:cNvPr id="19" name="Picture 2" descr="C:\Users\MARUF\Desktop\pic contin\my p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98" y="1708330"/>
            <a:ext cx="3709649" cy="47133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236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/>
        </p:nvSpPr>
        <p:spPr>
          <a:xfrm>
            <a:off x="462724" y="64265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8724" y="64265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422496" y="943339"/>
            <a:ext cx="6344557" cy="4647426"/>
            <a:chOff x="1297625" y="-26126"/>
            <a:chExt cx="6654049" cy="4203968"/>
          </a:xfrm>
          <a:solidFill>
            <a:schemeClr val="accent1"/>
          </a:solidFill>
        </p:grpSpPr>
        <p:sp>
          <p:nvSpPr>
            <p:cNvPr id="21" name="TextBox 6"/>
            <p:cNvSpPr txBox="1"/>
            <p:nvPr/>
          </p:nvSpPr>
          <p:spPr>
            <a:xfrm>
              <a:off x="1297625" y="-26126"/>
              <a:ext cx="6654049" cy="4203968"/>
            </a:xfrm>
            <a:prstGeom prst="rect">
              <a:avLst/>
            </a:prstGeom>
            <a:grpFill/>
            <a:ln w="193675" cmpd="thickThin">
              <a:solidFill>
                <a:srgbClr val="00CC00"/>
              </a:solidFill>
            </a:ln>
            <a:scene3d>
              <a:camera prst="perspectiveRelaxed"/>
              <a:lightRig rig="threePt" dir="t"/>
            </a:scene3d>
            <a:sp3d>
              <a:bevelT w="114300" prst="hardEdge"/>
            </a:sp3d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algn="ctr"/>
              <a:endParaRPr lang="en-US" sz="5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8000" dirty="0" smtClean="0">
                  <a:solidFill>
                    <a:srgbClr val="CC0099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: নবম</a:t>
              </a:r>
            </a:p>
            <a:p>
              <a:pPr algn="ctr"/>
              <a:r>
                <a:rPr lang="bn-BD" sz="6600" b="1" dirty="0" smtClean="0">
                  <a:solidFill>
                    <a:srgbClr val="66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 : গণিত</a:t>
              </a:r>
            </a:p>
            <a:p>
              <a:pPr algn="ctr"/>
              <a:r>
                <a:rPr lang="bn-BD" sz="48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: ত্রয়োদশ (১৩.২)</a:t>
              </a:r>
            </a:p>
            <a:p>
              <a:pPr algn="ctr"/>
              <a:r>
                <a:rPr lang="bn-BD" sz="4800" dirty="0" smtClean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 : </a:t>
              </a:r>
              <a:r>
                <a:rPr lang="en-US" sz="4800" dirty="0" smtClean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r>
                <a:rPr lang="bn-BD" sz="4800" dirty="0" smtClean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 মিনিট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7"/>
            <p:cNvSpPr txBox="1"/>
            <p:nvPr/>
          </p:nvSpPr>
          <p:spPr>
            <a:xfrm>
              <a:off x="1744344" y="255253"/>
              <a:ext cx="5762898" cy="835226"/>
            </a:xfrm>
            <a:prstGeom prst="rect">
              <a:avLst/>
            </a:prstGeom>
            <a:grpFill/>
            <a:ln>
              <a:solidFill>
                <a:srgbClr val="00CC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r>
                <a:rPr lang="en-US" sz="54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bn-BD" sz="54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  <a:r>
                <a:rPr lang="en-US" sz="54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bn-BD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137731"/>
            <a:ext cx="9236652" cy="6799034"/>
            <a:chOff x="-81619" y="-35620"/>
            <a:chExt cx="9165059" cy="6907475"/>
          </a:xfrm>
          <a:noFill/>
        </p:grpSpPr>
        <p:sp>
          <p:nvSpPr>
            <p:cNvPr id="16" name="Oval 15"/>
            <p:cNvSpPr/>
            <p:nvPr/>
          </p:nvSpPr>
          <p:spPr>
            <a:xfrm rot="20311630">
              <a:off x="-81619" y="8646"/>
              <a:ext cx="604876" cy="541755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 rot="5176309">
              <a:off x="8510125" y="-4060"/>
              <a:ext cx="604876" cy="541755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-11691" y="13855"/>
              <a:ext cx="9072564" cy="6858000"/>
              <a:chOff x="-11691" y="13855"/>
              <a:chExt cx="9072564" cy="6858000"/>
            </a:xfrm>
            <a:grpFill/>
          </p:grpSpPr>
          <p:sp>
            <p:nvSpPr>
              <p:cNvPr id="19" name="Rectangle 18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grpFill/>
              <a:ln w="1936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grpFill/>
              <a:ln w="142875">
                <a:solidFill>
                  <a:srgbClr val="FF990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</p:grpSp>
      <p:sp>
        <p:nvSpPr>
          <p:cNvPr id="11" name="Slide Number Placeholder 4"/>
          <p:cNvSpPr txBox="1">
            <a:spLocks/>
          </p:cNvSpPr>
          <p:nvPr/>
        </p:nvSpPr>
        <p:spPr>
          <a:xfrm>
            <a:off x="6463474" y="64265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3" name="Picture 22" descr="d56cd79a5ec90eeda7afb599ba8b40bc.gif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519314" y="547353"/>
            <a:ext cx="1608740" cy="1752600"/>
          </a:xfrm>
          <a:prstGeom prst="rect">
            <a:avLst/>
          </a:prstGeom>
        </p:spPr>
      </p:pic>
      <p:pic>
        <p:nvPicPr>
          <p:cNvPr id="24" name="Picture 23" descr="d56cd79a5ec90eeda7afb599ba8b40bc.gif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258477" y="425129"/>
            <a:ext cx="1608740" cy="1752600"/>
          </a:xfrm>
          <a:prstGeom prst="rect">
            <a:avLst/>
          </a:prstGeom>
        </p:spPr>
      </p:pic>
      <p:pic>
        <p:nvPicPr>
          <p:cNvPr id="25" name="Picture 24" descr="d56cd79a5ec90eeda7afb599ba8b40bc.gif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258477" y="5177238"/>
            <a:ext cx="1608740" cy="1752600"/>
          </a:xfrm>
          <a:prstGeom prst="rect">
            <a:avLst/>
          </a:prstGeom>
        </p:spPr>
      </p:pic>
      <p:pic>
        <p:nvPicPr>
          <p:cNvPr id="26" name="Picture 25" descr="d56cd79a5ec90eeda7afb599ba8b40bc.gif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686466" y="4986251"/>
            <a:ext cx="160874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3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67092" y="321908"/>
            <a:ext cx="1143000" cy="61734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18958" y="296434"/>
            <a:ext cx="1143000" cy="62173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41091" y="220762"/>
            <a:ext cx="1143000" cy="62173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6028" y="220763"/>
            <a:ext cx="1143000" cy="62173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16" y="2568562"/>
            <a:ext cx="457201" cy="1024308"/>
            <a:chOff x="585058" y="1907922"/>
            <a:chExt cx="715387" cy="1261358"/>
          </a:xfrm>
        </p:grpSpPr>
        <p:pic>
          <p:nvPicPr>
            <p:cNvPr id="46" name="Picture 45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058" y="2600703"/>
              <a:ext cx="710342" cy="5685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7" name="Picture 46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103" y="1907922"/>
              <a:ext cx="710342" cy="5685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2743200" y="1960045"/>
            <a:ext cx="467614" cy="2254912"/>
            <a:chOff x="1726610" y="1907923"/>
            <a:chExt cx="798908" cy="2563791"/>
          </a:xfrm>
        </p:grpSpPr>
        <p:pic>
          <p:nvPicPr>
            <p:cNvPr id="42" name="Picture 41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6098" y="1907923"/>
              <a:ext cx="787990" cy="5772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3" name="Picture 42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6610" y="2540090"/>
              <a:ext cx="787990" cy="5772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4" name="Picture 43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7528" y="3262311"/>
              <a:ext cx="787990" cy="5772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5" name="Picture 44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8040" y="3894478"/>
              <a:ext cx="787990" cy="5772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4876799" y="1513289"/>
            <a:ext cx="443909" cy="3268648"/>
            <a:chOff x="2879846" y="1447800"/>
            <a:chExt cx="660733" cy="3657600"/>
          </a:xfrm>
        </p:grpSpPr>
        <p:pic>
          <p:nvPicPr>
            <p:cNvPr id="34" name="Picture 33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9334" y="1447800"/>
              <a:ext cx="614436" cy="4069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5" name="Picture 34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9846" y="1907923"/>
              <a:ext cx="615706" cy="4047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6" name="Picture 35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0764" y="2362200"/>
              <a:ext cx="614436" cy="4069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7" name="Picture 36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1276" y="2819400"/>
              <a:ext cx="614436" cy="4069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8" name="Picture 37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4713" y="3276600"/>
              <a:ext cx="614436" cy="4069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" name="Picture 38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5225" y="3784089"/>
              <a:ext cx="614436" cy="4069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0" name="Picture 39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6143" y="4232312"/>
              <a:ext cx="614436" cy="4069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1" name="Picture 40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6655" y="4698489"/>
              <a:ext cx="614436" cy="4069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6922413" y="1313248"/>
            <a:ext cx="331110" cy="4766661"/>
            <a:chOff x="3866066" y="640655"/>
            <a:chExt cx="331110" cy="4766661"/>
          </a:xfrm>
        </p:grpSpPr>
        <p:grpSp>
          <p:nvGrpSpPr>
            <p:cNvPr id="16" name="Group 15"/>
            <p:cNvGrpSpPr/>
            <p:nvPr/>
          </p:nvGrpSpPr>
          <p:grpSpPr>
            <a:xfrm>
              <a:off x="3866066" y="640655"/>
              <a:ext cx="322763" cy="2315792"/>
              <a:chOff x="2879846" y="1447800"/>
              <a:chExt cx="660733" cy="3657600"/>
            </a:xfrm>
          </p:grpSpPr>
          <p:pic>
            <p:nvPicPr>
              <p:cNvPr id="26" name="Picture 25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89334" y="14478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7" name="Picture 26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79846" y="1907923"/>
                <a:ext cx="615706" cy="4047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8" name="Picture 27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90764" y="23622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9" name="Picture 28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81276" y="28194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0" name="Picture 29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24713" y="32766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1" name="Picture 30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15225" y="3784089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2" name="Picture 31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26143" y="4232312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3" name="Picture 32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16655" y="4698489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3874413" y="3091524"/>
              <a:ext cx="322763" cy="2315792"/>
              <a:chOff x="2879846" y="1447800"/>
              <a:chExt cx="660733" cy="3657600"/>
            </a:xfrm>
          </p:grpSpPr>
          <p:pic>
            <p:nvPicPr>
              <p:cNvPr id="18" name="Picture 17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89334" y="14478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9" name="Picture 18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79846" y="1907923"/>
                <a:ext cx="615706" cy="4047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0" name="Picture 19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90764" y="23622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1" name="Picture 20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81276" y="28194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2" name="Picture 21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24713" y="32766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3" name="Picture 22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15225" y="3784089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4" name="Picture 23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26143" y="4232312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5" name="Picture 24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16655" y="4698489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2" name="Rectangle 11"/>
          <p:cNvSpPr/>
          <p:nvPr/>
        </p:nvSpPr>
        <p:spPr>
          <a:xfrm>
            <a:off x="6389009" y="321908"/>
            <a:ext cx="1066800" cy="889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/>
              <a:t>D</a:t>
            </a:r>
            <a:endParaRPr lang="en-US" sz="4800" dirty="0"/>
          </a:p>
        </p:txBody>
      </p:sp>
      <p:sp>
        <p:nvSpPr>
          <p:cNvPr id="13" name="Rectangle 12"/>
          <p:cNvSpPr/>
          <p:nvPr/>
        </p:nvSpPr>
        <p:spPr>
          <a:xfrm>
            <a:off x="4718958" y="321908"/>
            <a:ext cx="1066800" cy="889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/>
              <a:t>C</a:t>
            </a:r>
            <a:endParaRPr lang="en-US" sz="4800" dirty="0"/>
          </a:p>
        </p:txBody>
      </p:sp>
      <p:sp>
        <p:nvSpPr>
          <p:cNvPr id="14" name="Rectangle 13"/>
          <p:cNvSpPr/>
          <p:nvPr/>
        </p:nvSpPr>
        <p:spPr>
          <a:xfrm>
            <a:off x="2671861" y="288545"/>
            <a:ext cx="1066800" cy="889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/>
              <a:t>B</a:t>
            </a:r>
            <a:endParaRPr lang="en-US" sz="4800" dirty="0"/>
          </a:p>
        </p:txBody>
      </p:sp>
      <p:sp>
        <p:nvSpPr>
          <p:cNvPr id="15" name="Rectangle 14"/>
          <p:cNvSpPr/>
          <p:nvPr/>
        </p:nvSpPr>
        <p:spPr>
          <a:xfrm>
            <a:off x="562955" y="249220"/>
            <a:ext cx="1066800" cy="889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5940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400000">
            <a:off x="4627604" y="-545383"/>
            <a:ext cx="685800" cy="2361113"/>
            <a:chOff x="585058" y="1907922"/>
            <a:chExt cx="715387" cy="1261358"/>
          </a:xfrm>
        </p:grpSpPr>
        <p:pic>
          <p:nvPicPr>
            <p:cNvPr id="39" name="Picture 38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058" y="2600703"/>
              <a:ext cx="710342" cy="5685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0" name="Picture 39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103" y="1907922"/>
              <a:ext cx="710342" cy="5685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5" name="Group 4"/>
          <p:cNvGrpSpPr/>
          <p:nvPr/>
        </p:nvGrpSpPr>
        <p:grpSpPr>
          <a:xfrm rot="5400000">
            <a:off x="4509658" y="2799"/>
            <a:ext cx="685802" cy="3264312"/>
            <a:chOff x="1726610" y="1907923"/>
            <a:chExt cx="798908" cy="2563791"/>
          </a:xfrm>
        </p:grpSpPr>
        <p:pic>
          <p:nvPicPr>
            <p:cNvPr id="35" name="Picture 34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6098" y="1907923"/>
              <a:ext cx="787990" cy="5772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6" name="Picture 35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6610" y="2540090"/>
              <a:ext cx="787990" cy="5772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7" name="Picture 36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7528" y="3262311"/>
              <a:ext cx="787990" cy="5772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8" name="Picture 37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8040" y="3894478"/>
              <a:ext cx="787990" cy="5772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6" name="Group 5"/>
          <p:cNvGrpSpPr/>
          <p:nvPr/>
        </p:nvGrpSpPr>
        <p:grpSpPr>
          <a:xfrm rot="5400000">
            <a:off x="4474515" y="643375"/>
            <a:ext cx="609601" cy="3957473"/>
            <a:chOff x="2879846" y="1447800"/>
            <a:chExt cx="660733" cy="3657600"/>
          </a:xfrm>
        </p:grpSpPr>
        <p:pic>
          <p:nvPicPr>
            <p:cNvPr id="27" name="Picture 26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9334" y="1447800"/>
              <a:ext cx="614436" cy="4069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8" name="Picture 27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9846" y="1907923"/>
              <a:ext cx="615706" cy="4047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9" name="Picture 28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0764" y="2362200"/>
              <a:ext cx="614436" cy="4069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0" name="Picture 29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1276" y="2819400"/>
              <a:ext cx="614436" cy="4069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1" name="Picture 30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4713" y="3276600"/>
              <a:ext cx="614436" cy="4069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2" name="Picture 31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5225" y="3784089"/>
              <a:ext cx="614436" cy="4069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3" name="Picture 32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6143" y="4232312"/>
              <a:ext cx="614436" cy="4069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4" name="Picture 33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6655" y="4698489"/>
              <a:ext cx="614436" cy="4069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7" name="Group 6"/>
          <p:cNvGrpSpPr/>
          <p:nvPr/>
        </p:nvGrpSpPr>
        <p:grpSpPr>
          <a:xfrm rot="5400000">
            <a:off x="4144731" y="-308141"/>
            <a:ext cx="762001" cy="7620000"/>
            <a:chOff x="3866066" y="640655"/>
            <a:chExt cx="331110" cy="4766661"/>
          </a:xfrm>
        </p:grpSpPr>
        <p:grpSp>
          <p:nvGrpSpPr>
            <p:cNvPr id="9" name="Group 8"/>
            <p:cNvGrpSpPr/>
            <p:nvPr/>
          </p:nvGrpSpPr>
          <p:grpSpPr>
            <a:xfrm>
              <a:off x="3866066" y="640655"/>
              <a:ext cx="322763" cy="2315792"/>
              <a:chOff x="2879846" y="1447800"/>
              <a:chExt cx="660733" cy="3657600"/>
            </a:xfrm>
          </p:grpSpPr>
          <p:pic>
            <p:nvPicPr>
              <p:cNvPr id="19" name="Picture 18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89334" y="14478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0" name="Picture 19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79846" y="1907923"/>
                <a:ext cx="615706" cy="4047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1" name="Picture 20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90764" y="23622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2" name="Picture 21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81276" y="28194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3" name="Picture 22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24713" y="32766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4" name="Picture 23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15225" y="3784089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5" name="Picture 24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26143" y="4232312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6" name="Picture 25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16655" y="4698489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3874413" y="3091524"/>
              <a:ext cx="322763" cy="2315792"/>
              <a:chOff x="2879846" y="1447800"/>
              <a:chExt cx="660733" cy="3657600"/>
            </a:xfrm>
          </p:grpSpPr>
          <p:pic>
            <p:nvPicPr>
              <p:cNvPr id="11" name="Picture 10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89334" y="14478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2" name="Picture 11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79846" y="1907923"/>
                <a:ext cx="615706" cy="4047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3" name="Picture 12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90764" y="23622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4" name="Picture 13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81276" y="28194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5" name="Picture 14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24713" y="32766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6" name="Picture 15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15225" y="3784089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7" name="Picture 16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26143" y="4232312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8" name="Picture 17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16655" y="4698489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351068" y="4187652"/>
            <a:ext cx="7778735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2,4,8,16, ? ,?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9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/>
        </p:nvSpPr>
        <p:spPr>
          <a:xfrm>
            <a:off x="346559" y="63920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C89F3-836A-4707-894F-29D295D75B15}" type="datetime12">
              <a:rPr lang="en-US" smtClean="0"/>
              <a:pPr/>
              <a:t>3:46 PM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/>
        </p:nvSpPr>
        <p:spPr>
          <a:xfrm>
            <a:off x="6442559" y="63920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09C0A4-91B2-470C-9B3C-EAD5E83C5AEB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33894" y="142033"/>
            <a:ext cx="9239889" cy="6473956"/>
            <a:chOff x="-11691" y="13855"/>
            <a:chExt cx="9072564" cy="6858000"/>
          </a:xfrm>
        </p:grpSpPr>
        <p:sp>
          <p:nvSpPr>
            <p:cNvPr id="49" name="Rectangle 48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.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9233" y="2531206"/>
            <a:ext cx="457201" cy="1024308"/>
            <a:chOff x="585058" y="1907922"/>
            <a:chExt cx="715387" cy="1261358"/>
          </a:xfrm>
        </p:grpSpPr>
        <p:pic>
          <p:nvPicPr>
            <p:cNvPr id="47" name="Picture 46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058" y="2600703"/>
              <a:ext cx="710342" cy="5685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8" name="Picture 47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103" y="1907922"/>
              <a:ext cx="710342" cy="5685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6" name="Group 5"/>
          <p:cNvGrpSpPr/>
          <p:nvPr/>
        </p:nvGrpSpPr>
        <p:grpSpPr>
          <a:xfrm>
            <a:off x="1005444" y="1933950"/>
            <a:ext cx="467614" cy="2254912"/>
            <a:chOff x="1726610" y="1907923"/>
            <a:chExt cx="798908" cy="2563791"/>
          </a:xfrm>
        </p:grpSpPr>
        <p:pic>
          <p:nvPicPr>
            <p:cNvPr id="43" name="Picture 42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6098" y="1907923"/>
              <a:ext cx="787990" cy="5772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4" name="Picture 43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6610" y="2540090"/>
              <a:ext cx="787990" cy="5772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5" name="Picture 44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7528" y="3262311"/>
              <a:ext cx="787990" cy="5772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6" name="Picture 45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8040" y="3894478"/>
              <a:ext cx="787990" cy="5772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1808820" y="1453977"/>
            <a:ext cx="443909" cy="3268648"/>
            <a:chOff x="2879846" y="1447800"/>
            <a:chExt cx="660733" cy="3657600"/>
          </a:xfrm>
        </p:grpSpPr>
        <p:pic>
          <p:nvPicPr>
            <p:cNvPr id="35" name="Picture 34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9334" y="1447800"/>
              <a:ext cx="614436" cy="4069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6" name="Picture 35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9846" y="1907923"/>
              <a:ext cx="615706" cy="4047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7" name="Picture 36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0764" y="2362200"/>
              <a:ext cx="614436" cy="4069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8" name="Picture 37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1276" y="2819400"/>
              <a:ext cx="614436" cy="4069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" name="Picture 38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4713" y="3276600"/>
              <a:ext cx="614436" cy="4069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0" name="Picture 39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5225" y="3784089"/>
              <a:ext cx="614436" cy="4069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1" name="Picture 40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6143" y="4232312"/>
              <a:ext cx="614436" cy="4069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2" name="Picture 41" descr="bir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6655" y="4698489"/>
              <a:ext cx="614436" cy="4069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2612104" y="696773"/>
            <a:ext cx="331110" cy="4766661"/>
            <a:chOff x="3866066" y="640655"/>
            <a:chExt cx="331110" cy="4766661"/>
          </a:xfrm>
        </p:grpSpPr>
        <p:grpSp>
          <p:nvGrpSpPr>
            <p:cNvPr id="17" name="Group 16"/>
            <p:cNvGrpSpPr/>
            <p:nvPr/>
          </p:nvGrpSpPr>
          <p:grpSpPr>
            <a:xfrm>
              <a:off x="3866066" y="640655"/>
              <a:ext cx="322763" cy="2315792"/>
              <a:chOff x="2879846" y="1447800"/>
              <a:chExt cx="660733" cy="3657600"/>
            </a:xfrm>
          </p:grpSpPr>
          <p:pic>
            <p:nvPicPr>
              <p:cNvPr id="27" name="Picture 26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89334" y="14478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8" name="Picture 27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79846" y="1907923"/>
                <a:ext cx="615706" cy="4047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9" name="Picture 28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90764" y="23622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0" name="Picture 29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81276" y="28194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1" name="Picture 30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24713" y="32766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2" name="Picture 31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15225" y="3784089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3" name="Picture 32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26143" y="4232312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4" name="Picture 33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16655" y="4698489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3874413" y="3091524"/>
              <a:ext cx="322763" cy="2315792"/>
              <a:chOff x="2879846" y="1447800"/>
              <a:chExt cx="660733" cy="3657600"/>
            </a:xfrm>
          </p:grpSpPr>
          <p:pic>
            <p:nvPicPr>
              <p:cNvPr id="19" name="Picture 18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89334" y="14478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0" name="Picture 19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79846" y="1907923"/>
                <a:ext cx="615706" cy="4047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1" name="Picture 20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90764" y="23622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2" name="Picture 21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81276" y="28194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3" name="Picture 22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24713" y="3276600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4" name="Picture 23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15225" y="3784089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5" name="Picture 24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26143" y="4232312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6" name="Picture 25" descr="bird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16655" y="4698489"/>
                <a:ext cx="614436" cy="4069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9" name="TextBox 67"/>
          <p:cNvSpPr txBox="1"/>
          <p:nvPr/>
        </p:nvSpPr>
        <p:spPr>
          <a:xfrm>
            <a:off x="194154" y="185346"/>
            <a:ext cx="55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71"/>
          <p:cNvSpPr txBox="1"/>
          <p:nvPr/>
        </p:nvSpPr>
        <p:spPr>
          <a:xfrm>
            <a:off x="976198" y="180607"/>
            <a:ext cx="55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Box 72"/>
          <p:cNvSpPr txBox="1"/>
          <p:nvPr/>
        </p:nvSpPr>
        <p:spPr>
          <a:xfrm>
            <a:off x="1705343" y="176878"/>
            <a:ext cx="55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73"/>
          <p:cNvSpPr txBox="1"/>
          <p:nvPr/>
        </p:nvSpPr>
        <p:spPr>
          <a:xfrm>
            <a:off x="2444771" y="176878"/>
            <a:ext cx="66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83"/>
          <p:cNvSpPr txBox="1"/>
          <p:nvPr/>
        </p:nvSpPr>
        <p:spPr>
          <a:xfrm>
            <a:off x="3110539" y="2062391"/>
            <a:ext cx="5541820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 2"/>
              <a:buChar char=""/>
            </a:pP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 2"/>
              </a:rPr>
              <a:t>১ম দল ও ২য় দলের পাখির অনুপাত=</a:t>
            </a:r>
            <a:r>
              <a:rPr lang="bn-BD" sz="2400" dirty="0" smtClean="0">
                <a:latin typeface="Times New Roman" pitchFamily="18" charset="0"/>
                <a:cs typeface="NikoshBAN" pitchFamily="2" charset="0"/>
                <a:sym typeface="Wingdings 2"/>
              </a:rPr>
              <a:t> 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  <a:sym typeface="Wingdings 2"/>
              </a:rPr>
              <a:t>2 : 4 = 1:2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4400" y="1255308"/>
            <a:ext cx="4145687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 2"/>
              <a:buChar char=""/>
            </a:pPr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 2"/>
              </a:rPr>
              <a:t>পাশের চিত্রে বাম থেকে 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 2"/>
              </a:rPr>
              <a:t>ডানে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endParaRPr lang="bn-BD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5" name="TextBox 85"/>
          <p:cNvSpPr txBox="1"/>
          <p:nvPr/>
        </p:nvSpPr>
        <p:spPr>
          <a:xfrm>
            <a:off x="3110539" y="3106965"/>
            <a:ext cx="5541820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 2"/>
              <a:buChar char=""/>
            </a:pP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 2"/>
              </a:rPr>
              <a:t>২য় দল ও ৩য় দলের পাখির অনুপাত=</a:t>
            </a:r>
            <a:r>
              <a:rPr lang="bn-BD" sz="2400" dirty="0" smtClean="0">
                <a:latin typeface="Times New Roman" pitchFamily="18" charset="0"/>
                <a:cs typeface="NikoshBAN" pitchFamily="2" charset="0"/>
                <a:sym typeface="Wingdings 2"/>
              </a:rPr>
              <a:t> </a:t>
            </a:r>
            <a:r>
              <a:rPr lang="en-US" sz="2400" dirty="0">
                <a:latin typeface="Times New Roman" pitchFamily="18" charset="0"/>
                <a:cs typeface="NikoshBAN" pitchFamily="2" charset="0"/>
                <a:sym typeface="Wingdings 2"/>
              </a:rPr>
              <a:t>4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  <a:sym typeface="Wingdings 2"/>
              </a:rPr>
              <a:t> : 8</a:t>
            </a:r>
            <a:r>
              <a:rPr lang="bn-BD" sz="2400" dirty="0" smtClean="0">
                <a:latin typeface="Times New Roman" pitchFamily="18" charset="0"/>
                <a:cs typeface="NikoshBAN" pitchFamily="2" charset="0"/>
                <a:sym typeface="Wingdings 2"/>
              </a:rPr>
              <a:t> 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  <a:sym typeface="Wingdings 2"/>
              </a:rPr>
              <a:t>= 1:2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86"/>
          <p:cNvSpPr txBox="1"/>
          <p:nvPr/>
        </p:nvSpPr>
        <p:spPr>
          <a:xfrm>
            <a:off x="3110538" y="4260965"/>
            <a:ext cx="5669901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 2"/>
              <a:buChar char=""/>
            </a:pP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 2"/>
              </a:rPr>
              <a:t>৩য় দল ও ৪র্থ দলের পাখির অনুপাত=</a:t>
            </a:r>
            <a:r>
              <a:rPr lang="bn-BD" sz="2400" dirty="0" smtClean="0">
                <a:latin typeface="Times New Roman" pitchFamily="18" charset="0"/>
                <a:cs typeface="NikoshBAN" pitchFamily="2" charset="0"/>
                <a:sym typeface="Wingdings 2"/>
              </a:rPr>
              <a:t> 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  <a:sym typeface="Wingdings 2"/>
              </a:rPr>
              <a:t>8 : 16= 1:2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352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28599" y="538084"/>
            <a:ext cx="9215195" cy="56503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>
            <a:prstTxWarp prst="textStop">
              <a:avLst>
                <a:gd name="adj" fmla="val 26847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গুণোত্তর ধারার সমস্যা ও সমাধান</a:t>
            </a:r>
            <a:endParaRPr lang="en-US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2630" y="990600"/>
            <a:ext cx="9013387" cy="5029200"/>
          </a:xfrm>
          <a:prstGeom prst="ellipse">
            <a:avLst/>
          </a:prstGeom>
          <a:noFill/>
          <a:ln w="212725" cmpd="thickThin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99797" y="23734"/>
            <a:ext cx="9743592" cy="6810532"/>
            <a:chOff x="-12648" y="-35124"/>
            <a:chExt cx="9143428" cy="6810532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28555">
              <a:off x="8055462" y="5157270"/>
              <a:ext cx="1028700" cy="10929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82129">
              <a:off x="62287" y="-67272"/>
              <a:ext cx="1028700" cy="10929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30420">
              <a:off x="8068369" y="-30797"/>
              <a:ext cx="1028700" cy="10929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29460">
              <a:off x="74286" y="5202845"/>
              <a:ext cx="1028700" cy="10929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-12648" y="25075"/>
              <a:ext cx="9143428" cy="6750333"/>
              <a:chOff x="-12648" y="25075"/>
              <a:chExt cx="9143428" cy="675033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-12648" y="25075"/>
                <a:ext cx="9143428" cy="6750333"/>
                <a:chOff x="-11691" y="13855"/>
                <a:chExt cx="9072564" cy="6858000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-11691" y="13855"/>
                  <a:ext cx="9072564" cy="6858000"/>
                </a:xfrm>
                <a:prstGeom prst="rect">
                  <a:avLst/>
                </a:prstGeom>
                <a:noFill/>
                <a:ln w="193675"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24691" y="124686"/>
                  <a:ext cx="8797638" cy="6636329"/>
                </a:xfrm>
                <a:prstGeom prst="rect">
                  <a:avLst/>
                </a:prstGeom>
                <a:noFill/>
                <a:ln w="142875">
                  <a:solidFill>
                    <a:srgbClr val="FF9900"/>
                  </a:solidFill>
                </a:ln>
                <a:effectLst>
                  <a:reflection endPos="0" dist="50800" dir="5400000" sy="-100000" algn="bl" rotWithShape="0"/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194074" y="6129570"/>
                <a:ext cx="8741772" cy="0"/>
              </a:xfrm>
              <a:prstGeom prst="line">
                <a:avLst/>
              </a:prstGeom>
              <a:ln w="1333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51309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6689" y="533400"/>
            <a:ext cx="7541600" cy="10156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3"/>
              </a:rPr>
              <a:t>এই পাঠ শেষে শিক্ষার্থীরা 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3"/>
              </a:rPr>
              <a:t> 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7679" y="2011691"/>
            <a:ext cx="1038004" cy="1482863"/>
          </a:xfrm>
          <a:custGeom>
            <a:avLst/>
            <a:gdLst>
              <a:gd name="connsiteX0" fmla="*/ 0 w 1482862"/>
              <a:gd name="connsiteY0" fmla="*/ 0 h 1038004"/>
              <a:gd name="connsiteX1" fmla="*/ 963860 w 1482862"/>
              <a:gd name="connsiteY1" fmla="*/ 0 h 1038004"/>
              <a:gd name="connsiteX2" fmla="*/ 1482862 w 1482862"/>
              <a:gd name="connsiteY2" fmla="*/ 519002 h 1038004"/>
              <a:gd name="connsiteX3" fmla="*/ 963860 w 1482862"/>
              <a:gd name="connsiteY3" fmla="*/ 1038004 h 1038004"/>
              <a:gd name="connsiteX4" fmla="*/ 0 w 1482862"/>
              <a:gd name="connsiteY4" fmla="*/ 1038004 h 1038004"/>
              <a:gd name="connsiteX5" fmla="*/ 519002 w 1482862"/>
              <a:gd name="connsiteY5" fmla="*/ 519002 h 1038004"/>
              <a:gd name="connsiteX6" fmla="*/ 0 w 1482862"/>
              <a:gd name="connsiteY6" fmla="*/ 0 h 103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862" h="1038004">
                <a:moveTo>
                  <a:pt x="1482862" y="0"/>
                </a:moveTo>
                <a:lnTo>
                  <a:pt x="1482862" y="674702"/>
                </a:lnTo>
                <a:lnTo>
                  <a:pt x="741431" y="1038004"/>
                </a:lnTo>
                <a:lnTo>
                  <a:pt x="0" y="674702"/>
                </a:lnTo>
                <a:lnTo>
                  <a:pt x="0" y="0"/>
                </a:lnTo>
                <a:lnTo>
                  <a:pt x="741431" y="363302"/>
                </a:lnTo>
                <a:lnTo>
                  <a:pt x="1482862" y="0"/>
                </a:lnTo>
                <a:close/>
              </a:path>
            </a:pathLst>
          </a:cu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544403" rIns="25400" bIns="544402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838199" y="1470761"/>
            <a:ext cx="8283361" cy="5006240"/>
          </a:xfrm>
          <a:custGeom>
            <a:avLst/>
            <a:gdLst>
              <a:gd name="connsiteX0" fmla="*/ 160731 w 964367"/>
              <a:gd name="connsiteY0" fmla="*/ 0 h 7420195"/>
              <a:gd name="connsiteX1" fmla="*/ 803636 w 964367"/>
              <a:gd name="connsiteY1" fmla="*/ 0 h 7420195"/>
              <a:gd name="connsiteX2" fmla="*/ 964367 w 964367"/>
              <a:gd name="connsiteY2" fmla="*/ 160731 h 7420195"/>
              <a:gd name="connsiteX3" fmla="*/ 964367 w 964367"/>
              <a:gd name="connsiteY3" fmla="*/ 7420195 h 7420195"/>
              <a:gd name="connsiteX4" fmla="*/ 964367 w 964367"/>
              <a:gd name="connsiteY4" fmla="*/ 7420195 h 7420195"/>
              <a:gd name="connsiteX5" fmla="*/ 0 w 964367"/>
              <a:gd name="connsiteY5" fmla="*/ 7420195 h 7420195"/>
              <a:gd name="connsiteX6" fmla="*/ 0 w 964367"/>
              <a:gd name="connsiteY6" fmla="*/ 7420195 h 7420195"/>
              <a:gd name="connsiteX7" fmla="*/ 0 w 964367"/>
              <a:gd name="connsiteY7" fmla="*/ 160731 h 7420195"/>
              <a:gd name="connsiteX8" fmla="*/ 160731 w 964367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367" h="7420195">
                <a:moveTo>
                  <a:pt x="964367" y="1236726"/>
                </a:moveTo>
                <a:lnTo>
                  <a:pt x="964367" y="6183469"/>
                </a:lnTo>
                <a:cubicBezTo>
                  <a:pt x="964367" y="6866490"/>
                  <a:pt x="955014" y="7420191"/>
                  <a:pt x="943478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3478" y="4"/>
                </a:lnTo>
                <a:cubicBezTo>
                  <a:pt x="955014" y="4"/>
                  <a:pt x="964367" y="553705"/>
                  <a:pt x="964367" y="123672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20000"/>
                  <a:satMod val="180000"/>
                  <a:lumMod val="98000"/>
                </a:schemeClr>
              </a:gs>
              <a:gs pos="40000">
                <a:schemeClr val="accent1">
                  <a:tint val="30000"/>
                  <a:satMod val="260000"/>
                  <a:lumMod val="84000"/>
                </a:schemeClr>
              </a:gs>
              <a:gs pos="100000">
                <a:schemeClr val="accent1">
                  <a:tint val="100000"/>
                  <a:satMod val="110000"/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84481" tIns="72476" rIns="72476" bIns="72478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 defTabSz="1778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BD" sz="4000" b="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3"/>
              </a:rPr>
              <a:t>গুণোত্তর ধারা কি  তা বলতে পারবে।</a:t>
            </a:r>
            <a:endParaRPr lang="en-US" sz="4000" b="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endParaRPr>
          </a:p>
          <a:p>
            <a:pPr indent="-457200" defTabSz="1778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000" b="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endParaRPr>
          </a:p>
          <a:p>
            <a:pPr marL="0" lvl="1" indent="-457200" defTabSz="1778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3"/>
              </a:rPr>
              <a:t>গুণোত্তর ধারার সাধারণ অনুপাত  নির্ণয় করতে পারবে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3"/>
              </a:rPr>
              <a:t>।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endParaRPr>
          </a:p>
          <a:p>
            <a:pPr marL="0" lvl="1" indent="-457200" defTabSz="1778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endParaRPr>
          </a:p>
          <a:p>
            <a:pPr marL="0" lvl="1" indent="-457200" defTabSz="1778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3"/>
              </a:rPr>
              <a:t>গুণোত্তর ধারার সাধারণ পদ ও সমষ্টি নির্ণয় করতে পারবে।</a:t>
            </a:r>
            <a:endParaRPr lang="en-US" sz="3600" dirty="0">
              <a:solidFill>
                <a:schemeClr val="tx1"/>
              </a:solidFill>
            </a:endParaRPr>
          </a:p>
          <a:p>
            <a:pPr marL="0" lvl="1" defTabSz="1778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-457200" defTabSz="1778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000" b="0" kern="1200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2439" y="3222972"/>
            <a:ext cx="1038004" cy="1482862"/>
          </a:xfrm>
          <a:custGeom>
            <a:avLst/>
            <a:gdLst>
              <a:gd name="connsiteX0" fmla="*/ 0 w 1482862"/>
              <a:gd name="connsiteY0" fmla="*/ 0 h 1038004"/>
              <a:gd name="connsiteX1" fmla="*/ 963860 w 1482862"/>
              <a:gd name="connsiteY1" fmla="*/ 0 h 1038004"/>
              <a:gd name="connsiteX2" fmla="*/ 1482862 w 1482862"/>
              <a:gd name="connsiteY2" fmla="*/ 519002 h 1038004"/>
              <a:gd name="connsiteX3" fmla="*/ 963860 w 1482862"/>
              <a:gd name="connsiteY3" fmla="*/ 1038004 h 1038004"/>
              <a:gd name="connsiteX4" fmla="*/ 0 w 1482862"/>
              <a:gd name="connsiteY4" fmla="*/ 1038004 h 1038004"/>
              <a:gd name="connsiteX5" fmla="*/ 519002 w 1482862"/>
              <a:gd name="connsiteY5" fmla="*/ 519002 h 1038004"/>
              <a:gd name="connsiteX6" fmla="*/ 0 w 1482862"/>
              <a:gd name="connsiteY6" fmla="*/ 0 h 103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862" h="1038004">
                <a:moveTo>
                  <a:pt x="1482862" y="0"/>
                </a:moveTo>
                <a:lnTo>
                  <a:pt x="1482862" y="674702"/>
                </a:lnTo>
                <a:lnTo>
                  <a:pt x="741431" y="1038004"/>
                </a:lnTo>
                <a:lnTo>
                  <a:pt x="0" y="674702"/>
                </a:lnTo>
                <a:lnTo>
                  <a:pt x="0" y="0"/>
                </a:lnTo>
                <a:lnTo>
                  <a:pt x="741431" y="363302"/>
                </a:lnTo>
                <a:lnTo>
                  <a:pt x="1482862" y="0"/>
                </a:lnTo>
                <a:close/>
              </a:path>
            </a:pathLst>
          </a:custGeom>
          <a:solidFill>
            <a:srgbClr val="00B0F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5400" tIns="544402" rIns="25400" bIns="544402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8159" y="4370251"/>
            <a:ext cx="1038004" cy="1482862"/>
          </a:xfrm>
          <a:custGeom>
            <a:avLst/>
            <a:gdLst>
              <a:gd name="connsiteX0" fmla="*/ 0 w 1482862"/>
              <a:gd name="connsiteY0" fmla="*/ 0 h 1038004"/>
              <a:gd name="connsiteX1" fmla="*/ 963860 w 1482862"/>
              <a:gd name="connsiteY1" fmla="*/ 0 h 1038004"/>
              <a:gd name="connsiteX2" fmla="*/ 1482862 w 1482862"/>
              <a:gd name="connsiteY2" fmla="*/ 519002 h 1038004"/>
              <a:gd name="connsiteX3" fmla="*/ 963860 w 1482862"/>
              <a:gd name="connsiteY3" fmla="*/ 1038004 h 1038004"/>
              <a:gd name="connsiteX4" fmla="*/ 0 w 1482862"/>
              <a:gd name="connsiteY4" fmla="*/ 1038004 h 1038004"/>
              <a:gd name="connsiteX5" fmla="*/ 519002 w 1482862"/>
              <a:gd name="connsiteY5" fmla="*/ 519002 h 1038004"/>
              <a:gd name="connsiteX6" fmla="*/ 0 w 1482862"/>
              <a:gd name="connsiteY6" fmla="*/ 0 h 103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862" h="1038004">
                <a:moveTo>
                  <a:pt x="1482862" y="0"/>
                </a:moveTo>
                <a:lnTo>
                  <a:pt x="1482862" y="674702"/>
                </a:lnTo>
                <a:lnTo>
                  <a:pt x="741431" y="1038004"/>
                </a:lnTo>
                <a:lnTo>
                  <a:pt x="0" y="674702"/>
                </a:lnTo>
                <a:lnTo>
                  <a:pt x="0" y="0"/>
                </a:lnTo>
                <a:lnTo>
                  <a:pt x="741431" y="363302"/>
                </a:lnTo>
                <a:lnTo>
                  <a:pt x="148286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tint val="20000"/>
                  <a:satMod val="180000"/>
                  <a:lumMod val="98000"/>
                </a:schemeClr>
              </a:gs>
              <a:gs pos="40000">
                <a:schemeClr val="accent3">
                  <a:tint val="30000"/>
                  <a:satMod val="260000"/>
                  <a:lumMod val="84000"/>
                </a:schemeClr>
              </a:gs>
              <a:gs pos="100000">
                <a:schemeClr val="accent3">
                  <a:tint val="100000"/>
                  <a:satMod val="110000"/>
                  <a:lumMod val="100000"/>
                </a:schemeClr>
              </a:gs>
            </a:gsLst>
            <a:lin ang="135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5400" tIns="544402" rIns="25400" bIns="544402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kern="1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/>
        </p:nvSpPr>
        <p:spPr>
          <a:xfrm>
            <a:off x="1097573" y="3952068"/>
            <a:ext cx="5544761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  <a:sym typeface="Wingdings 2"/>
              </a:rPr>
              <a:t>১ম পদ ও ২য়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 2"/>
              </a:rPr>
              <a:t>পদের  অনুপাত=</a:t>
            </a:r>
            <a:r>
              <a:rPr lang="bn-BD" sz="2800" dirty="0" smtClean="0">
                <a:latin typeface="Times New Roman" pitchFamily="18" charset="0"/>
                <a:cs typeface="NikoshBAN" pitchFamily="2" charset="0"/>
                <a:sym typeface="Wingdings 2"/>
              </a:rPr>
              <a:t> </a:t>
            </a:r>
            <a:r>
              <a:rPr lang="en-US" sz="2800" dirty="0">
                <a:latin typeface="Times New Roman" pitchFamily="18" charset="0"/>
                <a:cs typeface="NikoshBAN" pitchFamily="2" charset="0"/>
                <a:sym typeface="Wingdings 2"/>
              </a:rPr>
              <a:t>3</a:t>
            </a:r>
            <a:r>
              <a:rPr lang="en-US" sz="2800" dirty="0" smtClean="0">
                <a:latin typeface="Times New Roman" pitchFamily="18" charset="0"/>
                <a:cs typeface="NikoshBAN" pitchFamily="2" charset="0"/>
                <a:sym typeface="Wingdings 2"/>
              </a:rPr>
              <a:t> : 9</a:t>
            </a:r>
            <a:r>
              <a:rPr lang="bn-BD" sz="2800" dirty="0" smtClean="0">
                <a:latin typeface="Times New Roman" pitchFamily="18" charset="0"/>
                <a:cs typeface="NikoshBAN" pitchFamily="2" charset="0"/>
                <a:sym typeface="Wingdings 2"/>
              </a:rPr>
              <a:t> </a:t>
            </a:r>
            <a:r>
              <a:rPr lang="en-US" sz="2800" dirty="0" smtClean="0">
                <a:latin typeface="Times New Roman" pitchFamily="18" charset="0"/>
                <a:cs typeface="NikoshBAN" pitchFamily="2" charset="0"/>
                <a:sym typeface="Wingdings 2"/>
              </a:rPr>
              <a:t> = 1:3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6"/>
          <p:cNvSpPr txBox="1"/>
          <p:nvPr/>
        </p:nvSpPr>
        <p:spPr>
          <a:xfrm>
            <a:off x="1083717" y="4471378"/>
            <a:ext cx="5558617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  <a:sym typeface="Wingdings 2"/>
              </a:rPr>
              <a:t>২য় পদ ও ৩য়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 2"/>
              </a:rPr>
              <a:t> পদের অনুপাত=</a:t>
            </a:r>
            <a:r>
              <a:rPr lang="bn-BD" sz="2800" dirty="0" smtClean="0">
                <a:latin typeface="Times New Roman" pitchFamily="18" charset="0"/>
                <a:cs typeface="NikoshBAN" pitchFamily="2" charset="0"/>
                <a:sym typeface="Wingdings 2"/>
              </a:rPr>
              <a:t> </a:t>
            </a:r>
            <a:r>
              <a:rPr lang="en-US" sz="2800" dirty="0" smtClean="0">
                <a:latin typeface="Times New Roman" pitchFamily="18" charset="0"/>
                <a:cs typeface="NikoshBAN" pitchFamily="2" charset="0"/>
                <a:sym typeface="Wingdings 2"/>
              </a:rPr>
              <a:t>9 : 27</a:t>
            </a:r>
            <a:r>
              <a:rPr lang="bn-BD" sz="2800" dirty="0" smtClean="0">
                <a:latin typeface="Times New Roman" pitchFamily="18" charset="0"/>
                <a:cs typeface="NikoshBAN" pitchFamily="2" charset="0"/>
                <a:sym typeface="Wingdings 2"/>
              </a:rPr>
              <a:t> </a:t>
            </a:r>
            <a:r>
              <a:rPr lang="en-US" sz="2800" dirty="0" smtClean="0">
                <a:latin typeface="Times New Roman" pitchFamily="18" charset="0"/>
                <a:cs typeface="NikoshBAN" pitchFamily="2" charset="0"/>
                <a:sym typeface="Wingdings 2"/>
              </a:rPr>
              <a:t>= 1:3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7"/>
          <p:cNvSpPr txBox="1"/>
          <p:nvPr/>
        </p:nvSpPr>
        <p:spPr>
          <a:xfrm>
            <a:off x="1082075" y="4993608"/>
            <a:ext cx="556026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  <a:sym typeface="Wingdings 2"/>
              </a:rPr>
              <a:t>৩য় পদ ও ৪র্থ  পদের অনুপাত=</a:t>
            </a:r>
            <a:r>
              <a:rPr lang="bn-BD" sz="2800" dirty="0" smtClean="0">
                <a:latin typeface="Times New Roman" pitchFamily="18" charset="0"/>
                <a:cs typeface="NikoshBAN" pitchFamily="2" charset="0"/>
                <a:sym typeface="Wingdings 2"/>
              </a:rPr>
              <a:t> </a:t>
            </a:r>
            <a:r>
              <a:rPr lang="en-US" sz="2800" dirty="0" smtClean="0">
                <a:latin typeface="Times New Roman" pitchFamily="18" charset="0"/>
                <a:cs typeface="NikoshBAN" pitchFamily="2" charset="0"/>
                <a:sym typeface="Wingdings 2"/>
              </a:rPr>
              <a:t>27 : 81=1:3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31"/>
          <p:cNvSpPr txBox="1"/>
          <p:nvPr/>
        </p:nvSpPr>
        <p:spPr>
          <a:xfrm>
            <a:off x="546743" y="5743758"/>
            <a:ext cx="7086191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NikoshBAN" pitchFamily="2" charset="0"/>
              </a:rPr>
              <a:t>অর্থাৎ প্রতিক্ষেত্রে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NikoshBAN" pitchFamily="2" charset="0"/>
              </a:rPr>
              <a:t>অনুপাত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NikoshBAN" pitchFamily="2" charset="0"/>
                <a:sym typeface="Wingdings 2"/>
              </a:rPr>
              <a:t>1:3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NikoshBAN" pitchFamily="2" charset="0"/>
              </a:rPr>
              <a:t>, তাই এটি একটি গুণোত্তর ধারা।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809" y="1282613"/>
            <a:ext cx="8458200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 2"/>
              </a:rPr>
              <a:t>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গুণোত্তর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ধারা:-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ধারার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কোনো পদ ও এর পূর্ববর্তী পদের অনুপাত সব সময় সমান হলে অর্থাৎ যেকোনো পদকে এর পূর্ববর্তী পদ দ্বারা ভাগ করে ভাগফল সমান পাওয়া গেলে, সে ধারাটিকে গুণোত্তর ধারা বলে এবং ভাগফলকে সাধারণ অনুপাত বলে।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onnyBanglaOMJ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NikoshBAN" pitchFamily="2" charset="0"/>
              </a:rPr>
              <a:t>: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NikoshBAN" pitchFamily="2" charset="0"/>
              </a:rPr>
              <a:t> 3 + 9 + 27 + 81 +……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NikoshBAN" pitchFamily="2" charset="0"/>
              </a:rPr>
              <a:t>একটি  গুণোত্তর ধারা। কারণ-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NikoshBAN" pitchFamily="2" charset="0"/>
            </a:endParaRPr>
          </a:p>
          <a:p>
            <a:pPr algn="just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NikoshBAN" pitchFamily="2" charset="0"/>
              </a:rPr>
              <a:t>এখানে,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24663" y="1259252"/>
            <a:ext cx="8492835" cy="517030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6" y="53833"/>
            <a:ext cx="9143428" cy="6750333"/>
            <a:chOff x="-11691" y="13855"/>
            <a:chExt cx="9072564" cy="6858000"/>
          </a:xfrm>
        </p:grpSpPr>
        <p:sp>
          <p:nvSpPr>
            <p:cNvPr id="9" name="Rectangle 8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61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313</TotalTime>
  <Words>1152</Words>
  <Application>Microsoft Office PowerPoint</Application>
  <PresentationFormat>On-screen Show (4:3)</PresentationFormat>
  <Paragraphs>132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</dc:creator>
  <cp:lastModifiedBy>MARUF</cp:lastModifiedBy>
  <cp:revision>30</cp:revision>
  <dcterms:created xsi:type="dcterms:W3CDTF">2006-08-16T00:00:00Z</dcterms:created>
  <dcterms:modified xsi:type="dcterms:W3CDTF">2020-08-18T23:06:38Z</dcterms:modified>
</cp:coreProperties>
</file>