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handoutMasterIdLst>
    <p:handoutMasterId r:id="rId23"/>
  </p:handoutMasterIdLst>
  <p:sldIdLst>
    <p:sldId id="256" r:id="rId2"/>
    <p:sldId id="312" r:id="rId3"/>
    <p:sldId id="277" r:id="rId4"/>
    <p:sldId id="260" r:id="rId5"/>
    <p:sldId id="257" r:id="rId6"/>
    <p:sldId id="313" r:id="rId7"/>
    <p:sldId id="314" r:id="rId8"/>
    <p:sldId id="315" r:id="rId9"/>
    <p:sldId id="322" r:id="rId10"/>
    <p:sldId id="317" r:id="rId11"/>
    <p:sldId id="295" r:id="rId12"/>
    <p:sldId id="318" r:id="rId13"/>
    <p:sldId id="301" r:id="rId14"/>
    <p:sldId id="319" r:id="rId15"/>
    <p:sldId id="320" r:id="rId16"/>
    <p:sldId id="321" r:id="rId17"/>
    <p:sldId id="302" r:id="rId18"/>
    <p:sldId id="306" r:id="rId19"/>
    <p:sldId id="307" r:id="rId20"/>
    <p:sldId id="309" r:id="rId21"/>
    <p:sldId id="311" r:id="rId22"/>
  </p:sldIdLst>
  <p:sldSz cx="12801600" cy="7315200"/>
  <p:notesSz cx="9144000" cy="6858000"/>
  <p:defaultTextStyle>
    <a:defPPr>
      <a:defRPr lang="en-US"/>
    </a:defPPr>
    <a:lvl1pPr marL="0" algn="l" defTabSz="100584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2920" algn="l" defTabSz="100584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5840" algn="l" defTabSz="100584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08760" algn="l" defTabSz="100584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11680" algn="l" defTabSz="100584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14600" algn="l" defTabSz="100584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17520" algn="l" defTabSz="100584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20440" algn="l" defTabSz="100584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23360" algn="l" defTabSz="100584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6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494" y="-82"/>
      </p:cViewPr>
      <p:guideLst>
        <p:guide orient="horz" pos="230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5" d="100"/>
          <a:sy n="45" d="100"/>
        </p:scale>
        <p:origin x="-1968" y="-82"/>
      </p:cViewPr>
      <p:guideLst>
        <p:guide orient="horz" pos="2160"/>
        <p:guide pos="288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D72E98-5C2E-4333-A46E-1C83089667B4}" type="datetimeFigureOut">
              <a:rPr lang="en-US" smtClean="0"/>
              <a:pPr/>
              <a:t>18-Aug-20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ED5EA-71D1-403C-A2CF-640DABDF18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272455"/>
            <a:ext cx="1088136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145280"/>
            <a:ext cx="896112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5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8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1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4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17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3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292949"/>
            <a:ext cx="2880360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292949"/>
            <a:ext cx="8427720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700695"/>
            <a:ext cx="10881360" cy="1452880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100495"/>
            <a:ext cx="10881360" cy="160019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29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1706882"/>
            <a:ext cx="5654040" cy="482769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706882"/>
            <a:ext cx="5654040" cy="482769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1" y="1637454"/>
            <a:ext cx="5656263" cy="68241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2000" b="1"/>
            </a:lvl3pPr>
            <a:lvl4pPr marL="1508760" indent="0">
              <a:buNone/>
              <a:defRPr sz="1800" b="1"/>
            </a:lvl4pPr>
            <a:lvl5pPr marL="2011680" indent="0">
              <a:buNone/>
              <a:defRPr sz="1800" b="1"/>
            </a:lvl5pPr>
            <a:lvl6pPr marL="2514600" indent="0">
              <a:buNone/>
              <a:defRPr sz="1800" b="1"/>
            </a:lvl6pPr>
            <a:lvl7pPr marL="3017520" indent="0">
              <a:buNone/>
              <a:defRPr sz="1800" b="1"/>
            </a:lvl7pPr>
            <a:lvl8pPr marL="3520440" indent="0">
              <a:buNone/>
              <a:defRPr sz="1800" b="1"/>
            </a:lvl8pPr>
            <a:lvl9pPr marL="4023360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1" y="2319867"/>
            <a:ext cx="5656263" cy="421470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7" y="1637454"/>
            <a:ext cx="5658485" cy="68241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2000" b="1"/>
            </a:lvl3pPr>
            <a:lvl4pPr marL="1508760" indent="0">
              <a:buNone/>
              <a:defRPr sz="1800" b="1"/>
            </a:lvl4pPr>
            <a:lvl5pPr marL="2011680" indent="0">
              <a:buNone/>
              <a:defRPr sz="1800" b="1"/>
            </a:lvl5pPr>
            <a:lvl6pPr marL="2514600" indent="0">
              <a:buNone/>
              <a:defRPr sz="1800" b="1"/>
            </a:lvl6pPr>
            <a:lvl7pPr marL="3017520" indent="0">
              <a:buNone/>
              <a:defRPr sz="1800" b="1"/>
            </a:lvl7pPr>
            <a:lvl8pPr marL="3520440" indent="0">
              <a:buNone/>
              <a:defRPr sz="1800" b="1"/>
            </a:lvl8pPr>
            <a:lvl9pPr marL="4023360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7" y="2319867"/>
            <a:ext cx="5658485" cy="421470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18-Aug-20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2" y="291253"/>
            <a:ext cx="4211638" cy="123952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69" y="291255"/>
            <a:ext cx="7156451" cy="6243321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2" y="1530775"/>
            <a:ext cx="4211638" cy="5003801"/>
          </a:xfrm>
        </p:spPr>
        <p:txBody>
          <a:bodyPr/>
          <a:lstStyle>
            <a:lvl1pPr marL="0" indent="0">
              <a:buNone/>
              <a:defRPr sz="1500"/>
            </a:lvl1pPr>
            <a:lvl2pPr marL="502920" indent="0">
              <a:buNone/>
              <a:defRPr sz="1300"/>
            </a:lvl2pPr>
            <a:lvl3pPr marL="1005840" indent="0">
              <a:buNone/>
              <a:defRPr sz="1100"/>
            </a:lvl3pPr>
            <a:lvl4pPr marL="1508760" indent="0">
              <a:buNone/>
              <a:defRPr sz="1000"/>
            </a:lvl4pPr>
            <a:lvl5pPr marL="2011680" indent="0">
              <a:buNone/>
              <a:defRPr sz="1000"/>
            </a:lvl5pPr>
            <a:lvl6pPr marL="2514600" indent="0">
              <a:buNone/>
              <a:defRPr sz="1000"/>
            </a:lvl6pPr>
            <a:lvl7pPr marL="3017520" indent="0">
              <a:buNone/>
              <a:defRPr sz="1000"/>
            </a:lvl7pPr>
            <a:lvl8pPr marL="3520440" indent="0">
              <a:buNone/>
              <a:defRPr sz="1000"/>
            </a:lvl8pPr>
            <a:lvl9pPr marL="402336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120640"/>
            <a:ext cx="7680960" cy="60452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653627"/>
            <a:ext cx="7680960" cy="4389120"/>
          </a:xfrm>
        </p:spPr>
        <p:txBody>
          <a:bodyPr/>
          <a:lstStyle>
            <a:lvl1pPr marL="0" indent="0">
              <a:buNone/>
              <a:defRPr sz="3500"/>
            </a:lvl1pPr>
            <a:lvl2pPr marL="502920" indent="0">
              <a:buNone/>
              <a:defRPr sz="3100"/>
            </a:lvl2pPr>
            <a:lvl3pPr marL="1005840" indent="0">
              <a:buNone/>
              <a:defRPr sz="260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5725161"/>
            <a:ext cx="7680960" cy="858519"/>
          </a:xfrm>
        </p:spPr>
        <p:txBody>
          <a:bodyPr/>
          <a:lstStyle>
            <a:lvl1pPr marL="0" indent="0">
              <a:buNone/>
              <a:defRPr sz="1500"/>
            </a:lvl1pPr>
            <a:lvl2pPr marL="502920" indent="0">
              <a:buNone/>
              <a:defRPr sz="1300"/>
            </a:lvl2pPr>
            <a:lvl3pPr marL="1005840" indent="0">
              <a:buNone/>
              <a:defRPr sz="1100"/>
            </a:lvl3pPr>
            <a:lvl4pPr marL="1508760" indent="0">
              <a:buNone/>
              <a:defRPr sz="1000"/>
            </a:lvl4pPr>
            <a:lvl5pPr marL="2011680" indent="0">
              <a:buNone/>
              <a:defRPr sz="1000"/>
            </a:lvl5pPr>
            <a:lvl6pPr marL="2514600" indent="0">
              <a:buNone/>
              <a:defRPr sz="1000"/>
            </a:lvl6pPr>
            <a:lvl7pPr marL="3017520" indent="0">
              <a:buNone/>
              <a:defRPr sz="1000"/>
            </a:lvl7pPr>
            <a:lvl8pPr marL="3520440" indent="0">
              <a:buNone/>
              <a:defRPr sz="1000"/>
            </a:lvl8pPr>
            <a:lvl9pPr marL="402336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292947"/>
            <a:ext cx="11521440" cy="1219200"/>
          </a:xfrm>
          <a:prstGeom prst="rect">
            <a:avLst/>
          </a:prstGeom>
        </p:spPr>
        <p:txBody>
          <a:bodyPr vert="horz" lIns="100584" tIns="50292" rIns="100584" bIns="5029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706882"/>
            <a:ext cx="11521440" cy="4827694"/>
          </a:xfrm>
          <a:prstGeom prst="rect">
            <a:avLst/>
          </a:prstGeom>
        </p:spPr>
        <p:txBody>
          <a:bodyPr vert="horz" lIns="100584" tIns="50292" rIns="100584" bIns="5029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6780108"/>
            <a:ext cx="2987040" cy="389467"/>
          </a:xfrm>
          <a:prstGeom prst="rect">
            <a:avLst/>
          </a:prstGeom>
        </p:spPr>
        <p:txBody>
          <a:bodyPr vert="horz" lIns="100584" tIns="50292" rIns="100584" bIns="50292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18-Aug-20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6780108"/>
            <a:ext cx="4053840" cy="389467"/>
          </a:xfrm>
          <a:prstGeom prst="rect">
            <a:avLst/>
          </a:prstGeom>
        </p:spPr>
        <p:txBody>
          <a:bodyPr vert="horz" lIns="100584" tIns="50292" rIns="100584" bIns="50292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6780108"/>
            <a:ext cx="2987040" cy="389467"/>
          </a:xfrm>
          <a:prstGeom prst="rect">
            <a:avLst/>
          </a:prstGeom>
        </p:spPr>
        <p:txBody>
          <a:bodyPr vert="horz" lIns="100584" tIns="50292" rIns="100584" bIns="50292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100584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190" indent="-377190" algn="l" defTabSz="1005840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7245" indent="-314325" algn="l" defTabSz="1005840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381000"/>
            <a:ext cx="8449056" cy="2132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0584" tIns="50292" rIns="100584" bIns="50292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আসসালামু</a:t>
            </a:r>
            <a:r>
              <a:rPr lang="en-US" sz="6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আলাইকুম</a:t>
            </a:r>
            <a:endParaRPr lang="en-US" sz="6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6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মাল্টিমিডিয়া</a:t>
            </a:r>
            <a:r>
              <a:rPr lang="bn-IN" sz="6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ক্লা</a:t>
            </a:r>
            <a:r>
              <a:rPr lang="en-US" sz="6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সে</a:t>
            </a:r>
            <a:endParaRPr lang="en-US" sz="6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67200" y="4226560"/>
            <a:ext cx="4352544" cy="15443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0584" tIns="50292" rIns="100584" bIns="50292" rtlCol="0" anchor="ctr"/>
          <a:lstStyle/>
          <a:p>
            <a:pPr algn="ctr"/>
            <a:endParaRPr lang="en-US" sz="8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47800" y="3048000"/>
            <a:ext cx="9982200" cy="381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99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স্বাগতম </a:t>
            </a:r>
            <a:endParaRPr lang="en-US" sz="199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9259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801600" cy="785707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3551" tIns="46776" rIns="93551" bIns="46776" rtlCol="0" anchor="ctr"/>
          <a:lstStyle/>
          <a:p>
            <a:pPr algn="ctr"/>
            <a:r>
              <a:rPr lang="ar-SA" sz="4500" b="1" dirty="0" smtClean="0"/>
              <a:t>معانى المفردات</a:t>
            </a:r>
            <a:r>
              <a:rPr lang="en-US" sz="4500" b="1" dirty="0" smtClean="0"/>
              <a:t>/</a:t>
            </a:r>
            <a:r>
              <a:rPr lang="en-US" sz="51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শব্দার্থ</a:t>
            </a:r>
            <a:endParaRPr lang="en-US" sz="5100" b="1" dirty="0">
              <a:solidFill>
                <a:srgbClr val="FFFF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812801"/>
            <a:ext cx="6614160" cy="1571414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8735" tIns="64368" rIns="128735" bIns="64368" rtlCol="0" anchor="ctr"/>
          <a:lstStyle/>
          <a:p>
            <a:pPr algn="ctr"/>
            <a:r>
              <a:rPr lang="ar-SA" sz="6800" dirty="0" smtClean="0"/>
              <a:t>الرحال</a:t>
            </a:r>
            <a:endParaRPr lang="en-US" sz="6800" dirty="0"/>
          </a:p>
        </p:txBody>
      </p:sp>
      <p:sp>
        <p:nvSpPr>
          <p:cNvPr id="8" name="Rectangle 7"/>
          <p:cNvSpPr/>
          <p:nvPr/>
        </p:nvSpPr>
        <p:spPr>
          <a:xfrm>
            <a:off x="6187440" y="812801"/>
            <a:ext cx="6614160" cy="1571414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8735" tIns="64368" rIns="128735" bIns="64368" rtlCol="0" anchor="ctr"/>
          <a:lstStyle/>
          <a:p>
            <a:pPr algn="ctr"/>
            <a:r>
              <a:rPr lang="en-US" sz="72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ভ্রমণ</a:t>
            </a:r>
            <a:endParaRPr lang="en-US" sz="6600" dirty="0"/>
          </a:p>
        </p:txBody>
      </p:sp>
      <p:sp>
        <p:nvSpPr>
          <p:cNvPr id="9" name="Rectangle 8"/>
          <p:cNvSpPr/>
          <p:nvPr/>
        </p:nvSpPr>
        <p:spPr>
          <a:xfrm>
            <a:off x="0" y="2004906"/>
            <a:ext cx="6614160" cy="1571414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8735" tIns="64368" rIns="128735" bIns="64368" rtlCol="0" anchor="ctr"/>
          <a:lstStyle/>
          <a:p>
            <a:pPr algn="ctr"/>
            <a:r>
              <a:rPr lang="ar-SA" sz="6800" dirty="0" smtClean="0"/>
              <a:t>مساجد</a:t>
            </a:r>
            <a:endParaRPr lang="en-US" sz="6800" dirty="0"/>
          </a:p>
        </p:txBody>
      </p:sp>
      <p:sp>
        <p:nvSpPr>
          <p:cNvPr id="10" name="Rectangle 9"/>
          <p:cNvSpPr/>
          <p:nvPr/>
        </p:nvSpPr>
        <p:spPr>
          <a:xfrm>
            <a:off x="6187440" y="2004906"/>
            <a:ext cx="6614160" cy="1571414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8735" tIns="64368" rIns="128735" bIns="64368" rtlCol="0" anchor="ctr"/>
          <a:lstStyle/>
          <a:p>
            <a:pPr algn="ctr"/>
            <a:r>
              <a:rPr lang="en-US" sz="66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মসজিদ</a:t>
            </a:r>
            <a:r>
              <a:rPr lang="en-US" sz="66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66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সমূহ</a:t>
            </a:r>
            <a:endParaRPr lang="en-US" sz="6000" dirty="0"/>
          </a:p>
        </p:txBody>
      </p:sp>
      <p:sp>
        <p:nvSpPr>
          <p:cNvPr id="11" name="Rectangle 10"/>
          <p:cNvSpPr/>
          <p:nvPr/>
        </p:nvSpPr>
        <p:spPr>
          <a:xfrm>
            <a:off x="0" y="3197014"/>
            <a:ext cx="6614160" cy="1571414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8735" tIns="64368" rIns="128735" bIns="64368" rtlCol="0" anchor="ctr"/>
          <a:lstStyle/>
          <a:p>
            <a:pPr algn="ctr"/>
            <a:r>
              <a:rPr lang="ar-SA" sz="6800" dirty="0" smtClean="0"/>
              <a:t>بين</a:t>
            </a:r>
            <a:endParaRPr lang="en-US" sz="6800" dirty="0"/>
          </a:p>
        </p:txBody>
      </p:sp>
      <p:sp>
        <p:nvSpPr>
          <p:cNvPr id="12" name="Rectangle 11"/>
          <p:cNvSpPr/>
          <p:nvPr/>
        </p:nvSpPr>
        <p:spPr>
          <a:xfrm>
            <a:off x="6187440" y="3197014"/>
            <a:ext cx="6614160" cy="1571414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8735" tIns="64368" rIns="128735" bIns="64368" rtlCol="0" anchor="ctr"/>
          <a:lstStyle/>
          <a:p>
            <a:pPr algn="ctr"/>
            <a:r>
              <a:rPr lang="en-US" sz="66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মধ্যে</a:t>
            </a:r>
            <a:endParaRPr lang="en-US" sz="6000" dirty="0"/>
          </a:p>
        </p:txBody>
      </p:sp>
      <p:sp>
        <p:nvSpPr>
          <p:cNvPr id="13" name="Rectangle 12"/>
          <p:cNvSpPr/>
          <p:nvPr/>
        </p:nvSpPr>
        <p:spPr>
          <a:xfrm>
            <a:off x="6187440" y="4389121"/>
            <a:ext cx="6614160" cy="1571414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8735" tIns="64368" rIns="128735" bIns="64368" rtlCol="0" anchor="ctr"/>
          <a:lstStyle/>
          <a:p>
            <a:pPr algn="ctr"/>
            <a:r>
              <a:rPr lang="en-US" sz="6800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আমার</a:t>
            </a:r>
            <a:r>
              <a:rPr lang="en-US" sz="6800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6800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ঘরে</a:t>
            </a:r>
            <a:endParaRPr lang="en-US" sz="6800" dirty="0">
              <a:solidFill>
                <a:srgbClr val="FFFF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4389121"/>
            <a:ext cx="6144768" cy="1571414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8735" tIns="64368" rIns="128735" bIns="64368" rtlCol="0" anchor="ctr"/>
          <a:lstStyle/>
          <a:p>
            <a:pPr algn="ctr"/>
            <a:r>
              <a:rPr lang="ar-SA" sz="6800" dirty="0" smtClean="0"/>
              <a:t>بيتى</a:t>
            </a:r>
            <a:endParaRPr lang="en-US" sz="6800" dirty="0"/>
          </a:p>
        </p:txBody>
      </p:sp>
      <p:sp>
        <p:nvSpPr>
          <p:cNvPr id="15" name="Rectangle 14"/>
          <p:cNvSpPr/>
          <p:nvPr/>
        </p:nvSpPr>
        <p:spPr>
          <a:xfrm>
            <a:off x="0" y="5581226"/>
            <a:ext cx="6614160" cy="1571414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8735" tIns="64368" rIns="128735" bIns="64368" rtlCol="0" anchor="ctr"/>
          <a:lstStyle/>
          <a:p>
            <a:pPr algn="ctr"/>
            <a:r>
              <a:rPr lang="ar-SA" sz="6800" dirty="0" smtClean="0"/>
              <a:t>روضة</a:t>
            </a:r>
            <a:endParaRPr lang="en-US" sz="6800" dirty="0"/>
          </a:p>
        </p:txBody>
      </p:sp>
      <p:sp>
        <p:nvSpPr>
          <p:cNvPr id="16" name="Rectangle 15"/>
          <p:cNvSpPr/>
          <p:nvPr/>
        </p:nvSpPr>
        <p:spPr>
          <a:xfrm>
            <a:off x="6187440" y="5581226"/>
            <a:ext cx="6614160" cy="1571414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8735" tIns="64368" rIns="128735" bIns="64368" rtlCol="0" anchor="ctr"/>
          <a:lstStyle/>
          <a:p>
            <a:pPr algn="ctr"/>
            <a:r>
              <a:rPr lang="en-US" sz="76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বাগান</a:t>
            </a:r>
            <a:endParaRPr lang="en-US" sz="6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0160" y="0"/>
            <a:ext cx="10155936" cy="717119"/>
          </a:xfrm>
          <a:prstGeom prst="rect">
            <a:avLst/>
          </a:prstGeom>
          <a:noFill/>
        </p:spPr>
        <p:txBody>
          <a:bodyPr wrap="square" lIns="100584" tIns="50292" rIns="100584" bIns="50292" rtlCol="0">
            <a:spAutoFit/>
          </a:bodyPr>
          <a:lstStyle/>
          <a:p>
            <a:pPr algn="ctr"/>
            <a:r>
              <a:rPr lang="en-US" sz="4000" b="1" u="sng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হাদীছে</a:t>
            </a:r>
            <a:r>
              <a:rPr lang="en-US" sz="4000" b="1" u="sng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u="sng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উল্লিখিত</a:t>
            </a:r>
            <a:r>
              <a:rPr lang="en-US" sz="4000" b="1" u="sng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u="sng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তিনটি</a:t>
            </a:r>
            <a:r>
              <a:rPr lang="en-US" sz="4000" b="1" u="sng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u="sng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মসজিদের</a:t>
            </a:r>
            <a:r>
              <a:rPr lang="en-US" sz="4000" b="1" u="sng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u="sng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ফজিলতঃ</a:t>
            </a:r>
            <a:endParaRPr lang="en-US" sz="4000" b="1" u="sng" dirty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33400"/>
            <a:ext cx="12801600" cy="699576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100584" tIns="50292" rIns="100584" bIns="50292" rtlCol="0">
            <a:spAutoFit/>
          </a:bodyPr>
          <a:lstStyle/>
          <a:p>
            <a:r>
              <a:rPr lang="en-US" sz="3200" b="1" u="sng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মসজিদুল</a:t>
            </a:r>
            <a:r>
              <a:rPr lang="en-US" sz="3200" b="1" u="sng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u="sng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হারামের</a:t>
            </a:r>
            <a:r>
              <a:rPr lang="en-US" sz="3200" b="1" u="sng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u="sng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ফজিলতঃ</a:t>
            </a:r>
            <a:endParaRPr lang="en-US" sz="3200" b="1" u="sng" dirty="0" smtClean="0">
              <a:solidFill>
                <a:srgbClr val="FFFF00"/>
              </a:solidFill>
              <a:latin typeface="Nikosh" pitchFamily="2" charset="0"/>
              <a:cs typeface="Nikosh" pitchFamily="2" charset="0"/>
            </a:endParaRPr>
          </a:p>
          <a:p>
            <a:pPr marL="502920" indent="-502920"/>
            <a:r>
              <a:rPr lang="en-US" sz="3200" b="1" dirty="0" smtClean="0">
                <a:latin typeface="Nikosh" pitchFamily="2" charset="0"/>
                <a:cs typeface="Nikosh" pitchFamily="2" charset="0"/>
              </a:rPr>
              <a:t>১.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এটা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পৃথিবীর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সর্বপ্রথম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সর্বপ্রাচীন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ঘর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যেমন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আল্লাহর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বাণী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- </a:t>
            </a:r>
            <a:r>
              <a:rPr lang="ar-SA" sz="3200" b="1" dirty="0" smtClean="0"/>
              <a:t>إِنَّ أَوَّلَ بَيْتٍۢ وُضِعَ لِلنَّاسِ لَلَّذِى بِبَكَّةَ مُبَارَكًا وَهُدًى لِّلْعَٰلَمِينَ</a:t>
            </a:r>
            <a:endParaRPr lang="en-US" sz="3200" b="1" dirty="0" smtClean="0">
              <a:latin typeface="Nikosh" pitchFamily="2" charset="0"/>
              <a:cs typeface="Nikosh" pitchFamily="2" charset="0"/>
            </a:endParaRPr>
          </a:p>
          <a:p>
            <a:r>
              <a:rPr lang="en-US" sz="3200" b="1" dirty="0" smtClean="0">
                <a:latin typeface="Nikosh" pitchFamily="2" charset="0"/>
                <a:cs typeface="Nikosh" pitchFamily="2" charset="0"/>
              </a:rPr>
              <a:t>২.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মসজিদে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হারামের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তাওয়াফ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হজ্জের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অন্যতম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রোকন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যেমন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আল্লাহ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তা’আলার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বাণী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-</a:t>
            </a:r>
            <a:r>
              <a:rPr lang="ar-SA" sz="3200" dirty="0" smtClean="0"/>
              <a:t>وَلْيَطَّوَّفُوا </a:t>
            </a:r>
            <a:r>
              <a:rPr lang="ar-SA" sz="3200" dirty="0" smtClean="0"/>
              <a:t>بِالْبَيْتِ </a:t>
            </a:r>
            <a:r>
              <a:rPr lang="ar-SA" sz="3200" dirty="0" smtClean="0"/>
              <a:t>الْعَتِيقِ</a:t>
            </a:r>
            <a:endParaRPr lang="en-US" sz="3200" dirty="0" smtClean="0"/>
          </a:p>
          <a:p>
            <a:pPr marL="514350" indent="-514350"/>
            <a:r>
              <a:rPr lang="en-US" sz="3200" b="1" dirty="0" smtClean="0">
                <a:latin typeface="Nikosh" pitchFamily="2" charset="0"/>
                <a:cs typeface="Nikosh" pitchFamily="2" charset="0"/>
              </a:rPr>
              <a:t>৩. 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এ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মসজিদের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নামাজ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পড়লে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এক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রাকাতে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এক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লক্ষ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রাকাত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নামাজের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ছওয়াব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রয়েছে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marL="502920" indent="-502920"/>
            <a:r>
              <a:rPr lang="en-US" sz="3200" b="1" u="sng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মসজিদুন</a:t>
            </a:r>
            <a:r>
              <a:rPr lang="en-US" sz="3200" b="1" u="sng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u="sng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নববীর</a:t>
            </a:r>
            <a:r>
              <a:rPr lang="en-US" sz="3200" b="1" u="sng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u="sng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ফজিলতঃ</a:t>
            </a:r>
            <a:endParaRPr lang="en-US" sz="3200" b="1" u="sng" dirty="0" smtClean="0">
              <a:solidFill>
                <a:srgbClr val="FFFF00"/>
              </a:solidFill>
              <a:latin typeface="Nikosh" pitchFamily="2" charset="0"/>
              <a:cs typeface="Nikosh" pitchFamily="2" charset="0"/>
            </a:endParaRPr>
          </a:p>
          <a:p>
            <a:pPr marL="514350" indent="-514350"/>
            <a:r>
              <a:rPr lang="en-US" sz="3200" b="1" dirty="0" smtClean="0">
                <a:latin typeface="Nikosh" pitchFamily="2" charset="0"/>
                <a:cs typeface="Nikosh" pitchFamily="2" charset="0"/>
              </a:rPr>
              <a:t>১.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মসজিদে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নববী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ইসলামের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প্রারম্ভে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ইসলামী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রাষ্ট্রের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সকল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কর্মকান্ডের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প্রানকেন্দ্র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ছিল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marL="514350" indent="-514350"/>
            <a:r>
              <a:rPr lang="en-US" sz="3200" b="1" dirty="0" smtClean="0">
                <a:latin typeface="Nikosh" pitchFamily="2" charset="0"/>
                <a:cs typeface="Nikosh" pitchFamily="2" charset="0"/>
              </a:rPr>
              <a:t>২. এ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মসজিদ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রাসূল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(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সাল্লাল্লাহু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আলাইহি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ওয়াসাল্লাম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)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এর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নিজ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হাতে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গড়া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marL="514350" indent="-514350"/>
            <a:r>
              <a:rPr lang="en-US" sz="3200" b="1" dirty="0" smtClean="0">
                <a:latin typeface="Nikosh" pitchFamily="2" charset="0"/>
                <a:cs typeface="Nikosh" pitchFamily="2" charset="0"/>
              </a:rPr>
              <a:t>৩. এ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মসজিদ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হতেই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ইসলাম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সারা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পৃথিবীতে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ছড়িয়ে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পড়ে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marL="514350" indent="-514350"/>
            <a:r>
              <a:rPr lang="en-US" sz="3200" b="1" dirty="0" smtClean="0">
                <a:latin typeface="Nikosh" pitchFamily="2" charset="0"/>
                <a:cs typeface="Nikosh" pitchFamily="2" charset="0"/>
              </a:rPr>
              <a:t>৪. এ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মসজিদের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নামাজ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পড়লে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এক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রাকাতে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পঞ্চাশ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হাজার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রাকাত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নামাজের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ছওয়াব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রয়েছে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marL="514350" indent="-514350"/>
            <a:r>
              <a:rPr lang="en-US" sz="3200" b="1" u="sng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মসজিদুল</a:t>
            </a:r>
            <a:r>
              <a:rPr lang="en-US" sz="3200" b="1" u="sng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u="sng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আকসাফজিলতঃ</a:t>
            </a:r>
            <a:endParaRPr lang="en-US" sz="3200" b="1" u="sng" dirty="0" smtClean="0">
              <a:solidFill>
                <a:srgbClr val="FFFF00"/>
              </a:solidFill>
              <a:latin typeface="Nikosh" pitchFamily="2" charset="0"/>
              <a:cs typeface="Nikosh" pitchFamily="2" charset="0"/>
            </a:endParaRPr>
          </a:p>
          <a:p>
            <a:pPr marL="514350" indent="-514350"/>
            <a:r>
              <a:rPr lang="en-US" sz="3200" b="1" u="sng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১. এ </a:t>
            </a:r>
            <a:r>
              <a:rPr lang="en-US" sz="3200" b="1" u="sng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মসজিদ</a:t>
            </a:r>
            <a:r>
              <a:rPr lang="en-US" sz="3200" b="1" u="sng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u="sng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থেকেই</a:t>
            </a:r>
            <a:r>
              <a:rPr lang="en-US" sz="3200" b="1" u="sng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u="sng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রাসূলুল্লাহ</a:t>
            </a:r>
            <a:r>
              <a:rPr lang="en-US" sz="3200" b="1" u="sng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u="sng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সাল্লাল্লাহু</a:t>
            </a:r>
            <a:r>
              <a:rPr lang="en-US" sz="3200" b="1" u="sng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u="sng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আলাইহি</a:t>
            </a:r>
            <a:r>
              <a:rPr lang="en-US" sz="3200" b="1" u="sng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u="sng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ওয়াসাল্লাম</a:t>
            </a:r>
            <a:r>
              <a:rPr lang="en-US" sz="3200" b="1" u="sng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u="sng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এর</a:t>
            </a:r>
            <a:r>
              <a:rPr lang="en-US" sz="3200" b="1" u="sng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u="sng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মিরাজের</a:t>
            </a:r>
            <a:r>
              <a:rPr lang="en-US" sz="3200" b="1" u="sng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u="sng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সূচনা</a:t>
            </a:r>
            <a:r>
              <a:rPr lang="en-US" sz="3200" b="1" u="sng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u="sng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হয়েছিল</a:t>
            </a:r>
            <a:r>
              <a:rPr lang="en-US" sz="3200" b="1" u="sng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। </a:t>
            </a:r>
          </a:p>
          <a:p>
            <a:pPr marL="514350" indent="-514350"/>
            <a:r>
              <a:rPr lang="en-US" sz="3200" b="1" u="sng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২. 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এ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মসজিদের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নামাজ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পড়লে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এক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রাকাতে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পচিশ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হাজার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রাকাত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নামাজের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ছওয়াব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রয়েছে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200" b="1" u="sng" dirty="0" smtClean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42374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0160" y="0"/>
            <a:ext cx="10155936" cy="717119"/>
          </a:xfrm>
          <a:prstGeom prst="rect">
            <a:avLst/>
          </a:prstGeom>
          <a:noFill/>
        </p:spPr>
        <p:txBody>
          <a:bodyPr wrap="square" lIns="100584" tIns="50292" rIns="100584" bIns="50292" rtlCol="0">
            <a:spAutoFit/>
          </a:bodyPr>
          <a:lstStyle/>
          <a:p>
            <a:pPr algn="ctr"/>
            <a:r>
              <a:rPr lang="en-US" sz="4000" b="1" u="sng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পবিত্র</a:t>
            </a:r>
            <a:r>
              <a:rPr lang="en-US" sz="4000" b="1" u="sng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u="sng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স্থানসমূহে</a:t>
            </a:r>
            <a:r>
              <a:rPr lang="en-US" sz="4000" b="1" u="sng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u="sng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ভ্রমণ</a:t>
            </a:r>
            <a:r>
              <a:rPr lang="en-US" sz="4000" b="1" u="sng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u="sng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করার</a:t>
            </a:r>
            <a:r>
              <a:rPr lang="en-US" sz="4000" b="1" u="sng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u="sng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বিধানঃ</a:t>
            </a:r>
            <a:endParaRPr lang="en-US" sz="4000" b="1" u="sng" dirty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88996"/>
            <a:ext cx="12801600" cy="68726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100584" tIns="50292" rIns="100584" bIns="50292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4000" b="1" u="sng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u="sng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আল্লামা</a:t>
            </a:r>
            <a:r>
              <a:rPr lang="en-US" sz="4000" b="1" u="sng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u="sng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আনোয়ার</a:t>
            </a:r>
            <a:r>
              <a:rPr lang="en-US" sz="4000" b="1" u="sng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u="sng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শাহ</a:t>
            </a:r>
            <a:r>
              <a:rPr lang="en-US" sz="4000" b="1" u="sng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u="sng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কাশ্মিরী</a:t>
            </a:r>
            <a:r>
              <a:rPr lang="en-US" sz="4000" b="1" u="sng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u="sng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(</a:t>
            </a:r>
            <a:r>
              <a:rPr lang="en-US" sz="4000" b="1" u="sng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রা</a:t>
            </a:r>
            <a:r>
              <a:rPr lang="en-US" sz="4000" b="1" u="sng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.) </a:t>
            </a:r>
            <a:r>
              <a:rPr lang="en-US" sz="4000" b="1" u="sng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বলেন</a:t>
            </a:r>
            <a:r>
              <a:rPr lang="en-US" sz="4000" b="1" u="sng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4000" b="1" u="sng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বেশি</a:t>
            </a:r>
            <a:r>
              <a:rPr lang="en-US" sz="4000" b="1" u="sng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u="sng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ছওয়াবের</a:t>
            </a:r>
            <a:r>
              <a:rPr lang="en-US" sz="4000" b="1" u="sng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u="sng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উদ্দেশ্যে</a:t>
            </a:r>
            <a:r>
              <a:rPr lang="en-US" sz="4000" b="1" u="sng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u="sng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উল্লিখিত</a:t>
            </a:r>
            <a:r>
              <a:rPr lang="en-US" sz="4000" b="1" u="sng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u="sng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তিনটি</a:t>
            </a:r>
            <a:r>
              <a:rPr lang="en-US" sz="4000" b="1" u="sng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u="sng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মসজিদ</a:t>
            </a:r>
            <a:r>
              <a:rPr lang="en-US" sz="4000" b="1" u="sng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u="sng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ব্যতীত</a:t>
            </a:r>
            <a:r>
              <a:rPr lang="en-US" sz="4000" b="1" u="sng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u="sng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অপর</a:t>
            </a:r>
            <a:r>
              <a:rPr lang="en-US" sz="4000" b="1" u="sng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u="sng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কোনো</a:t>
            </a:r>
            <a:r>
              <a:rPr lang="en-US" sz="4000" b="1" u="sng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u="sng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মসজিদের</a:t>
            </a:r>
            <a:r>
              <a:rPr lang="en-US" sz="4000" b="1" u="sng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u="sng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দিকে</a:t>
            </a:r>
            <a:r>
              <a:rPr lang="en-US" sz="4000" b="1" u="sng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u="sng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ভ্রমণ</a:t>
            </a:r>
            <a:r>
              <a:rPr lang="en-US" sz="4000" b="1" u="sng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u="sng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sz="4000" b="1" u="sng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u="sng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জায়েজ</a:t>
            </a:r>
            <a:r>
              <a:rPr lang="en-US" sz="4000" b="1" u="sng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u="sng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নাই</a:t>
            </a:r>
            <a:r>
              <a:rPr lang="en-US" sz="4000" b="1" u="sng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4000" b="1" u="sng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তবে</a:t>
            </a:r>
            <a:r>
              <a:rPr lang="en-US" sz="4000" b="1" u="sng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u="sng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নবী</a:t>
            </a:r>
            <a:r>
              <a:rPr lang="en-US" sz="4000" b="1" u="sng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, </a:t>
            </a:r>
            <a:r>
              <a:rPr lang="en-US" sz="4000" b="1" u="sng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রাসূল</a:t>
            </a:r>
            <a:r>
              <a:rPr lang="en-US" sz="4000" b="1" u="sng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4000" b="1" u="sng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অলীগণের</a:t>
            </a:r>
            <a:r>
              <a:rPr lang="en-US" sz="4000" b="1" u="sng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u="sng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মাজার</a:t>
            </a:r>
            <a:r>
              <a:rPr lang="en-US" sz="4000" b="1" u="sng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u="sng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জেয়ারতের</a:t>
            </a:r>
            <a:r>
              <a:rPr lang="en-US" sz="4000" b="1" u="sng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u="sng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উদ্দেশ্যে</a:t>
            </a:r>
            <a:r>
              <a:rPr lang="en-US" sz="4000" b="1" u="sng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u="sng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ভ্রমণ</a:t>
            </a:r>
            <a:r>
              <a:rPr lang="en-US" sz="4000" b="1" u="sng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u="sng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sz="4000" b="1" u="sng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u="sng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জায়েয</a:t>
            </a:r>
            <a:r>
              <a:rPr lang="en-US" sz="4000" b="1" u="sng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>
              <a:buFont typeface="Wingdings" pitchFamily="2" charset="2"/>
              <a:buChar char="ü"/>
            </a:pPr>
            <a:r>
              <a:rPr lang="en-US" sz="4000" b="1" u="sng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u="sng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জমহুর</a:t>
            </a:r>
            <a:r>
              <a:rPr lang="en-US" sz="4000" b="1" u="sng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u="sng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ওলামায়ে</a:t>
            </a:r>
            <a:r>
              <a:rPr lang="en-US" sz="4000" b="1" u="sng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u="sng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কেরামের</a:t>
            </a:r>
            <a:r>
              <a:rPr lang="en-US" sz="4000" b="1" u="sng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u="sng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মতে</a:t>
            </a:r>
            <a:r>
              <a:rPr lang="en-US" sz="4000" b="1" u="sng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4000" b="1" u="sng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হাদীছে</a:t>
            </a:r>
            <a:r>
              <a:rPr lang="en-US" sz="4000" b="1" u="sng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u="sng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যেহেতু</a:t>
            </a:r>
            <a:r>
              <a:rPr lang="en-US" sz="4000" b="1" u="sng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u="sng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শুধু</a:t>
            </a:r>
            <a:r>
              <a:rPr lang="en-US" sz="4000" b="1" u="sng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u="sng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মসজিদের</a:t>
            </a:r>
            <a:r>
              <a:rPr lang="en-US" sz="4000" b="1" u="sng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u="sng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কথা</a:t>
            </a:r>
            <a:r>
              <a:rPr lang="en-US" sz="4000" b="1" u="sng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u="sng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উল্লেখ</a:t>
            </a:r>
            <a:r>
              <a:rPr lang="en-US" sz="4000" b="1" u="sng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u="sng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রয়েছে</a:t>
            </a:r>
            <a:r>
              <a:rPr lang="en-US" sz="4000" b="1" u="sng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4000" b="1" u="sng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সেহেতু</a:t>
            </a:r>
            <a:r>
              <a:rPr lang="en-US" sz="4000" b="1" u="sng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u="sng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কয়েকটি</a:t>
            </a:r>
            <a:r>
              <a:rPr lang="en-US" sz="4000" b="1" u="sng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u="sng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বিশেষ</a:t>
            </a:r>
            <a:r>
              <a:rPr lang="en-US" sz="4000" b="1" u="sng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u="sng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উদ্দেশ্যে</a:t>
            </a:r>
            <a:r>
              <a:rPr lang="en-US" sz="4000" b="1" u="sng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u="sng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পৃথিবীর</a:t>
            </a:r>
            <a:r>
              <a:rPr lang="en-US" sz="4000" b="1" u="sng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u="sng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যে</a:t>
            </a:r>
            <a:r>
              <a:rPr lang="en-US" sz="4000" b="1" u="sng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u="sng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কোনো</a:t>
            </a:r>
            <a:r>
              <a:rPr lang="en-US" sz="4000" b="1" u="sng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u="sng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স্থানে</a:t>
            </a:r>
            <a:r>
              <a:rPr lang="en-US" sz="4000" b="1" u="sng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u="sng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ভ্রমণ</a:t>
            </a:r>
            <a:r>
              <a:rPr lang="en-US" sz="4000" b="1" u="sng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u="sng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sz="4000" b="1" u="sng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u="sng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জায়েজ</a:t>
            </a:r>
            <a:r>
              <a:rPr lang="en-US" sz="4000" b="1" u="sng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4000" b="1" u="sng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যেমন</a:t>
            </a:r>
            <a:r>
              <a:rPr lang="en-US" sz="4000" b="1" u="sng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en-US" sz="4000" b="1" u="sng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১. </a:t>
            </a:r>
            <a:r>
              <a:rPr lang="en-US" sz="4000" b="1" u="sng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বিদ্যা</a:t>
            </a:r>
            <a:r>
              <a:rPr lang="en-US" sz="4000" b="1" u="sng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u="sng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অর্জনের</a:t>
            </a:r>
            <a:r>
              <a:rPr lang="en-US" sz="4000" b="1" u="sng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u="sng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জন্য</a:t>
            </a:r>
            <a:r>
              <a:rPr lang="en-US" sz="4000" b="1" u="sng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>
              <a:buFont typeface="Wingdings" pitchFamily="2" charset="2"/>
              <a:buChar char="ü"/>
            </a:pPr>
            <a:r>
              <a:rPr lang="en-US" sz="4000" b="1" u="sng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২. </a:t>
            </a:r>
            <a:r>
              <a:rPr lang="en-US" sz="4000" b="1" u="sng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ঐতিহাসিক</a:t>
            </a:r>
            <a:r>
              <a:rPr lang="en-US" sz="4000" b="1" u="sng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u="sng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নিদর্শন</a:t>
            </a:r>
            <a:r>
              <a:rPr lang="en-US" sz="4000" b="1" u="sng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u="sng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সম্পর্কে</a:t>
            </a:r>
            <a:r>
              <a:rPr lang="en-US" sz="4000" b="1" u="sng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u="sng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শিক্ষালাভ</a:t>
            </a:r>
            <a:r>
              <a:rPr lang="en-US" sz="4000" b="1" u="sng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4000" b="1" u="sng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আল্লাহভীতি</a:t>
            </a:r>
            <a:r>
              <a:rPr lang="en-US" sz="4000" b="1" u="sng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u="sng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অর্জনের</a:t>
            </a:r>
            <a:r>
              <a:rPr lang="en-US" sz="4000" b="1" u="sng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u="sng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লক্ষ্যে</a:t>
            </a:r>
            <a:r>
              <a:rPr lang="en-US" sz="4000" b="1" u="sng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u="sng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ভ্রমণ</a:t>
            </a:r>
            <a:r>
              <a:rPr lang="en-US" sz="4000" b="1" u="sng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4000" b="1" u="sng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আল্লাহ</a:t>
            </a:r>
            <a:r>
              <a:rPr lang="en-US" sz="4000" b="1" u="sng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u="sng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বলেন</a:t>
            </a:r>
            <a:r>
              <a:rPr lang="en-US" sz="4000" b="1" u="sng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ar-SA" sz="4000" u="sng" dirty="0" smtClean="0"/>
              <a:t>قُلْ سِيرُوا فِي الْأَرْضِ فَانظُرُوا كَيْفَ بَدَأَ الْخَلْقَ ۚ</a:t>
            </a:r>
            <a:endParaRPr lang="en-US" sz="4000" b="1" u="sng" dirty="0" smtClean="0">
              <a:solidFill>
                <a:srgbClr val="FFFF00"/>
              </a:solidFill>
              <a:latin typeface="Nikosh" pitchFamily="2" charset="0"/>
              <a:cs typeface="Nikosh" pitchFamily="2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4000" b="1" u="sng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৩. </a:t>
            </a:r>
            <a:r>
              <a:rPr lang="en-US" sz="4000" b="1" u="sng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জ্ঞানীদের</a:t>
            </a:r>
            <a:r>
              <a:rPr lang="en-US" sz="4000" b="1" u="sng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u="sng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সাক্ষাৎলাভের</a:t>
            </a:r>
            <a:r>
              <a:rPr lang="en-US" sz="4000" b="1" u="sng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u="sng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উদ্দেশ্যে</a:t>
            </a:r>
            <a:r>
              <a:rPr lang="en-US" sz="4000" b="1" u="sng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u="sng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ভ্রমণ</a:t>
            </a:r>
            <a:r>
              <a:rPr lang="en-US" sz="4000" b="1" u="sng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>
              <a:buFont typeface="Wingdings" pitchFamily="2" charset="2"/>
              <a:buChar char="ü"/>
            </a:pPr>
            <a:r>
              <a:rPr lang="en-US" sz="4000" b="1" u="sng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৪. </a:t>
            </a:r>
            <a:r>
              <a:rPr lang="en-US" sz="4000" b="1" u="sng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ব্যবসায়</a:t>
            </a:r>
            <a:r>
              <a:rPr lang="en-US" sz="4000" b="1" u="sng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u="sng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বাণিজ্য</a:t>
            </a:r>
            <a:r>
              <a:rPr lang="en-US" sz="4000" b="1" u="sng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4000" b="1" u="sng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ব্যক্তিগত</a:t>
            </a:r>
            <a:r>
              <a:rPr lang="en-US" sz="4000" b="1" u="sng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u="sng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প্রয়োজনে</a:t>
            </a:r>
            <a:r>
              <a:rPr lang="en-US" sz="4000" b="1" u="sng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u="sng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ভ্রমণ</a:t>
            </a:r>
            <a:r>
              <a:rPr lang="en-US" sz="4000" b="1" u="sng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xmlns="" val="33542374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43840"/>
            <a:ext cx="12801600" cy="578620"/>
          </a:xfrm>
          <a:prstGeom prst="rect">
            <a:avLst/>
          </a:prstGeom>
          <a:noFill/>
        </p:spPr>
        <p:txBody>
          <a:bodyPr wrap="square" lIns="100584" tIns="50292" rIns="100584" bIns="50292" rtlCol="0">
            <a:spAutoFit/>
          </a:bodyPr>
          <a:lstStyle/>
          <a:p>
            <a:pPr algn="ctr"/>
            <a:r>
              <a:rPr lang="ar-SA" sz="3100" dirty="0" smtClean="0">
                <a:latin typeface="Nikosh" pitchFamily="2" charset="0"/>
                <a:cs typeface="Nikosh" pitchFamily="2" charset="0"/>
              </a:rPr>
              <a:t>تحقيق</a:t>
            </a:r>
            <a:r>
              <a:rPr lang="en-US" sz="31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100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sz="31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100" dirty="0" err="1" smtClean="0">
                <a:latin typeface="Nikosh" pitchFamily="2" charset="0"/>
                <a:cs typeface="Nikosh" pitchFamily="2" charset="0"/>
              </a:rPr>
              <a:t>শব্দ</a:t>
            </a:r>
            <a:r>
              <a:rPr lang="en-US" sz="31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100" dirty="0" err="1" smtClean="0">
                <a:latin typeface="Nikosh" pitchFamily="2" charset="0"/>
                <a:cs typeface="Nikosh" pitchFamily="2" charset="0"/>
              </a:rPr>
              <a:t>বিশ্লেষণ</a:t>
            </a:r>
            <a:r>
              <a:rPr lang="en-US" sz="31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100" dirty="0" err="1" smtClean="0">
                <a:latin typeface="Nikosh" pitchFamily="2" charset="0"/>
                <a:cs typeface="Nikosh" pitchFamily="2" charset="0"/>
              </a:rPr>
              <a:t>করি</a:t>
            </a:r>
            <a:endParaRPr lang="en-US" sz="31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376" y="1056640"/>
            <a:ext cx="9985248" cy="486287"/>
          </a:xfrm>
          <a:prstGeom prst="rect">
            <a:avLst/>
          </a:prstGeom>
          <a:noFill/>
        </p:spPr>
        <p:txBody>
          <a:bodyPr wrap="square" lIns="100584" tIns="50292" rIns="100584" bIns="50292" rtlCol="0">
            <a:spAutoFit/>
          </a:bodyPr>
          <a:lstStyle/>
          <a:p>
            <a:endParaRPr lang="en-US" sz="2500" dirty="0">
              <a:latin typeface="Nikosh" pitchFamily="2" charset="0"/>
              <a:cs typeface="Nikosh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12064" y="731520"/>
          <a:ext cx="12289536" cy="6174893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9319959"/>
                <a:gridCol w="2969577"/>
              </a:tblGrid>
              <a:tr h="703583">
                <a:tc gridSpan="2">
                  <a:txBody>
                    <a:bodyPr/>
                    <a:lstStyle/>
                    <a:p>
                      <a:pPr algn="ctr"/>
                      <a:endParaRPr lang="en-US" sz="38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 marL="102413" marR="102413" marT="48768" marB="4876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40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/>
                </a:tc>
              </a:tr>
              <a:tr h="747776">
                <a:tc>
                  <a:txBody>
                    <a:bodyPr/>
                    <a:lstStyle/>
                    <a:p>
                      <a:pPr algn="ctr"/>
                      <a:endParaRPr lang="en-US" sz="43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 marL="102413" marR="102413" marT="48768" marB="48768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300" dirty="0" smtClean="0">
                          <a:latin typeface="Al Qalam Quran Majeed Web" pitchFamily="2" charset="-78"/>
                          <a:cs typeface="Al Qalam Quran Majeed Web" pitchFamily="2" charset="-78"/>
                        </a:rPr>
                        <a:t>صيغة</a:t>
                      </a:r>
                      <a:endParaRPr lang="en-US" sz="43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 marL="102413" marR="102413" marT="48768" marB="48768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954174">
                <a:tc>
                  <a:txBody>
                    <a:bodyPr/>
                    <a:lstStyle/>
                    <a:p>
                      <a:pPr algn="ctr"/>
                      <a:endParaRPr lang="en-US" sz="43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 marL="102413" marR="102413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3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l Qalam Quran Majeed Web" pitchFamily="2" charset="-78"/>
                          <a:cs typeface="Al Qalam Quran Majeed Web" pitchFamily="2" charset="-78"/>
                        </a:rPr>
                        <a:t>بحث</a:t>
                      </a:r>
                      <a:endParaRPr lang="en-US" sz="43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 marL="102413" marR="102413" marT="48768" marB="48768"/>
                </a:tc>
              </a:tr>
              <a:tr h="747776">
                <a:tc>
                  <a:txBody>
                    <a:bodyPr/>
                    <a:lstStyle/>
                    <a:p>
                      <a:pPr algn="ctr"/>
                      <a:endParaRPr lang="en-US" sz="43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 marL="102413" marR="102413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300" dirty="0" smtClean="0">
                          <a:latin typeface="Al Qalam Quran Majeed Web" pitchFamily="2" charset="-78"/>
                          <a:cs typeface="Al Qalam Quran Majeed Web" pitchFamily="2" charset="-78"/>
                        </a:rPr>
                        <a:t>مصدر</a:t>
                      </a:r>
                      <a:endParaRPr lang="en-US" sz="43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 marL="102413" marR="102413" marT="48768" marB="48768"/>
                </a:tc>
              </a:tr>
              <a:tr h="747776">
                <a:tc>
                  <a:txBody>
                    <a:bodyPr/>
                    <a:lstStyle/>
                    <a:p>
                      <a:pPr algn="ctr"/>
                      <a:endParaRPr lang="en-US" sz="43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 marL="102413" marR="102413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300" dirty="0" smtClean="0">
                          <a:solidFill>
                            <a:srgbClr val="00B050"/>
                          </a:solidFill>
                          <a:latin typeface="Al Qalam Quran Majeed Web" pitchFamily="2" charset="-78"/>
                          <a:cs typeface="Al Qalam Quran Majeed Web" pitchFamily="2" charset="-78"/>
                        </a:rPr>
                        <a:t>باب</a:t>
                      </a:r>
                      <a:endParaRPr lang="en-US" sz="4300" dirty="0">
                        <a:solidFill>
                          <a:srgbClr val="00B050"/>
                        </a:solidFill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 marL="102413" marR="102413" marT="48768" marB="48768"/>
                </a:tc>
              </a:tr>
              <a:tr h="747776">
                <a:tc>
                  <a:txBody>
                    <a:bodyPr/>
                    <a:lstStyle/>
                    <a:p>
                      <a:pPr algn="ctr"/>
                      <a:endParaRPr lang="en-US" sz="43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 marL="102413" marR="102413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300" dirty="0" smtClean="0">
                          <a:latin typeface="Al Qalam Quran Majeed Web" pitchFamily="2" charset="-78"/>
                          <a:cs typeface="Al Qalam Quran Majeed Web" pitchFamily="2" charset="-78"/>
                        </a:rPr>
                        <a:t>مادة</a:t>
                      </a:r>
                      <a:endParaRPr lang="en-US" sz="43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 marL="102413" marR="102413" marT="48768" marB="48768"/>
                </a:tc>
              </a:tr>
              <a:tr h="747776">
                <a:tc>
                  <a:txBody>
                    <a:bodyPr/>
                    <a:lstStyle/>
                    <a:p>
                      <a:pPr algn="ctr"/>
                      <a:endParaRPr lang="en-US" sz="43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 marL="102413" marR="102413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300" dirty="0" smtClean="0">
                          <a:solidFill>
                            <a:schemeClr val="accent1"/>
                          </a:solidFill>
                          <a:latin typeface="Al Qalam Quran Majeed Web" pitchFamily="2" charset="-78"/>
                          <a:cs typeface="Al Qalam Quran Majeed Web" pitchFamily="2" charset="-78"/>
                        </a:rPr>
                        <a:t>جنس</a:t>
                      </a:r>
                      <a:endParaRPr lang="en-US" sz="4300" dirty="0">
                        <a:solidFill>
                          <a:schemeClr val="accent1"/>
                        </a:solidFill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 marL="102413" marR="102413" marT="48768" marB="48768"/>
                </a:tc>
              </a:tr>
              <a:tr h="747776">
                <a:tc>
                  <a:txBody>
                    <a:bodyPr/>
                    <a:lstStyle/>
                    <a:p>
                      <a:pPr algn="ctr"/>
                      <a:endParaRPr lang="en-US" sz="43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L="102413" marR="102413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300" dirty="0" smtClean="0">
                          <a:latin typeface="Al Qalam Quran Majeed Web" pitchFamily="2" charset="-78"/>
                          <a:cs typeface="Al Qalam Quran Majeed Web" pitchFamily="2" charset="-78"/>
                        </a:rPr>
                        <a:t>معنى</a:t>
                      </a:r>
                      <a:endParaRPr lang="en-US" sz="43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 marL="102413" marR="102413" marT="48768" marB="48768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12064" y="1544320"/>
            <a:ext cx="9302496" cy="6502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0584" tIns="50292" rIns="100584" bIns="50292" rtlCol="0" anchor="ctr"/>
          <a:lstStyle/>
          <a:p>
            <a:pPr algn="ctr"/>
            <a:r>
              <a:rPr lang="ar-SA" sz="5900" dirty="0" smtClean="0">
                <a:latin typeface="Al Qalam Quran Majeed Web" pitchFamily="2" charset="-78"/>
                <a:cs typeface="Al Qalam Quran Majeed Web" pitchFamily="2" charset="-78"/>
              </a:rPr>
              <a:t>واحد </a:t>
            </a:r>
            <a:r>
              <a:rPr lang="ar-SA" sz="5900" dirty="0" smtClean="0">
                <a:latin typeface="Al Qalam Quran Majeed Web" pitchFamily="2" charset="-78"/>
                <a:cs typeface="Al Qalam Quran Majeed Web" pitchFamily="2" charset="-78"/>
              </a:rPr>
              <a:t>مذكر غائب</a:t>
            </a:r>
            <a:endParaRPr lang="en-US" sz="5900" dirty="0">
              <a:latin typeface="Al Qalam Quran Majeed Web" pitchFamily="2" charset="-78"/>
              <a:cs typeface="Al Qalam Quran Majeed Web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2064" y="2357120"/>
            <a:ext cx="9302496" cy="7315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0584" tIns="50292" rIns="100584" bIns="50292" rtlCol="0" anchor="ctr"/>
          <a:lstStyle/>
          <a:p>
            <a:pPr algn="ctr"/>
            <a:r>
              <a:rPr lang="ar-SA" sz="5900" dirty="0" smtClean="0">
                <a:solidFill>
                  <a:schemeClr val="accent1"/>
                </a:solidFill>
                <a:latin typeface="Al Qalam Quran Majeed Web" pitchFamily="2" charset="-78"/>
                <a:cs typeface="Al Qalam Quran Majeed Web" pitchFamily="2" charset="-78"/>
              </a:rPr>
              <a:t>اثبات فعل ماضى معروف</a:t>
            </a:r>
            <a:endParaRPr lang="en-US" sz="5900" dirty="0">
              <a:solidFill>
                <a:schemeClr val="accent1"/>
              </a:solidFill>
              <a:latin typeface="Al Qalam Quran Majeed Web" pitchFamily="2" charset="-78"/>
              <a:cs typeface="Al Qalam Quran Majeed Web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7408" y="3169920"/>
            <a:ext cx="9217152" cy="7315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0584" tIns="50292" rIns="100584" bIns="50292" rtlCol="0" anchor="ctr"/>
          <a:lstStyle/>
          <a:p>
            <a:pPr algn="ctr"/>
            <a:r>
              <a:rPr lang="ar-SA" sz="5900" dirty="0" smtClean="0">
                <a:latin typeface="Al Qalam Quran Majeed Web" pitchFamily="2" charset="-78"/>
                <a:cs typeface="Al Qalam Quran Majeed Web" pitchFamily="2" charset="-78"/>
              </a:rPr>
              <a:t>القول</a:t>
            </a:r>
            <a:endParaRPr lang="en-US" sz="5900" dirty="0" smtClean="0">
              <a:latin typeface="Al Qalam Quran Majeed Web" pitchFamily="2" charset="-78"/>
              <a:cs typeface="Al Qalam Quran Majeed Web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7408" y="3982720"/>
            <a:ext cx="9217152" cy="6502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0584" tIns="50292" rIns="100584" bIns="50292" rtlCol="0" anchor="ctr"/>
          <a:lstStyle/>
          <a:p>
            <a:pPr algn="ctr"/>
            <a:r>
              <a:rPr lang="ar-SA" sz="5900" dirty="0" smtClean="0">
                <a:solidFill>
                  <a:srgbClr val="00B050"/>
                </a:solidFill>
                <a:latin typeface="Al Qalam Quran Majeed Web" pitchFamily="2" charset="-78"/>
                <a:cs typeface="Al Qalam Quran Majeed Web" pitchFamily="2" charset="-78"/>
              </a:rPr>
              <a:t>نصر</a:t>
            </a:r>
            <a:endParaRPr lang="en-US" sz="5900" dirty="0" smtClean="0">
              <a:solidFill>
                <a:srgbClr val="00B050"/>
              </a:solidFill>
              <a:latin typeface="Al Qalam Quran Majeed Web" pitchFamily="2" charset="-78"/>
              <a:cs typeface="Al Qalam Quran Majeed Web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7408" y="4714240"/>
            <a:ext cx="9131808" cy="6502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0584" tIns="50292" rIns="100584" bIns="50292" rtlCol="0" anchor="ctr"/>
          <a:lstStyle/>
          <a:p>
            <a:pPr algn="ctr"/>
            <a:r>
              <a:rPr lang="ar-SA" sz="4800" b="1" dirty="0" smtClean="0">
                <a:latin typeface="Al Qalam Quran Majeed Web" pitchFamily="2" charset="-78"/>
                <a:cs typeface="Al Qalam Quran Majeed Web" pitchFamily="2" charset="-78"/>
              </a:rPr>
              <a:t>ق</a:t>
            </a:r>
            <a:r>
              <a:rPr lang="ar-SA" sz="4800" b="1" dirty="0" smtClean="0">
                <a:latin typeface="Al Qalam Quran Majeed Web" pitchFamily="2" charset="-78"/>
                <a:cs typeface="Al Qalam Quran Majeed Web" pitchFamily="2" charset="-78"/>
              </a:rPr>
              <a:t> _و_ل</a:t>
            </a:r>
            <a:endParaRPr lang="en-US" sz="4800" b="1" dirty="0" smtClean="0">
              <a:latin typeface="Al Qalam Quran Majeed Web" pitchFamily="2" charset="-78"/>
              <a:cs typeface="Al Qalam Quran Majeed Web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2064" y="5445760"/>
            <a:ext cx="9302496" cy="6502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0584" tIns="50292" rIns="100584" bIns="50292" rtlCol="0" anchor="ctr"/>
          <a:lstStyle/>
          <a:p>
            <a:pPr algn="ctr"/>
            <a:r>
              <a:rPr lang="ar-SA" sz="5300" b="1" dirty="0" smtClean="0">
                <a:solidFill>
                  <a:schemeClr val="accent1"/>
                </a:solidFill>
                <a:latin typeface="Al Qalam Quran Majeed Web" pitchFamily="2" charset="-78"/>
                <a:cs typeface="Al Qalam Quran Majeed Web" pitchFamily="2" charset="-78"/>
              </a:rPr>
              <a:t>اجوفواوى</a:t>
            </a:r>
            <a:endParaRPr lang="en-US" sz="5300" b="1" dirty="0" smtClean="0">
              <a:solidFill>
                <a:schemeClr val="accent1"/>
              </a:solidFill>
              <a:latin typeface="Al Qalam Quran Majeed Web" pitchFamily="2" charset="-78"/>
              <a:cs typeface="Al Qalam Quran Majeed Web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7408" y="6177280"/>
            <a:ext cx="9131808" cy="7315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0584" tIns="50292" rIns="100584" bIns="50292" rtlCol="0" anchor="ctr"/>
          <a:lstStyle/>
          <a:p>
            <a:pPr algn="ctr"/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সে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(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একজন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পুং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)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বলল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4400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731520"/>
            <a:ext cx="12801600" cy="6502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0584" tIns="50292" rIns="100584" bIns="50292" rtlCol="0" anchor="ctr"/>
          <a:lstStyle/>
          <a:p>
            <a:pPr algn="ctr"/>
            <a:r>
              <a:rPr lang="ar-SA" sz="4400" b="1" dirty="0" smtClean="0"/>
              <a:t>قال</a:t>
            </a:r>
            <a:endParaRPr lang="en-US" sz="4400" b="1" dirty="0">
              <a:solidFill>
                <a:schemeClr val="accent6">
                  <a:lumMod val="75000"/>
                </a:schemeClr>
              </a:solidFill>
              <a:latin typeface="Al Qalam Quran Majeed Web" pitchFamily="2" charset="-78"/>
              <a:cs typeface="Al Qalam Quran Majeed Web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42374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0688" y="243840"/>
            <a:ext cx="12460224" cy="578620"/>
          </a:xfrm>
          <a:prstGeom prst="rect">
            <a:avLst/>
          </a:prstGeom>
          <a:noFill/>
        </p:spPr>
        <p:txBody>
          <a:bodyPr wrap="square" lIns="100584" tIns="50292" rIns="100584" bIns="50292" rtlCol="0">
            <a:spAutoFit/>
          </a:bodyPr>
          <a:lstStyle/>
          <a:p>
            <a:pPr algn="ctr"/>
            <a:r>
              <a:rPr lang="ar-SA" sz="3100" dirty="0" smtClean="0">
                <a:latin typeface="Nikosh" pitchFamily="2" charset="0"/>
                <a:cs typeface="Nikosh" pitchFamily="2" charset="0"/>
              </a:rPr>
              <a:t>تحقيق</a:t>
            </a:r>
            <a:r>
              <a:rPr lang="en-US" sz="31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100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sz="31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100" dirty="0" err="1" smtClean="0">
                <a:latin typeface="Nikosh" pitchFamily="2" charset="0"/>
                <a:cs typeface="Nikosh" pitchFamily="2" charset="0"/>
              </a:rPr>
              <a:t>শব্দ</a:t>
            </a:r>
            <a:r>
              <a:rPr lang="en-US" sz="31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100" dirty="0" err="1" smtClean="0">
                <a:latin typeface="Nikosh" pitchFamily="2" charset="0"/>
                <a:cs typeface="Nikosh" pitchFamily="2" charset="0"/>
              </a:rPr>
              <a:t>বিশ্লেষণ</a:t>
            </a:r>
            <a:r>
              <a:rPr lang="en-US" sz="31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100" dirty="0" err="1" smtClean="0">
                <a:latin typeface="Nikosh" pitchFamily="2" charset="0"/>
                <a:cs typeface="Nikosh" pitchFamily="2" charset="0"/>
              </a:rPr>
              <a:t>করি</a:t>
            </a:r>
            <a:endParaRPr lang="en-US" sz="31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376" y="1056640"/>
            <a:ext cx="9985248" cy="486287"/>
          </a:xfrm>
          <a:prstGeom prst="rect">
            <a:avLst/>
          </a:prstGeom>
          <a:noFill/>
        </p:spPr>
        <p:txBody>
          <a:bodyPr wrap="square" lIns="100584" tIns="50292" rIns="100584" bIns="50292" rtlCol="0">
            <a:spAutoFit/>
          </a:bodyPr>
          <a:lstStyle/>
          <a:p>
            <a:endParaRPr lang="en-US" sz="2500" dirty="0">
              <a:latin typeface="Nikosh" pitchFamily="2" charset="0"/>
              <a:cs typeface="Nikosh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41376" y="731520"/>
          <a:ext cx="12289536" cy="6174893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9319959"/>
                <a:gridCol w="2969577"/>
              </a:tblGrid>
              <a:tr h="703583">
                <a:tc gridSpan="2">
                  <a:txBody>
                    <a:bodyPr/>
                    <a:lstStyle/>
                    <a:p>
                      <a:pPr algn="ctr"/>
                      <a:endParaRPr lang="en-US" sz="38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 marL="102413" marR="102413" marT="48768" marB="4876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40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/>
                </a:tc>
              </a:tr>
              <a:tr h="747776">
                <a:tc>
                  <a:txBody>
                    <a:bodyPr/>
                    <a:lstStyle/>
                    <a:p>
                      <a:pPr algn="ctr"/>
                      <a:endParaRPr lang="en-US" sz="43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 marL="102413" marR="102413" marT="48768" marB="48768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300" dirty="0" smtClean="0">
                          <a:latin typeface="Al Qalam Quran Majeed Web" pitchFamily="2" charset="-78"/>
                          <a:cs typeface="Al Qalam Quran Majeed Web" pitchFamily="2" charset="-78"/>
                        </a:rPr>
                        <a:t>صيغة</a:t>
                      </a:r>
                      <a:endParaRPr lang="en-US" sz="43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 marL="102413" marR="102413" marT="48768" marB="48768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954174">
                <a:tc>
                  <a:txBody>
                    <a:bodyPr/>
                    <a:lstStyle/>
                    <a:p>
                      <a:pPr algn="ctr"/>
                      <a:endParaRPr lang="en-US" sz="43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 marL="102413" marR="102413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3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l Qalam Quran Majeed Web" pitchFamily="2" charset="-78"/>
                          <a:cs typeface="Al Qalam Quran Majeed Web" pitchFamily="2" charset="-78"/>
                        </a:rPr>
                        <a:t>بحث</a:t>
                      </a:r>
                      <a:endParaRPr lang="en-US" sz="43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 marL="102413" marR="102413" marT="48768" marB="48768"/>
                </a:tc>
              </a:tr>
              <a:tr h="747776">
                <a:tc>
                  <a:txBody>
                    <a:bodyPr/>
                    <a:lstStyle/>
                    <a:p>
                      <a:pPr algn="ctr"/>
                      <a:endParaRPr lang="en-US" sz="43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 marL="102413" marR="102413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300" dirty="0" smtClean="0">
                          <a:latin typeface="Al Qalam Quran Majeed Web" pitchFamily="2" charset="-78"/>
                          <a:cs typeface="Al Qalam Quran Majeed Web" pitchFamily="2" charset="-78"/>
                        </a:rPr>
                        <a:t>مصدر</a:t>
                      </a:r>
                      <a:endParaRPr lang="en-US" sz="43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 marL="102413" marR="102413" marT="48768" marB="48768"/>
                </a:tc>
              </a:tr>
              <a:tr h="747776">
                <a:tc>
                  <a:txBody>
                    <a:bodyPr/>
                    <a:lstStyle/>
                    <a:p>
                      <a:pPr algn="ctr"/>
                      <a:endParaRPr lang="en-US" sz="43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 marL="102413" marR="102413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300" dirty="0" smtClean="0">
                          <a:solidFill>
                            <a:srgbClr val="00B050"/>
                          </a:solidFill>
                          <a:latin typeface="Al Qalam Quran Majeed Web" pitchFamily="2" charset="-78"/>
                          <a:cs typeface="Al Qalam Quran Majeed Web" pitchFamily="2" charset="-78"/>
                        </a:rPr>
                        <a:t>باب</a:t>
                      </a:r>
                      <a:endParaRPr lang="en-US" sz="4300" dirty="0">
                        <a:solidFill>
                          <a:srgbClr val="00B050"/>
                        </a:solidFill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 marL="102413" marR="102413" marT="48768" marB="48768"/>
                </a:tc>
              </a:tr>
              <a:tr h="747776">
                <a:tc>
                  <a:txBody>
                    <a:bodyPr/>
                    <a:lstStyle/>
                    <a:p>
                      <a:pPr algn="ctr"/>
                      <a:endParaRPr lang="en-US" sz="43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 marL="102413" marR="102413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300" dirty="0" smtClean="0">
                          <a:latin typeface="Al Qalam Quran Majeed Web" pitchFamily="2" charset="-78"/>
                          <a:cs typeface="Al Qalam Quran Majeed Web" pitchFamily="2" charset="-78"/>
                        </a:rPr>
                        <a:t>مادة</a:t>
                      </a:r>
                      <a:endParaRPr lang="en-US" sz="43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 marL="102413" marR="102413" marT="48768" marB="48768"/>
                </a:tc>
              </a:tr>
              <a:tr h="747776">
                <a:tc>
                  <a:txBody>
                    <a:bodyPr/>
                    <a:lstStyle/>
                    <a:p>
                      <a:pPr algn="ctr"/>
                      <a:endParaRPr lang="en-US" sz="43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 marL="102413" marR="102413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300" dirty="0" smtClean="0">
                          <a:solidFill>
                            <a:schemeClr val="accent1"/>
                          </a:solidFill>
                          <a:latin typeface="Al Qalam Quran Majeed Web" pitchFamily="2" charset="-78"/>
                          <a:cs typeface="Al Qalam Quran Majeed Web" pitchFamily="2" charset="-78"/>
                        </a:rPr>
                        <a:t>جنس</a:t>
                      </a:r>
                      <a:endParaRPr lang="en-US" sz="4300" dirty="0">
                        <a:solidFill>
                          <a:schemeClr val="accent1"/>
                        </a:solidFill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 marL="102413" marR="102413" marT="48768" marB="48768"/>
                </a:tc>
              </a:tr>
              <a:tr h="747776">
                <a:tc>
                  <a:txBody>
                    <a:bodyPr/>
                    <a:lstStyle/>
                    <a:p>
                      <a:pPr algn="ctr"/>
                      <a:endParaRPr lang="en-US" sz="43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L="102413" marR="102413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300" dirty="0" smtClean="0">
                          <a:latin typeface="Al Qalam Quran Majeed Web" pitchFamily="2" charset="-78"/>
                          <a:cs typeface="Al Qalam Quran Majeed Web" pitchFamily="2" charset="-78"/>
                        </a:rPr>
                        <a:t>معنى</a:t>
                      </a:r>
                      <a:endParaRPr lang="en-US" sz="43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 marL="102413" marR="102413" marT="48768" marB="48768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97408" y="1544320"/>
            <a:ext cx="8961120" cy="6502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0584" tIns="50292" rIns="100584" bIns="50292" rtlCol="0" anchor="ctr"/>
          <a:lstStyle/>
          <a:p>
            <a:pPr algn="ctr"/>
            <a:r>
              <a:rPr lang="ar-SA" sz="5900" dirty="0" smtClean="0">
                <a:latin typeface="Al Qalam Quran Majeed Web" pitchFamily="2" charset="-78"/>
                <a:cs typeface="Al Qalam Quran Majeed Web" pitchFamily="2" charset="-78"/>
              </a:rPr>
              <a:t>واحد </a:t>
            </a:r>
            <a:r>
              <a:rPr lang="ar-SA" sz="5900" dirty="0" smtClean="0">
                <a:latin typeface="Al Qalam Quran Majeed Web" pitchFamily="2" charset="-78"/>
                <a:cs typeface="Al Qalam Quran Majeed Web" pitchFamily="2" charset="-78"/>
              </a:rPr>
              <a:t>مذكر غائب</a:t>
            </a:r>
            <a:endParaRPr lang="en-US" sz="5900" dirty="0">
              <a:latin typeface="Al Qalam Quran Majeed Web" pitchFamily="2" charset="-78"/>
              <a:cs typeface="Al Qalam Quran Majeed Web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2063" y="2357120"/>
            <a:ext cx="9061807" cy="7315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0584" tIns="50292" rIns="100584" bIns="50292" rtlCol="0" anchor="ctr"/>
          <a:lstStyle/>
          <a:p>
            <a:pPr algn="ctr"/>
            <a:r>
              <a:rPr lang="ar-SA" sz="5900" dirty="0" smtClean="0">
                <a:solidFill>
                  <a:schemeClr val="accent1"/>
                </a:solidFill>
                <a:latin typeface="Al Qalam Quran Majeed Web" pitchFamily="2" charset="-78"/>
                <a:cs typeface="Al Qalam Quran Majeed Web" pitchFamily="2" charset="-78"/>
              </a:rPr>
              <a:t>نفى</a:t>
            </a:r>
            <a:r>
              <a:rPr lang="ar-SA" sz="5900" dirty="0" smtClean="0">
                <a:solidFill>
                  <a:schemeClr val="accent1"/>
                </a:solidFill>
                <a:latin typeface="Al Qalam Quran Majeed Web" pitchFamily="2" charset="-78"/>
                <a:cs typeface="Al Qalam Quran Majeed Web" pitchFamily="2" charset="-78"/>
              </a:rPr>
              <a:t> </a:t>
            </a:r>
            <a:r>
              <a:rPr lang="ar-SA" sz="5900" dirty="0" smtClean="0">
                <a:solidFill>
                  <a:schemeClr val="accent1"/>
                </a:solidFill>
                <a:latin typeface="Al Qalam Quran Majeed Web" pitchFamily="2" charset="-78"/>
                <a:cs typeface="Al Qalam Quran Majeed Web" pitchFamily="2" charset="-78"/>
              </a:rPr>
              <a:t>فعل مضارع معروف</a:t>
            </a:r>
            <a:endParaRPr lang="en-US" sz="5900" dirty="0">
              <a:solidFill>
                <a:schemeClr val="accent1"/>
              </a:solidFill>
              <a:latin typeface="Al Qalam Quran Majeed Web" pitchFamily="2" charset="-78"/>
              <a:cs typeface="Al Qalam Quran Majeed Web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7408" y="3169920"/>
            <a:ext cx="8961120" cy="7315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0584" tIns="50292" rIns="100584" bIns="50292" rtlCol="0" anchor="ctr"/>
          <a:lstStyle/>
          <a:p>
            <a:pPr algn="ctr"/>
            <a:r>
              <a:rPr lang="ar-SA" sz="5900" dirty="0" smtClean="0">
                <a:latin typeface="Al Qalam Quran Majeed Web" pitchFamily="2" charset="-78"/>
                <a:cs typeface="Al Qalam Quran Majeed Web" pitchFamily="2" charset="-78"/>
              </a:rPr>
              <a:t>الشد</a:t>
            </a:r>
            <a:endParaRPr lang="en-US" sz="5900" dirty="0" smtClean="0">
              <a:latin typeface="Al Qalam Quran Majeed Web" pitchFamily="2" charset="-78"/>
              <a:cs typeface="Al Qalam Quran Majeed Web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7408" y="3982720"/>
            <a:ext cx="8961120" cy="6502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0584" tIns="50292" rIns="100584" bIns="50292" rtlCol="0" anchor="ctr"/>
          <a:lstStyle/>
          <a:p>
            <a:pPr algn="ctr"/>
            <a:r>
              <a:rPr lang="ar-SA" sz="5900" dirty="0" smtClean="0">
                <a:solidFill>
                  <a:srgbClr val="00B050"/>
                </a:solidFill>
                <a:latin typeface="Al Qalam Quran Majeed Web" pitchFamily="2" charset="-78"/>
                <a:cs typeface="Al Qalam Quran Majeed Web" pitchFamily="2" charset="-78"/>
              </a:rPr>
              <a:t>نصر</a:t>
            </a:r>
            <a:endParaRPr lang="en-US" sz="5900" dirty="0" smtClean="0">
              <a:solidFill>
                <a:srgbClr val="00B050"/>
              </a:solidFill>
              <a:latin typeface="Al Qalam Quran Majeed Web" pitchFamily="2" charset="-78"/>
              <a:cs typeface="Al Qalam Quran Majeed Web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7408" y="4714240"/>
            <a:ext cx="8961120" cy="6502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0584" tIns="50292" rIns="100584" bIns="50292" rtlCol="0" anchor="ctr"/>
          <a:lstStyle/>
          <a:p>
            <a:pPr algn="ctr"/>
            <a:r>
              <a:rPr lang="ar-SA" sz="4800" b="1" dirty="0" smtClean="0">
                <a:latin typeface="Al Qalam Quran Majeed Web" pitchFamily="2" charset="-78"/>
                <a:cs typeface="Al Qalam Quran Majeed Web" pitchFamily="2" charset="-78"/>
              </a:rPr>
              <a:t>ش</a:t>
            </a:r>
            <a:r>
              <a:rPr lang="ar-SA" sz="4800" b="1" dirty="0" smtClean="0">
                <a:latin typeface="Al Qalam Quran Majeed Web" pitchFamily="2" charset="-78"/>
                <a:cs typeface="Al Qalam Quran Majeed Web" pitchFamily="2" charset="-78"/>
              </a:rPr>
              <a:t>_د_د</a:t>
            </a:r>
            <a:endParaRPr lang="en-US" sz="4800" b="1" dirty="0" smtClean="0">
              <a:latin typeface="Al Qalam Quran Majeed Web" pitchFamily="2" charset="-78"/>
              <a:cs typeface="Al Qalam Quran Majeed Web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2064" y="5445760"/>
            <a:ext cx="9162494" cy="6502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0584" tIns="50292" rIns="100584" bIns="50292" rtlCol="0" anchor="ctr"/>
          <a:lstStyle/>
          <a:p>
            <a:pPr algn="ctr"/>
            <a:r>
              <a:rPr lang="ar-SA" sz="5300" b="1" dirty="0" smtClean="0">
                <a:solidFill>
                  <a:schemeClr val="accent1"/>
                </a:solidFill>
                <a:latin typeface="Al Qalam Quran Majeed Web" pitchFamily="2" charset="-78"/>
                <a:cs typeface="Al Qalam Quran Majeed Web" pitchFamily="2" charset="-78"/>
              </a:rPr>
              <a:t>مضاعف ثلاثى</a:t>
            </a:r>
            <a:endParaRPr lang="en-US" sz="5300" b="1" dirty="0" smtClean="0">
              <a:solidFill>
                <a:schemeClr val="accent1"/>
              </a:solidFill>
              <a:latin typeface="Al Qalam Quran Majeed Web" pitchFamily="2" charset="-78"/>
              <a:cs typeface="Al Qalam Quran Majeed Web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2064" y="6177280"/>
            <a:ext cx="9162494" cy="7315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0584" tIns="50292" rIns="100584" bIns="50292" rtlCol="0" anchor="ctr"/>
          <a:lstStyle/>
          <a:p>
            <a:pPr algn="ctr"/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(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একজন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পুং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)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প্রস্ততি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নেয়া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যাবেনা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600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5344" y="731520"/>
            <a:ext cx="12545568" cy="6502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0584" tIns="50292" rIns="100584" bIns="50292" rtlCol="0" anchor="ctr"/>
          <a:lstStyle/>
          <a:p>
            <a:pPr algn="ctr"/>
            <a:r>
              <a:rPr lang="ar-SA" sz="4400" b="1" dirty="0" smtClean="0">
                <a:solidFill>
                  <a:schemeClr val="accent6">
                    <a:lumMod val="75000"/>
                  </a:schemeClr>
                </a:solidFill>
                <a:latin typeface="Al Qalam Quran Majeed Web" pitchFamily="2" charset="-78"/>
                <a:cs typeface="Al Qalam Quran Majeed Web" pitchFamily="2" charset="-78"/>
              </a:rPr>
              <a:t>لا تشد</a:t>
            </a:r>
            <a:endParaRPr lang="en-US" sz="4400" b="1" dirty="0">
              <a:solidFill>
                <a:schemeClr val="accent6">
                  <a:lumMod val="75000"/>
                </a:schemeClr>
              </a:solidFill>
              <a:latin typeface="Al Qalam Quran Majeed Web" pitchFamily="2" charset="-78"/>
              <a:cs typeface="Al Qalam Quran Majeed Web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42374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0160" y="243840"/>
            <a:ext cx="10155936" cy="578620"/>
          </a:xfrm>
          <a:prstGeom prst="rect">
            <a:avLst/>
          </a:prstGeom>
          <a:noFill/>
        </p:spPr>
        <p:txBody>
          <a:bodyPr wrap="square" lIns="100584" tIns="50292" rIns="100584" bIns="50292" rtlCol="0">
            <a:spAutoFit/>
          </a:bodyPr>
          <a:lstStyle/>
          <a:p>
            <a:pPr algn="ctr"/>
            <a:r>
              <a:rPr lang="ar-SA" sz="3100" dirty="0" smtClean="0">
                <a:latin typeface="Nikosh" pitchFamily="2" charset="0"/>
                <a:cs typeface="Nikosh" pitchFamily="2" charset="0"/>
              </a:rPr>
              <a:t>تحقيق</a:t>
            </a:r>
            <a:r>
              <a:rPr lang="en-US" sz="31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100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sz="31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100" dirty="0" err="1" smtClean="0">
                <a:latin typeface="Nikosh" pitchFamily="2" charset="0"/>
                <a:cs typeface="Nikosh" pitchFamily="2" charset="0"/>
              </a:rPr>
              <a:t>শব্দ</a:t>
            </a:r>
            <a:r>
              <a:rPr lang="en-US" sz="31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100" dirty="0" err="1" smtClean="0">
                <a:latin typeface="Nikosh" pitchFamily="2" charset="0"/>
                <a:cs typeface="Nikosh" pitchFamily="2" charset="0"/>
              </a:rPr>
              <a:t>বিশ্লেষণ</a:t>
            </a:r>
            <a:r>
              <a:rPr lang="en-US" sz="31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100" dirty="0" err="1" smtClean="0">
                <a:latin typeface="Nikosh" pitchFamily="2" charset="0"/>
                <a:cs typeface="Nikosh" pitchFamily="2" charset="0"/>
              </a:rPr>
              <a:t>করি</a:t>
            </a:r>
            <a:endParaRPr lang="en-US" sz="31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376" y="1056640"/>
            <a:ext cx="9985248" cy="486287"/>
          </a:xfrm>
          <a:prstGeom prst="rect">
            <a:avLst/>
          </a:prstGeom>
          <a:noFill/>
        </p:spPr>
        <p:txBody>
          <a:bodyPr wrap="square" lIns="100584" tIns="50292" rIns="100584" bIns="50292" rtlCol="0">
            <a:spAutoFit/>
          </a:bodyPr>
          <a:lstStyle/>
          <a:p>
            <a:endParaRPr lang="en-US" sz="2500" dirty="0">
              <a:latin typeface="Nikosh" pitchFamily="2" charset="0"/>
              <a:cs typeface="Nikosh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56033" y="731520"/>
          <a:ext cx="12289536" cy="6174893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9319959"/>
                <a:gridCol w="2969577"/>
              </a:tblGrid>
              <a:tr h="703583">
                <a:tc gridSpan="2">
                  <a:txBody>
                    <a:bodyPr/>
                    <a:lstStyle/>
                    <a:p>
                      <a:pPr algn="ctr"/>
                      <a:endParaRPr lang="en-US" sz="38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 marL="102413" marR="102413" marT="48768" marB="4876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40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/>
                </a:tc>
              </a:tr>
              <a:tr h="747776">
                <a:tc>
                  <a:txBody>
                    <a:bodyPr/>
                    <a:lstStyle/>
                    <a:p>
                      <a:pPr algn="ctr"/>
                      <a:endParaRPr lang="en-US" sz="43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 marL="102413" marR="102413" marT="48768" marB="48768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300" dirty="0" smtClean="0">
                          <a:latin typeface="Al Qalam Quran Majeed Web" pitchFamily="2" charset="-78"/>
                          <a:cs typeface="Al Qalam Quran Majeed Web" pitchFamily="2" charset="-78"/>
                        </a:rPr>
                        <a:t>صيغة</a:t>
                      </a:r>
                      <a:endParaRPr lang="en-US" sz="43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 marL="102413" marR="102413" marT="48768" marB="48768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954174">
                <a:tc>
                  <a:txBody>
                    <a:bodyPr/>
                    <a:lstStyle/>
                    <a:p>
                      <a:pPr algn="ctr"/>
                      <a:endParaRPr lang="en-US" sz="43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 marL="102413" marR="102413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3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l Qalam Quran Majeed Web" pitchFamily="2" charset="-78"/>
                          <a:cs typeface="Al Qalam Quran Majeed Web" pitchFamily="2" charset="-78"/>
                        </a:rPr>
                        <a:t>بحث</a:t>
                      </a:r>
                      <a:endParaRPr lang="en-US" sz="43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 marL="102413" marR="102413" marT="48768" marB="48768"/>
                </a:tc>
              </a:tr>
              <a:tr h="747776">
                <a:tc>
                  <a:txBody>
                    <a:bodyPr/>
                    <a:lstStyle/>
                    <a:p>
                      <a:pPr algn="ctr"/>
                      <a:endParaRPr lang="en-US" sz="43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 marL="102413" marR="102413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300" dirty="0" smtClean="0">
                          <a:latin typeface="Al Qalam Quran Majeed Web" pitchFamily="2" charset="-78"/>
                          <a:cs typeface="Al Qalam Quran Majeed Web" pitchFamily="2" charset="-78"/>
                        </a:rPr>
                        <a:t>مصدر</a:t>
                      </a:r>
                      <a:endParaRPr lang="en-US" sz="43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 marL="102413" marR="102413" marT="48768" marB="48768"/>
                </a:tc>
              </a:tr>
              <a:tr h="747776">
                <a:tc>
                  <a:txBody>
                    <a:bodyPr/>
                    <a:lstStyle/>
                    <a:p>
                      <a:pPr algn="ctr"/>
                      <a:endParaRPr lang="en-US" sz="43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 marL="102413" marR="102413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300" dirty="0" smtClean="0">
                          <a:solidFill>
                            <a:srgbClr val="00B050"/>
                          </a:solidFill>
                          <a:latin typeface="Al Qalam Quran Majeed Web" pitchFamily="2" charset="-78"/>
                          <a:cs typeface="Al Qalam Quran Majeed Web" pitchFamily="2" charset="-78"/>
                        </a:rPr>
                        <a:t>باب</a:t>
                      </a:r>
                      <a:endParaRPr lang="en-US" sz="4300" dirty="0">
                        <a:solidFill>
                          <a:srgbClr val="00B050"/>
                        </a:solidFill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 marL="102413" marR="102413" marT="48768" marB="48768"/>
                </a:tc>
              </a:tr>
              <a:tr h="747776">
                <a:tc>
                  <a:txBody>
                    <a:bodyPr/>
                    <a:lstStyle/>
                    <a:p>
                      <a:pPr algn="ctr"/>
                      <a:endParaRPr lang="en-US" sz="43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 marL="102413" marR="102413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300" dirty="0" smtClean="0">
                          <a:latin typeface="Al Qalam Quran Majeed Web" pitchFamily="2" charset="-78"/>
                          <a:cs typeface="Al Qalam Quran Majeed Web" pitchFamily="2" charset="-78"/>
                        </a:rPr>
                        <a:t>مادة</a:t>
                      </a:r>
                      <a:endParaRPr lang="en-US" sz="43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 marL="102413" marR="102413" marT="48768" marB="48768"/>
                </a:tc>
              </a:tr>
              <a:tr h="747776">
                <a:tc>
                  <a:txBody>
                    <a:bodyPr/>
                    <a:lstStyle/>
                    <a:p>
                      <a:pPr algn="ctr"/>
                      <a:endParaRPr lang="en-US" sz="43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 marL="102413" marR="102413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300" dirty="0" smtClean="0">
                          <a:solidFill>
                            <a:schemeClr val="accent1"/>
                          </a:solidFill>
                          <a:latin typeface="Al Qalam Quran Majeed Web" pitchFamily="2" charset="-78"/>
                          <a:cs typeface="Al Qalam Quran Majeed Web" pitchFamily="2" charset="-78"/>
                        </a:rPr>
                        <a:t>جنس</a:t>
                      </a:r>
                      <a:endParaRPr lang="en-US" sz="4300" dirty="0">
                        <a:solidFill>
                          <a:schemeClr val="accent1"/>
                        </a:solidFill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 marL="102413" marR="102413" marT="48768" marB="48768"/>
                </a:tc>
              </a:tr>
              <a:tr h="747776">
                <a:tc>
                  <a:txBody>
                    <a:bodyPr/>
                    <a:lstStyle/>
                    <a:p>
                      <a:pPr algn="ctr"/>
                      <a:endParaRPr lang="en-US" sz="43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L="102413" marR="102413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300" dirty="0" smtClean="0">
                          <a:latin typeface="Al Qalam Quran Majeed Web" pitchFamily="2" charset="-78"/>
                          <a:cs typeface="Al Qalam Quran Majeed Web" pitchFamily="2" charset="-78"/>
                        </a:rPr>
                        <a:t>معنى</a:t>
                      </a:r>
                      <a:endParaRPr lang="en-US" sz="43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 marL="102413" marR="102413" marT="48768" marB="48768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41377" y="1544320"/>
            <a:ext cx="9191334" cy="6502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0584" tIns="50292" rIns="100584" bIns="50292" rtlCol="0" anchor="ctr"/>
          <a:lstStyle/>
          <a:p>
            <a:pPr algn="ctr"/>
            <a:r>
              <a:rPr lang="ar-SA" sz="5900" dirty="0" smtClean="0">
                <a:latin typeface="Al Qalam Quran Majeed Web" pitchFamily="2" charset="-78"/>
                <a:cs typeface="Al Qalam Quran Majeed Web" pitchFamily="2" charset="-78"/>
              </a:rPr>
              <a:t>جمع</a:t>
            </a:r>
            <a:endParaRPr lang="en-US" sz="5900" dirty="0">
              <a:latin typeface="Al Qalam Quran Majeed Web" pitchFamily="2" charset="-78"/>
              <a:cs typeface="Al Qalam Quran Majeed Web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6033" y="2357120"/>
            <a:ext cx="9294607" cy="7315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0584" tIns="50292" rIns="100584" bIns="50292" rtlCol="0" anchor="ctr"/>
          <a:lstStyle/>
          <a:p>
            <a:pPr algn="ctr"/>
            <a:r>
              <a:rPr lang="ar-SA" sz="5900" dirty="0" smtClean="0">
                <a:solidFill>
                  <a:schemeClr val="accent1"/>
                </a:solidFill>
                <a:latin typeface="Al Qalam Quran Majeed Web" pitchFamily="2" charset="-78"/>
                <a:cs typeface="Al Qalam Quran Majeed Web" pitchFamily="2" charset="-78"/>
              </a:rPr>
              <a:t>اسم ظرف</a:t>
            </a:r>
            <a:endParaRPr lang="en-US" sz="5900" dirty="0">
              <a:solidFill>
                <a:schemeClr val="accent1"/>
              </a:solidFill>
              <a:latin typeface="Al Qalam Quran Majeed Web" pitchFamily="2" charset="-78"/>
              <a:cs typeface="Al Qalam Quran Majeed Web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1377" y="3169920"/>
            <a:ext cx="9191334" cy="7315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0584" tIns="50292" rIns="100584" bIns="50292" rtlCol="0" anchor="ctr"/>
          <a:lstStyle/>
          <a:p>
            <a:pPr algn="ctr"/>
            <a:r>
              <a:rPr lang="ar-SA" sz="5900" dirty="0" smtClean="0">
                <a:latin typeface="Al Qalam Quran Majeed Web" pitchFamily="2" charset="-78"/>
                <a:cs typeface="Al Qalam Quran Majeed Web" pitchFamily="2" charset="-78"/>
              </a:rPr>
              <a:t>السجدة</a:t>
            </a:r>
            <a:endParaRPr lang="en-US" sz="5900" dirty="0" smtClean="0">
              <a:latin typeface="Al Qalam Quran Majeed Web" pitchFamily="2" charset="-78"/>
              <a:cs typeface="Al Qalam Quran Majeed Web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1377" y="3982720"/>
            <a:ext cx="9191334" cy="6502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0584" tIns="50292" rIns="100584" bIns="50292" rtlCol="0" anchor="ctr"/>
          <a:lstStyle/>
          <a:p>
            <a:pPr algn="ctr"/>
            <a:r>
              <a:rPr lang="ar-SA" sz="5900" dirty="0" smtClean="0">
                <a:solidFill>
                  <a:srgbClr val="00B050"/>
                </a:solidFill>
                <a:latin typeface="Al Qalam Quran Majeed Web" pitchFamily="2" charset="-78"/>
                <a:cs typeface="Al Qalam Quran Majeed Web" pitchFamily="2" charset="-78"/>
              </a:rPr>
              <a:t>نصر</a:t>
            </a:r>
            <a:endParaRPr lang="en-US" sz="5900" dirty="0" smtClean="0">
              <a:solidFill>
                <a:srgbClr val="00B050"/>
              </a:solidFill>
              <a:latin typeface="Al Qalam Quran Majeed Web" pitchFamily="2" charset="-78"/>
              <a:cs typeface="Al Qalam Quran Majeed Web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1377" y="4714240"/>
            <a:ext cx="9191334" cy="6502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0584" tIns="50292" rIns="100584" bIns="50292" rtlCol="0" anchor="ctr"/>
          <a:lstStyle/>
          <a:p>
            <a:pPr algn="ctr"/>
            <a:r>
              <a:rPr lang="ar-SA" sz="4800" b="1" dirty="0" smtClean="0">
                <a:latin typeface="Al Qalam Quran Majeed Web" pitchFamily="2" charset="-78"/>
                <a:cs typeface="Al Qalam Quran Majeed Web" pitchFamily="2" charset="-78"/>
              </a:rPr>
              <a:t>س</a:t>
            </a:r>
            <a:r>
              <a:rPr lang="ar-SA" sz="4800" b="1" dirty="0" smtClean="0">
                <a:latin typeface="Al Qalam Quran Majeed Web" pitchFamily="2" charset="-78"/>
                <a:cs typeface="Al Qalam Quran Majeed Web" pitchFamily="2" charset="-78"/>
              </a:rPr>
              <a:t>_ج_د</a:t>
            </a:r>
            <a:endParaRPr lang="en-US" sz="4800" b="1" dirty="0" smtClean="0">
              <a:latin typeface="Al Qalam Quran Majeed Web" pitchFamily="2" charset="-78"/>
              <a:cs typeface="Al Qalam Quran Majeed Web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6032" y="5445760"/>
            <a:ext cx="9397881" cy="6502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0584" tIns="50292" rIns="100584" bIns="50292" rtlCol="0" anchor="ctr"/>
          <a:lstStyle/>
          <a:p>
            <a:pPr algn="ctr"/>
            <a:r>
              <a:rPr lang="ar-SA" sz="5300" b="1" dirty="0" smtClean="0">
                <a:solidFill>
                  <a:schemeClr val="accent1"/>
                </a:solidFill>
                <a:latin typeface="Al Qalam Quran Majeed Web" pitchFamily="2" charset="-78"/>
                <a:cs typeface="Al Qalam Quran Majeed Web" pitchFamily="2" charset="-78"/>
              </a:rPr>
              <a:t>صحيح</a:t>
            </a:r>
            <a:endParaRPr lang="en-US" sz="5300" b="1" dirty="0" smtClean="0">
              <a:solidFill>
                <a:schemeClr val="accent1"/>
              </a:solidFill>
              <a:latin typeface="Al Qalam Quran Majeed Web" pitchFamily="2" charset="-78"/>
              <a:cs typeface="Al Qalam Quran Majeed Web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6032" y="6177280"/>
            <a:ext cx="9397881" cy="7315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0584" tIns="50292" rIns="100584" bIns="50292" rtlCol="0" anchor="ctr"/>
          <a:lstStyle/>
          <a:p>
            <a:pPr algn="ctr"/>
            <a:r>
              <a:rPr lang="en-US" sz="3500" dirty="0" err="1" smtClean="0">
                <a:latin typeface="Nikosh" pitchFamily="2" charset="0"/>
                <a:cs typeface="Nikosh" pitchFamily="2" charset="0"/>
              </a:rPr>
              <a:t>সাজদা</a:t>
            </a:r>
            <a:r>
              <a:rPr lang="en-US" sz="35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500" dirty="0" err="1" smtClean="0">
                <a:latin typeface="Nikosh" pitchFamily="2" charset="0"/>
                <a:cs typeface="Nikosh" pitchFamily="2" charset="0"/>
              </a:rPr>
              <a:t>করার</a:t>
            </a:r>
            <a:r>
              <a:rPr lang="en-US" sz="35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500" dirty="0" err="1" smtClean="0">
                <a:latin typeface="Nikosh" pitchFamily="2" charset="0"/>
                <a:cs typeface="Nikosh" pitchFamily="2" charset="0"/>
              </a:rPr>
              <a:t>স্থানসমূহ</a:t>
            </a:r>
            <a:r>
              <a:rPr lang="en-US" sz="35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500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731520"/>
            <a:ext cx="12801600" cy="6502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0584" tIns="50292" rIns="100584" bIns="50292" rtlCol="0" anchor="ctr"/>
          <a:lstStyle/>
          <a:p>
            <a:pPr algn="ctr"/>
            <a:r>
              <a:rPr lang="ar-SA" sz="4400" b="1" dirty="0" smtClean="0">
                <a:solidFill>
                  <a:schemeClr val="accent6">
                    <a:lumMod val="75000"/>
                  </a:schemeClr>
                </a:solidFill>
                <a:latin typeface="Al Qalam Quran Majeed Web" pitchFamily="2" charset="-78"/>
                <a:cs typeface="Al Qalam Quran Majeed Web" pitchFamily="2" charset="-78"/>
              </a:rPr>
              <a:t>مساجد</a:t>
            </a:r>
            <a:endParaRPr lang="en-US" sz="4400" b="1" dirty="0">
              <a:solidFill>
                <a:schemeClr val="accent6">
                  <a:lumMod val="75000"/>
                </a:schemeClr>
              </a:solidFill>
              <a:latin typeface="Al Qalam Quran Majeed Web" pitchFamily="2" charset="-78"/>
              <a:cs typeface="Al Qalam Quran Majeed Web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42374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369" y="162560"/>
            <a:ext cx="12651887" cy="578620"/>
          </a:xfrm>
          <a:prstGeom prst="rect">
            <a:avLst/>
          </a:prstGeom>
          <a:noFill/>
        </p:spPr>
        <p:txBody>
          <a:bodyPr wrap="square" lIns="100584" tIns="50292" rIns="100584" bIns="50292" rtlCol="0">
            <a:spAutoFit/>
          </a:bodyPr>
          <a:lstStyle/>
          <a:p>
            <a:pPr algn="ctr"/>
            <a:r>
              <a:rPr lang="ar-SA" sz="3100" dirty="0" smtClean="0">
                <a:latin typeface="Nikosh" pitchFamily="2" charset="0"/>
                <a:cs typeface="Nikosh" pitchFamily="2" charset="0"/>
              </a:rPr>
              <a:t>تحقيق</a:t>
            </a:r>
            <a:r>
              <a:rPr lang="en-US" sz="31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100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sz="31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100" dirty="0" err="1" smtClean="0">
                <a:latin typeface="Nikosh" pitchFamily="2" charset="0"/>
                <a:cs typeface="Nikosh" pitchFamily="2" charset="0"/>
              </a:rPr>
              <a:t>শব্দ</a:t>
            </a:r>
            <a:r>
              <a:rPr lang="en-US" sz="31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100" dirty="0" err="1" smtClean="0">
                <a:latin typeface="Nikosh" pitchFamily="2" charset="0"/>
                <a:cs typeface="Nikosh" pitchFamily="2" charset="0"/>
              </a:rPr>
              <a:t>বিশ্লেষণ</a:t>
            </a:r>
            <a:r>
              <a:rPr lang="en-US" sz="31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100" dirty="0" err="1" smtClean="0">
                <a:latin typeface="Nikosh" pitchFamily="2" charset="0"/>
                <a:cs typeface="Nikosh" pitchFamily="2" charset="0"/>
              </a:rPr>
              <a:t>করি</a:t>
            </a:r>
            <a:endParaRPr lang="en-US" sz="31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376" y="1056640"/>
            <a:ext cx="9985248" cy="486287"/>
          </a:xfrm>
          <a:prstGeom prst="rect">
            <a:avLst/>
          </a:prstGeom>
          <a:noFill/>
        </p:spPr>
        <p:txBody>
          <a:bodyPr wrap="square" lIns="100584" tIns="50292" rIns="100584" bIns="50292" rtlCol="0">
            <a:spAutoFit/>
          </a:bodyPr>
          <a:lstStyle/>
          <a:p>
            <a:endParaRPr lang="en-US" sz="2500" dirty="0">
              <a:latin typeface="Nikosh" pitchFamily="2" charset="0"/>
              <a:cs typeface="Nikosh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70688" y="731520"/>
          <a:ext cx="12651887" cy="6174893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9594753"/>
                <a:gridCol w="3057134"/>
              </a:tblGrid>
              <a:tr h="703583">
                <a:tc gridSpan="2">
                  <a:txBody>
                    <a:bodyPr/>
                    <a:lstStyle/>
                    <a:p>
                      <a:pPr algn="ctr"/>
                      <a:endParaRPr lang="en-US" sz="38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 marL="102413" marR="102413" marT="48768" marB="4876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40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/>
                </a:tc>
              </a:tr>
              <a:tr h="747776">
                <a:tc>
                  <a:txBody>
                    <a:bodyPr/>
                    <a:lstStyle/>
                    <a:p>
                      <a:pPr algn="ctr"/>
                      <a:endParaRPr lang="en-US" sz="43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 marL="102413" marR="102413" marT="48768" marB="48768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300" dirty="0" smtClean="0">
                          <a:latin typeface="Al Qalam Quran Majeed Web" pitchFamily="2" charset="-78"/>
                          <a:cs typeface="Al Qalam Quran Majeed Web" pitchFamily="2" charset="-78"/>
                        </a:rPr>
                        <a:t>صيغة</a:t>
                      </a:r>
                      <a:endParaRPr lang="en-US" sz="43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 marL="102413" marR="102413" marT="48768" marB="48768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954174">
                <a:tc>
                  <a:txBody>
                    <a:bodyPr/>
                    <a:lstStyle/>
                    <a:p>
                      <a:pPr algn="ctr"/>
                      <a:endParaRPr lang="en-US" sz="43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 marL="102413" marR="102413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3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l Qalam Quran Majeed Web" pitchFamily="2" charset="-78"/>
                          <a:cs typeface="Al Qalam Quran Majeed Web" pitchFamily="2" charset="-78"/>
                        </a:rPr>
                        <a:t>بحث</a:t>
                      </a:r>
                      <a:endParaRPr lang="en-US" sz="43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 marL="102413" marR="102413" marT="48768" marB="48768"/>
                </a:tc>
              </a:tr>
              <a:tr h="747776">
                <a:tc>
                  <a:txBody>
                    <a:bodyPr/>
                    <a:lstStyle/>
                    <a:p>
                      <a:pPr algn="ctr"/>
                      <a:endParaRPr lang="en-US" sz="43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 marL="102413" marR="102413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300" dirty="0" smtClean="0">
                          <a:latin typeface="Al Qalam Quran Majeed Web" pitchFamily="2" charset="-78"/>
                          <a:cs typeface="Al Qalam Quran Majeed Web" pitchFamily="2" charset="-78"/>
                        </a:rPr>
                        <a:t>مصدر</a:t>
                      </a:r>
                      <a:endParaRPr lang="en-US" sz="43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 marL="102413" marR="102413" marT="48768" marB="48768"/>
                </a:tc>
              </a:tr>
              <a:tr h="747776">
                <a:tc>
                  <a:txBody>
                    <a:bodyPr/>
                    <a:lstStyle/>
                    <a:p>
                      <a:pPr algn="ctr"/>
                      <a:endParaRPr lang="en-US" sz="43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 marL="102413" marR="102413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300" dirty="0" smtClean="0">
                          <a:solidFill>
                            <a:srgbClr val="00B050"/>
                          </a:solidFill>
                          <a:latin typeface="Al Qalam Quran Majeed Web" pitchFamily="2" charset="-78"/>
                          <a:cs typeface="Al Qalam Quran Majeed Web" pitchFamily="2" charset="-78"/>
                        </a:rPr>
                        <a:t>باب</a:t>
                      </a:r>
                      <a:endParaRPr lang="en-US" sz="4300" dirty="0">
                        <a:solidFill>
                          <a:srgbClr val="00B050"/>
                        </a:solidFill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 marL="102413" marR="102413" marT="48768" marB="48768"/>
                </a:tc>
              </a:tr>
              <a:tr h="747776">
                <a:tc>
                  <a:txBody>
                    <a:bodyPr/>
                    <a:lstStyle/>
                    <a:p>
                      <a:pPr algn="ctr"/>
                      <a:endParaRPr lang="en-US" sz="43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 marL="102413" marR="102413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300" dirty="0" smtClean="0">
                          <a:latin typeface="Al Qalam Quran Majeed Web" pitchFamily="2" charset="-78"/>
                          <a:cs typeface="Al Qalam Quran Majeed Web" pitchFamily="2" charset="-78"/>
                        </a:rPr>
                        <a:t>مادة</a:t>
                      </a:r>
                      <a:endParaRPr lang="en-US" sz="43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 marL="102413" marR="102413" marT="48768" marB="48768"/>
                </a:tc>
              </a:tr>
              <a:tr h="747776">
                <a:tc>
                  <a:txBody>
                    <a:bodyPr/>
                    <a:lstStyle/>
                    <a:p>
                      <a:pPr algn="ctr"/>
                      <a:endParaRPr lang="en-US" sz="43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 marL="102413" marR="102413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300" dirty="0" smtClean="0">
                          <a:solidFill>
                            <a:schemeClr val="accent1"/>
                          </a:solidFill>
                          <a:latin typeface="Al Qalam Quran Majeed Web" pitchFamily="2" charset="-78"/>
                          <a:cs typeface="Al Qalam Quran Majeed Web" pitchFamily="2" charset="-78"/>
                        </a:rPr>
                        <a:t>جنس</a:t>
                      </a:r>
                      <a:endParaRPr lang="en-US" sz="4300" dirty="0">
                        <a:solidFill>
                          <a:schemeClr val="accent1"/>
                        </a:solidFill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 marL="102413" marR="102413" marT="48768" marB="48768"/>
                </a:tc>
              </a:tr>
              <a:tr h="747776">
                <a:tc>
                  <a:txBody>
                    <a:bodyPr/>
                    <a:lstStyle/>
                    <a:p>
                      <a:pPr algn="ctr"/>
                      <a:endParaRPr lang="en-US" sz="43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L="102413" marR="102413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300" dirty="0" smtClean="0">
                          <a:latin typeface="Al Qalam Quran Majeed Web" pitchFamily="2" charset="-78"/>
                          <a:cs typeface="Al Qalam Quran Majeed Web" pitchFamily="2" charset="-78"/>
                        </a:rPr>
                        <a:t>معنى</a:t>
                      </a:r>
                      <a:endParaRPr lang="en-US" sz="43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 marL="102413" marR="102413" marT="48768" marB="48768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56032" y="1544320"/>
            <a:ext cx="9462336" cy="6502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0584" tIns="50292" rIns="100584" bIns="50292" rtlCol="0" anchor="ctr"/>
          <a:lstStyle/>
          <a:p>
            <a:pPr algn="ctr"/>
            <a:r>
              <a:rPr lang="ar-SA" sz="5900" dirty="0" smtClean="0">
                <a:latin typeface="Al Qalam Quran Majeed Web" pitchFamily="2" charset="-78"/>
                <a:cs typeface="Al Qalam Quran Majeed Web" pitchFamily="2" charset="-78"/>
              </a:rPr>
              <a:t>واحد</a:t>
            </a:r>
            <a:endParaRPr lang="en-US" sz="5900" dirty="0">
              <a:latin typeface="Al Qalam Quran Majeed Web" pitchFamily="2" charset="-78"/>
              <a:cs typeface="Al Qalam Quran Majeed Web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0687" y="2357120"/>
            <a:ext cx="9568654" cy="7315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0584" tIns="50292" rIns="100584" bIns="50292" rtlCol="0" anchor="ctr"/>
          <a:lstStyle/>
          <a:p>
            <a:pPr algn="ctr"/>
            <a:r>
              <a:rPr lang="ar-SA" sz="5900" dirty="0" smtClean="0">
                <a:solidFill>
                  <a:schemeClr val="accent1"/>
                </a:solidFill>
                <a:latin typeface="Al Qalam Quran Majeed Web" pitchFamily="2" charset="-78"/>
                <a:cs typeface="Al Qalam Quran Majeed Web" pitchFamily="2" charset="-78"/>
              </a:rPr>
              <a:t>اسم مصدر</a:t>
            </a:r>
            <a:endParaRPr lang="en-US" sz="5900" dirty="0">
              <a:solidFill>
                <a:schemeClr val="accent1"/>
              </a:solidFill>
              <a:latin typeface="Al Qalam Quran Majeed Web" pitchFamily="2" charset="-78"/>
              <a:cs typeface="Al Qalam Quran Majeed Web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6032" y="3169920"/>
            <a:ext cx="9462336" cy="7315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0584" tIns="50292" rIns="100584" bIns="50292" rtlCol="0" anchor="ctr"/>
          <a:lstStyle/>
          <a:p>
            <a:pPr algn="ctr"/>
            <a:r>
              <a:rPr lang="ar-SA" sz="5900" dirty="0" smtClean="0">
                <a:latin typeface="Al Qalam Quran Majeed Web" pitchFamily="2" charset="-78"/>
                <a:cs typeface="Al Qalam Quran Majeed Web" pitchFamily="2" charset="-78"/>
              </a:rPr>
              <a:t>--=</a:t>
            </a:r>
            <a:endParaRPr lang="en-US" sz="5900" dirty="0" smtClean="0">
              <a:latin typeface="Al Qalam Quran Majeed Web" pitchFamily="2" charset="-78"/>
              <a:cs typeface="Al Qalam Quran Majeed Web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6032" y="3982720"/>
            <a:ext cx="9462336" cy="6502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0584" tIns="50292" rIns="100584" bIns="50292" rtlCol="0" anchor="ctr"/>
          <a:lstStyle/>
          <a:p>
            <a:pPr algn="ctr"/>
            <a:r>
              <a:rPr lang="ar-SA" sz="5900" dirty="0" smtClean="0">
                <a:solidFill>
                  <a:srgbClr val="00B050"/>
                </a:solidFill>
                <a:latin typeface="Al Qalam Quran Majeed Web" pitchFamily="2" charset="-78"/>
                <a:cs typeface="Al Qalam Quran Majeed Web" pitchFamily="2" charset="-78"/>
              </a:rPr>
              <a:t>=</a:t>
            </a:r>
            <a:endParaRPr lang="en-US" sz="5900" dirty="0" smtClean="0">
              <a:solidFill>
                <a:srgbClr val="00B050"/>
              </a:solidFill>
              <a:latin typeface="Al Qalam Quran Majeed Web" pitchFamily="2" charset="-78"/>
              <a:cs typeface="Al Qalam Quran Majeed Web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6032" y="4714240"/>
            <a:ext cx="9462336" cy="6502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0584" tIns="50292" rIns="100584" bIns="50292" rtlCol="0" anchor="ctr"/>
          <a:lstStyle/>
          <a:p>
            <a:pPr algn="ctr"/>
            <a:r>
              <a:rPr lang="ar-SA" sz="4800" dirty="0" smtClean="0">
                <a:solidFill>
                  <a:srgbClr val="00B050"/>
                </a:solidFill>
                <a:latin typeface="Al Qalam Quran Majeed Web" pitchFamily="2" charset="-78"/>
                <a:cs typeface="Al Qalam Quran Majeed Web" pitchFamily="2" charset="-78"/>
              </a:rPr>
              <a:t>ق_ص_ى</a:t>
            </a:r>
            <a:endParaRPr lang="en-US" sz="4800" dirty="0" smtClean="0">
              <a:solidFill>
                <a:srgbClr val="00B050"/>
              </a:solidFill>
              <a:latin typeface="Al Qalam Quran Majeed Web" pitchFamily="2" charset="-78"/>
              <a:cs typeface="Al Qalam Quran Majeed Web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0688" y="5445760"/>
            <a:ext cx="9674972" cy="6502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0584" tIns="50292" rIns="100584" bIns="50292" rtlCol="0" anchor="ctr"/>
          <a:lstStyle/>
          <a:p>
            <a:pPr algn="ctr"/>
            <a:r>
              <a:rPr lang="ar-SA" sz="5300" b="1" dirty="0" smtClean="0">
                <a:solidFill>
                  <a:schemeClr val="accent1"/>
                </a:solidFill>
                <a:latin typeface="Al Qalam Quran Majeed Web" pitchFamily="2" charset="-78"/>
                <a:cs typeface="Al Qalam Quran Majeed Web" pitchFamily="2" charset="-78"/>
              </a:rPr>
              <a:t>ناقص يائى</a:t>
            </a:r>
            <a:endParaRPr lang="en-US" sz="5300" b="1" dirty="0" smtClean="0">
              <a:solidFill>
                <a:schemeClr val="accent1"/>
              </a:solidFill>
              <a:latin typeface="Al Qalam Quran Majeed Web" pitchFamily="2" charset="-78"/>
              <a:cs typeface="Al Qalam Quran Majeed Web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0688" y="6177280"/>
            <a:ext cx="9674972" cy="7315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0584" tIns="50292" rIns="100584" bIns="50292" rtlCol="0" anchor="ctr"/>
          <a:lstStyle/>
          <a:p>
            <a:pPr algn="ctr"/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দূরপ্রান্ত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মসজিদে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আকসা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4400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6032" y="731520"/>
            <a:ext cx="12545569" cy="6502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0584" tIns="50292" rIns="100584" bIns="50292" rtlCol="0" anchor="ctr"/>
          <a:lstStyle/>
          <a:p>
            <a:pPr algn="ctr"/>
            <a:r>
              <a:rPr lang="ar-SA" sz="3500" b="1" dirty="0" smtClean="0"/>
              <a:t>الاقصى</a:t>
            </a:r>
            <a:endParaRPr lang="en-US" sz="3500" b="1" dirty="0">
              <a:solidFill>
                <a:schemeClr val="accent6">
                  <a:lumMod val="75000"/>
                </a:schemeClr>
              </a:solidFill>
              <a:latin typeface="Al Qalam Quran Majeed Web" pitchFamily="2" charset="-78"/>
              <a:cs typeface="Al Qalam Quran Majeed Web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42374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65504" y="243840"/>
            <a:ext cx="10155936" cy="578620"/>
          </a:xfrm>
          <a:prstGeom prst="rect">
            <a:avLst/>
          </a:prstGeom>
          <a:noFill/>
        </p:spPr>
        <p:txBody>
          <a:bodyPr wrap="square" lIns="100584" tIns="50292" rIns="100584" bIns="50292" rtlCol="0">
            <a:spAutoFit/>
          </a:bodyPr>
          <a:lstStyle/>
          <a:p>
            <a:pPr algn="ctr"/>
            <a:r>
              <a:rPr lang="ar-SA" sz="3100" dirty="0" smtClean="0">
                <a:latin typeface="Nikosh" pitchFamily="2" charset="0"/>
                <a:cs typeface="Nikosh" pitchFamily="2" charset="0"/>
              </a:rPr>
              <a:t>تحقيق</a:t>
            </a:r>
            <a:r>
              <a:rPr lang="en-US" sz="31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100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sz="31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100" dirty="0" err="1" smtClean="0">
                <a:latin typeface="Nikosh" pitchFamily="2" charset="0"/>
                <a:cs typeface="Nikosh" pitchFamily="2" charset="0"/>
              </a:rPr>
              <a:t>শব্দ</a:t>
            </a:r>
            <a:r>
              <a:rPr lang="en-US" sz="31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100" dirty="0" err="1" smtClean="0">
                <a:latin typeface="Nikosh" pitchFamily="2" charset="0"/>
                <a:cs typeface="Nikosh" pitchFamily="2" charset="0"/>
              </a:rPr>
              <a:t>বিশ্লেষণ</a:t>
            </a:r>
            <a:r>
              <a:rPr lang="en-US" sz="31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100" dirty="0" err="1" smtClean="0">
                <a:latin typeface="Nikosh" pitchFamily="2" charset="0"/>
                <a:cs typeface="Nikosh" pitchFamily="2" charset="0"/>
              </a:rPr>
              <a:t>করি</a:t>
            </a:r>
            <a:endParaRPr lang="en-US" sz="31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376" y="1056640"/>
            <a:ext cx="9985248" cy="486287"/>
          </a:xfrm>
          <a:prstGeom prst="rect">
            <a:avLst/>
          </a:prstGeom>
          <a:noFill/>
        </p:spPr>
        <p:txBody>
          <a:bodyPr wrap="square" lIns="100584" tIns="50292" rIns="100584" bIns="50292" rtlCol="0">
            <a:spAutoFit/>
          </a:bodyPr>
          <a:lstStyle/>
          <a:p>
            <a:endParaRPr lang="en-US" sz="2500" dirty="0">
              <a:latin typeface="Nikosh" pitchFamily="2" charset="0"/>
              <a:cs typeface="Nikosh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5345" y="731520"/>
          <a:ext cx="12630912" cy="6174893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9578847"/>
                <a:gridCol w="3052065"/>
              </a:tblGrid>
              <a:tr h="703583">
                <a:tc gridSpan="2">
                  <a:txBody>
                    <a:bodyPr/>
                    <a:lstStyle/>
                    <a:p>
                      <a:pPr algn="ctr"/>
                      <a:endParaRPr lang="en-US" sz="38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 marL="102413" marR="102413" marT="48768" marB="4876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40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/>
                </a:tc>
              </a:tr>
              <a:tr h="747776">
                <a:tc>
                  <a:txBody>
                    <a:bodyPr/>
                    <a:lstStyle/>
                    <a:p>
                      <a:pPr algn="ctr"/>
                      <a:endParaRPr lang="en-US" sz="43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 marL="102413" marR="102413" marT="48768" marB="48768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300" dirty="0" smtClean="0">
                          <a:latin typeface="Al Qalam Quran Majeed Web" pitchFamily="2" charset="-78"/>
                          <a:cs typeface="Al Qalam Quran Majeed Web" pitchFamily="2" charset="-78"/>
                        </a:rPr>
                        <a:t>صيغة</a:t>
                      </a:r>
                      <a:endParaRPr lang="en-US" sz="43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 marL="102413" marR="102413" marT="48768" marB="48768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954174">
                <a:tc>
                  <a:txBody>
                    <a:bodyPr/>
                    <a:lstStyle/>
                    <a:p>
                      <a:pPr algn="ctr"/>
                      <a:endParaRPr lang="en-US" sz="43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 marL="102413" marR="102413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3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l Qalam Quran Majeed Web" pitchFamily="2" charset="-78"/>
                          <a:cs typeface="Al Qalam Quran Majeed Web" pitchFamily="2" charset="-78"/>
                        </a:rPr>
                        <a:t>بحث</a:t>
                      </a:r>
                      <a:endParaRPr lang="en-US" sz="43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 marL="102413" marR="102413" marT="48768" marB="48768"/>
                </a:tc>
              </a:tr>
              <a:tr h="747776">
                <a:tc>
                  <a:txBody>
                    <a:bodyPr/>
                    <a:lstStyle/>
                    <a:p>
                      <a:pPr algn="ctr"/>
                      <a:endParaRPr lang="en-US" sz="43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 marL="102413" marR="102413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300" dirty="0" smtClean="0">
                          <a:latin typeface="Al Qalam Quran Majeed Web" pitchFamily="2" charset="-78"/>
                          <a:cs typeface="Al Qalam Quran Majeed Web" pitchFamily="2" charset="-78"/>
                        </a:rPr>
                        <a:t>مصدر</a:t>
                      </a:r>
                      <a:endParaRPr lang="en-US" sz="43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 marL="102413" marR="102413" marT="48768" marB="48768"/>
                </a:tc>
              </a:tr>
              <a:tr h="747776">
                <a:tc>
                  <a:txBody>
                    <a:bodyPr/>
                    <a:lstStyle/>
                    <a:p>
                      <a:pPr algn="ctr"/>
                      <a:endParaRPr lang="en-US" sz="43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 marL="102413" marR="102413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300" dirty="0" smtClean="0">
                          <a:solidFill>
                            <a:srgbClr val="00B050"/>
                          </a:solidFill>
                          <a:latin typeface="Al Qalam Quran Majeed Web" pitchFamily="2" charset="-78"/>
                          <a:cs typeface="Al Qalam Quran Majeed Web" pitchFamily="2" charset="-78"/>
                        </a:rPr>
                        <a:t>باب</a:t>
                      </a:r>
                      <a:endParaRPr lang="en-US" sz="4300" dirty="0">
                        <a:solidFill>
                          <a:srgbClr val="00B050"/>
                        </a:solidFill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 marL="102413" marR="102413" marT="48768" marB="48768"/>
                </a:tc>
              </a:tr>
              <a:tr h="747776">
                <a:tc>
                  <a:txBody>
                    <a:bodyPr/>
                    <a:lstStyle/>
                    <a:p>
                      <a:pPr algn="ctr"/>
                      <a:endParaRPr lang="en-US" sz="43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 marL="102413" marR="102413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300" dirty="0" smtClean="0">
                          <a:latin typeface="Al Qalam Quran Majeed Web" pitchFamily="2" charset="-78"/>
                          <a:cs typeface="Al Qalam Quran Majeed Web" pitchFamily="2" charset="-78"/>
                        </a:rPr>
                        <a:t>مادة</a:t>
                      </a:r>
                      <a:endParaRPr lang="en-US" sz="43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 marL="102413" marR="102413" marT="48768" marB="48768"/>
                </a:tc>
              </a:tr>
              <a:tr h="747776">
                <a:tc>
                  <a:txBody>
                    <a:bodyPr/>
                    <a:lstStyle/>
                    <a:p>
                      <a:pPr algn="ctr"/>
                      <a:endParaRPr lang="en-US" sz="43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 marL="102413" marR="102413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300" dirty="0" smtClean="0">
                          <a:solidFill>
                            <a:schemeClr val="accent1"/>
                          </a:solidFill>
                          <a:latin typeface="Al Qalam Quran Majeed Web" pitchFamily="2" charset="-78"/>
                          <a:cs typeface="Al Qalam Quran Majeed Web" pitchFamily="2" charset="-78"/>
                        </a:rPr>
                        <a:t>جنس</a:t>
                      </a:r>
                      <a:endParaRPr lang="en-US" sz="4300" dirty="0">
                        <a:solidFill>
                          <a:schemeClr val="accent1"/>
                        </a:solidFill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 marL="102413" marR="102413" marT="48768" marB="48768"/>
                </a:tc>
              </a:tr>
              <a:tr h="747776">
                <a:tc>
                  <a:txBody>
                    <a:bodyPr/>
                    <a:lstStyle/>
                    <a:p>
                      <a:pPr algn="ctr"/>
                      <a:endParaRPr lang="en-US" sz="43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L="102413" marR="102413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300" dirty="0" smtClean="0">
                          <a:latin typeface="Al Qalam Quran Majeed Web" pitchFamily="2" charset="-78"/>
                          <a:cs typeface="Al Qalam Quran Majeed Web" pitchFamily="2" charset="-78"/>
                        </a:rPr>
                        <a:t>معنى</a:t>
                      </a:r>
                      <a:endParaRPr lang="en-US" sz="43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 marL="102413" marR="102413" marT="48768" marB="48768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70689" y="1544320"/>
            <a:ext cx="9446649" cy="6502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0584" tIns="50292" rIns="100584" bIns="50292" rtlCol="0" anchor="ctr"/>
          <a:lstStyle/>
          <a:p>
            <a:pPr algn="ctr"/>
            <a:r>
              <a:rPr lang="ar-SA" sz="5900" dirty="0" smtClean="0">
                <a:latin typeface="Al Qalam Quran Majeed Web" pitchFamily="2" charset="-78"/>
                <a:cs typeface="Al Qalam Quran Majeed Web" pitchFamily="2" charset="-78"/>
              </a:rPr>
              <a:t>واحد</a:t>
            </a:r>
            <a:endParaRPr lang="en-US" sz="5900" dirty="0">
              <a:latin typeface="Al Qalam Quran Majeed Web" pitchFamily="2" charset="-78"/>
              <a:cs typeface="Al Qalam Quran Majeed Web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345" y="2357120"/>
            <a:ext cx="9552790" cy="7315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0584" tIns="50292" rIns="100584" bIns="50292" rtlCol="0" anchor="ctr"/>
          <a:lstStyle/>
          <a:p>
            <a:pPr algn="ctr"/>
            <a:r>
              <a:rPr lang="ar-SA" sz="5900" dirty="0" smtClean="0">
                <a:latin typeface="Al Qalam Quran Majeed Web" pitchFamily="2" charset="-78"/>
                <a:cs typeface="Al Qalam Quran Majeed Web" pitchFamily="2" charset="-78"/>
              </a:rPr>
              <a:t>اسم جامد</a:t>
            </a:r>
            <a:endParaRPr lang="en-US" sz="5900" dirty="0">
              <a:latin typeface="Al Qalam Quran Majeed Web" pitchFamily="2" charset="-78"/>
              <a:cs typeface="Al Qalam Quran Majeed Web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0689" y="3169920"/>
            <a:ext cx="9446649" cy="7315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0584" tIns="50292" rIns="100584" bIns="50292" rtlCol="0" anchor="ctr"/>
          <a:lstStyle/>
          <a:p>
            <a:pPr algn="ctr"/>
            <a:r>
              <a:rPr lang="ar-SA" sz="5900" dirty="0" smtClean="0">
                <a:latin typeface="Al Qalam Quran Majeed Web" pitchFamily="2" charset="-78"/>
                <a:cs typeface="Al Qalam Quran Majeed Web" pitchFamily="2" charset="-78"/>
              </a:rPr>
              <a:t>-=</a:t>
            </a:r>
            <a:endParaRPr lang="en-US" sz="5900" dirty="0" smtClean="0">
              <a:latin typeface="Al Qalam Quran Majeed Web" pitchFamily="2" charset="-78"/>
              <a:cs typeface="Al Qalam Quran Majeed Web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0689" y="3982720"/>
            <a:ext cx="9446649" cy="6502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0584" tIns="50292" rIns="100584" bIns="50292" rtlCol="0" anchor="ctr"/>
          <a:lstStyle/>
          <a:p>
            <a:pPr algn="ctr"/>
            <a:r>
              <a:rPr lang="ar-SA" sz="5900" dirty="0" smtClean="0">
                <a:solidFill>
                  <a:srgbClr val="00B050"/>
                </a:solidFill>
                <a:latin typeface="Al Qalam Quran Majeed Web" pitchFamily="2" charset="-78"/>
                <a:cs typeface="Al Qalam Quran Majeed Web" pitchFamily="2" charset="-78"/>
              </a:rPr>
              <a:t>=</a:t>
            </a:r>
            <a:endParaRPr lang="en-US" sz="5900" dirty="0" smtClean="0">
              <a:solidFill>
                <a:srgbClr val="00B050"/>
              </a:solidFill>
              <a:latin typeface="Al Qalam Quran Majeed Web" pitchFamily="2" charset="-78"/>
              <a:cs typeface="Al Qalam Quran Majeed Web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0689" y="4714240"/>
            <a:ext cx="9446649" cy="6502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0584" tIns="50292" rIns="100584" bIns="50292" rtlCol="0" anchor="ctr"/>
          <a:lstStyle/>
          <a:p>
            <a:pPr algn="ctr"/>
            <a:r>
              <a:rPr lang="ar-SA" sz="4800" b="1" dirty="0" smtClean="0">
                <a:latin typeface="Al Qalam Quran Majeed Web" pitchFamily="2" charset="-78"/>
                <a:cs typeface="Al Qalam Quran Majeed Web" pitchFamily="2" charset="-78"/>
              </a:rPr>
              <a:t>ر</a:t>
            </a:r>
            <a:r>
              <a:rPr lang="ar-SA" sz="4800" b="1" dirty="0" smtClean="0">
                <a:latin typeface="Al Qalam Quran Majeed Web" pitchFamily="2" charset="-78"/>
                <a:cs typeface="Al Qalam Quran Majeed Web" pitchFamily="2" charset="-78"/>
              </a:rPr>
              <a:t>--_</a:t>
            </a:r>
            <a:r>
              <a:rPr lang="ar-SA" sz="4800" b="1" dirty="0" smtClean="0">
                <a:latin typeface="Al Qalam Quran Majeed Web" pitchFamily="2" charset="-78"/>
                <a:cs typeface="Al Qalam Quran Majeed Web" pitchFamily="2" charset="-78"/>
              </a:rPr>
              <a:t>و</a:t>
            </a:r>
            <a:r>
              <a:rPr lang="ar-SA" sz="4800" b="1" dirty="0" smtClean="0">
                <a:latin typeface="Al Qalam Quran Majeed Web" pitchFamily="2" charset="-78"/>
                <a:cs typeface="Al Qalam Quran Majeed Web" pitchFamily="2" charset="-78"/>
              </a:rPr>
              <a:t>_ض</a:t>
            </a:r>
            <a:endParaRPr lang="en-US" sz="4800" b="1" dirty="0" smtClean="0">
              <a:latin typeface="Al Qalam Quran Majeed Web" pitchFamily="2" charset="-78"/>
              <a:cs typeface="Al Qalam Quran Majeed Web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5344" y="5445760"/>
            <a:ext cx="9658933" cy="6502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0584" tIns="50292" rIns="100584" bIns="50292" rtlCol="0" anchor="ctr"/>
          <a:lstStyle/>
          <a:p>
            <a:pPr algn="ctr"/>
            <a:r>
              <a:rPr lang="ar-SA" sz="5300" b="1" dirty="0" smtClean="0">
                <a:solidFill>
                  <a:schemeClr val="accent1"/>
                </a:solidFill>
                <a:latin typeface="Al Qalam Quran Majeed Web" pitchFamily="2" charset="-78"/>
                <a:cs typeface="Al Qalam Quran Majeed Web" pitchFamily="2" charset="-78"/>
              </a:rPr>
              <a:t>صحيح</a:t>
            </a:r>
            <a:endParaRPr lang="en-US" sz="5300" b="1" dirty="0" smtClean="0">
              <a:solidFill>
                <a:schemeClr val="accent1"/>
              </a:solidFill>
              <a:latin typeface="Al Qalam Quran Majeed Web" pitchFamily="2" charset="-78"/>
              <a:cs typeface="Al Qalam Quran Majeed Web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5344" y="6177280"/>
            <a:ext cx="9658933" cy="7315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0584" tIns="50292" rIns="100584" bIns="50292" rtlCol="0" anchor="ctr"/>
          <a:lstStyle/>
          <a:p>
            <a:pPr algn="ctr"/>
            <a:r>
              <a:rPr lang="en-US" sz="3500" dirty="0" err="1" smtClean="0">
                <a:latin typeface="Nikosh" pitchFamily="2" charset="0"/>
                <a:cs typeface="Nikosh" pitchFamily="2" charset="0"/>
              </a:rPr>
              <a:t>উদ্যান</a:t>
            </a:r>
            <a:r>
              <a:rPr lang="en-US" sz="35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500" dirty="0" err="1" smtClean="0">
                <a:latin typeface="Nikosh" pitchFamily="2" charset="0"/>
                <a:cs typeface="Nikosh" pitchFamily="2" charset="0"/>
              </a:rPr>
              <a:t>বাগান</a:t>
            </a:r>
            <a:r>
              <a:rPr lang="en-US" sz="35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500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0689" y="731520"/>
            <a:ext cx="12524770" cy="6502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0584" tIns="50292" rIns="100584" bIns="50292" rtlCol="0" anchor="ctr"/>
          <a:lstStyle/>
          <a:p>
            <a:pPr algn="ctr"/>
            <a:r>
              <a:rPr lang="ar-SA" sz="4000" b="1" dirty="0" smtClean="0"/>
              <a:t>روضة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Al Qalam Quran Majeed Web" pitchFamily="2" charset="-78"/>
              <a:cs typeface="Al Qalam Quran Majeed Web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42374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048256" y="406401"/>
            <a:ext cx="8757683" cy="7930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 lnSpcReduction="10000"/>
          </a:bodyPr>
          <a:lstStyle/>
          <a:p>
            <a:pPr algn="ctr"/>
            <a:r>
              <a:rPr lang="en-US" sz="4800" b="1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একক</a:t>
            </a: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কাজ</a:t>
            </a:r>
            <a:endParaRPr lang="en-US" sz="4800" b="1" dirty="0" smtClean="0">
              <a:solidFill>
                <a:schemeClr val="accent6">
                  <a:lumMod val="75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595880"/>
            <a:ext cx="12801600" cy="23571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100584" tIns="50292" rIns="100584" bIns="50292" rtlCol="0" anchor="ctr"/>
          <a:lstStyle/>
          <a:p>
            <a:pPr algn="ctr"/>
            <a:r>
              <a:rPr lang="ar-SA" sz="5900" dirty="0" smtClean="0"/>
              <a:t>بين فضائل المساجد لبثلاثة التى ذكرت فى الحديث.</a:t>
            </a:r>
            <a:endParaRPr lang="en-US" sz="59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995661" y="406401"/>
            <a:ext cx="8757683" cy="7930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 lnSpcReduction="10000"/>
          </a:bodyPr>
          <a:lstStyle/>
          <a:p>
            <a:pPr algn="ctr"/>
            <a:r>
              <a:rPr lang="en-US" sz="4800" b="1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দলীয়</a:t>
            </a: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কাজ</a:t>
            </a:r>
            <a:endParaRPr lang="en-US" sz="4800" b="1" dirty="0" smtClean="0">
              <a:solidFill>
                <a:schemeClr val="accent6">
                  <a:lumMod val="75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381760"/>
            <a:ext cx="12801600" cy="251968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0584" tIns="50292" rIns="100584" bIns="50292" rtlCol="0" anchor="ctr"/>
          <a:lstStyle/>
          <a:p>
            <a:pPr algn="ctr"/>
            <a:r>
              <a:rPr lang="ar-SA" sz="7900" dirty="0" smtClean="0"/>
              <a:t>بين حكم السفر الى الاماكن المقدسة.</a:t>
            </a:r>
            <a:endParaRPr lang="en-US" sz="79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72712" y="209693"/>
            <a:ext cx="4437888" cy="10095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00584" tIns="50292" rIns="100584" bIns="50292" rtlCol="0">
            <a:spAutoFit/>
          </a:bodyPr>
          <a:lstStyle/>
          <a:p>
            <a:pPr algn="ctr"/>
            <a:r>
              <a:rPr lang="en-US" sz="5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শিক্ষক</a:t>
            </a:r>
            <a:r>
              <a:rPr lang="en-US" sz="5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IN" sz="5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r>
              <a:rPr lang="bn-IN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endParaRPr lang="en-US" sz="3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6" name="Picture 5" descr="DSC_0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86800" y="3048000"/>
            <a:ext cx="3698240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04800" y="1890233"/>
            <a:ext cx="8107680" cy="420576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100584" tIns="0" rIns="100584" bIns="50292" rtlCol="0">
            <a:spAutoFit/>
          </a:bodyPr>
          <a:lstStyle/>
          <a:p>
            <a:pPr algn="ctr"/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মুহাম্মদ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জমির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হোসাইন</a:t>
            </a:r>
            <a:endParaRPr lang="bn-IN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প্রভাষক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(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আরবী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):</a:t>
            </a:r>
            <a:endParaRPr lang="bn-IN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বুড়িশ্চর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জিয়াউল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উলূম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ফাজিল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(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ডিগ্রি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)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মাদরাসা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,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হাটহাজারী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,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চট্টগ্রাম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।</a:t>
            </a:r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endParaRPr lang="bn-IN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মোবাইল </a:t>
            </a:r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নং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-</a:t>
            </a:r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০১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৮১২৩৭৪৩৪৯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85370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995661" y="406401"/>
            <a:ext cx="8757683" cy="7930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 lnSpcReduction="10000"/>
          </a:bodyPr>
          <a:lstStyle/>
          <a:p>
            <a:pPr algn="ctr"/>
            <a:r>
              <a:rPr lang="en-US" sz="4800" b="1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বাড়ীর</a:t>
            </a: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কাজ</a:t>
            </a:r>
            <a:endParaRPr lang="en-US" sz="4800" b="1" dirty="0" smtClean="0">
              <a:solidFill>
                <a:schemeClr val="accent6">
                  <a:lumMod val="75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200400"/>
            <a:ext cx="12801600" cy="41148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0584" tIns="50292" rIns="100584" bIns="50292" rtlCol="0" anchor="ctr"/>
          <a:lstStyle/>
          <a:p>
            <a:pPr algn="ctr"/>
            <a:r>
              <a:rPr lang="ar-SA" sz="8800" dirty="0" smtClean="0">
                <a:solidFill>
                  <a:schemeClr val="tx1"/>
                </a:solidFill>
              </a:rPr>
              <a:t>رضي - قَالَ - </a:t>
            </a:r>
            <a:r>
              <a:rPr lang="ar-SA" sz="8800" dirty="0" smtClean="0">
                <a:solidFill>
                  <a:schemeClr val="tx1"/>
                </a:solidFill>
              </a:rPr>
              <a:t>صلى </a:t>
            </a:r>
            <a:r>
              <a:rPr lang="ar-SA" sz="8800" dirty="0" smtClean="0">
                <a:solidFill>
                  <a:schemeClr val="tx1"/>
                </a:solidFill>
              </a:rPr>
              <a:t>- سلم –</a:t>
            </a:r>
          </a:p>
          <a:p>
            <a:pPr algn="ctr"/>
            <a:r>
              <a:rPr lang="ar-SA" sz="8800" dirty="0" smtClean="0">
                <a:solidFill>
                  <a:schemeClr val="tx1"/>
                </a:solidFill>
              </a:rPr>
              <a:t> لَا </a:t>
            </a:r>
            <a:r>
              <a:rPr lang="ar-SA" sz="8800" dirty="0" smtClean="0">
                <a:solidFill>
                  <a:schemeClr val="tx1"/>
                </a:solidFill>
              </a:rPr>
              <a:t>تُشَدُّ </a:t>
            </a:r>
            <a:r>
              <a:rPr lang="ar-SA" sz="8800" dirty="0" smtClean="0">
                <a:solidFill>
                  <a:schemeClr val="tx1"/>
                </a:solidFill>
              </a:rPr>
              <a:t>– مَسَاجِدَ – مُتَّفَقٌ.</a:t>
            </a:r>
            <a:endParaRPr lang="en-US" sz="8800" b="1" dirty="0">
              <a:solidFill>
                <a:schemeClr val="tx1"/>
              </a:solidFill>
            </a:endParaRPr>
          </a:p>
        </p:txBody>
      </p:sp>
      <p:sp>
        <p:nvSpPr>
          <p:cNvPr id="5" name="Trapezoid 4"/>
          <p:cNvSpPr/>
          <p:nvPr/>
        </p:nvSpPr>
        <p:spPr>
          <a:xfrm>
            <a:off x="3429000" y="1295400"/>
            <a:ext cx="6705600" cy="182880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600" b="1" dirty="0" smtClean="0"/>
              <a:t>حقق الفاظ التالية:</a:t>
            </a:r>
            <a:endParaRPr lang="en-US" sz="66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স্বাস্থ্য করোনা সতর্কতা ১ আজাদী ২০২০-০৪-১১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5344" y="1852026"/>
            <a:ext cx="12886944" cy="5075168"/>
          </a:xfrm>
        </p:spPr>
      </p:pic>
      <p:sp>
        <p:nvSpPr>
          <p:cNvPr id="4" name="Oval 3"/>
          <p:cNvSpPr/>
          <p:nvPr/>
        </p:nvSpPr>
        <p:spPr>
          <a:xfrm>
            <a:off x="2304288" y="81280"/>
            <a:ext cx="8107680" cy="97536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0584" tIns="50292" rIns="100584" bIns="50292" rtlCol="0" anchor="ctr"/>
          <a:lstStyle/>
          <a:p>
            <a:pPr algn="ctr"/>
            <a:r>
              <a:rPr lang="en-US" sz="6600" b="1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সমাপ্তি</a:t>
            </a:r>
            <a:endParaRPr lang="en-US" sz="6600" b="1" dirty="0" smtClean="0">
              <a:solidFill>
                <a:schemeClr val="accent6">
                  <a:lumMod val="75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89632" y="1219200"/>
            <a:ext cx="8193024" cy="5689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0584" tIns="50292" rIns="100584" bIns="50292" rtlCol="0" anchor="ctr"/>
          <a:lstStyle/>
          <a:p>
            <a:pPr algn="ctr"/>
            <a:r>
              <a:rPr lang="en-US" sz="4800" b="1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আল্লাহ</a:t>
            </a:r>
            <a:r>
              <a:rPr lang="en-US" sz="4800" b="1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হাফেজ</a:t>
            </a:r>
            <a:endParaRPr lang="en-US" sz="4800" b="1" dirty="0" smtClean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81856" y="0"/>
            <a:ext cx="4437888" cy="100950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100584" tIns="50292" rIns="100584" bIns="50292" rtlCol="0">
            <a:spAutoFit/>
          </a:bodyPr>
          <a:lstStyle/>
          <a:p>
            <a:pPr algn="ctr"/>
            <a:r>
              <a:rPr lang="en-US" sz="5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বিষয়</a:t>
            </a:r>
            <a:r>
              <a:rPr lang="en-US" sz="5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IN" sz="5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r>
              <a:rPr lang="bn-IN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endParaRPr lang="en-US" sz="3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2704" y="2012188"/>
            <a:ext cx="7168896" cy="547554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0584" tIns="50292" rIns="100584" bIns="50292" rtlCol="0">
            <a:spAutoFit/>
          </a:bodyPr>
          <a:lstStyle/>
          <a:p>
            <a:pPr lvl="1" algn="ctr"/>
            <a:r>
              <a:rPr lang="bn-IN" sz="7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বিষয়</a:t>
            </a:r>
            <a:r>
              <a:rPr lang="en-US" sz="7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:</a:t>
            </a:r>
            <a:endParaRPr lang="ar-SA" sz="7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 lvl="1" algn="ctr"/>
            <a:r>
              <a:rPr lang="en-US" sz="8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হাদীছ</a:t>
            </a:r>
            <a:r>
              <a:rPr lang="en-US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8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শরীফ</a:t>
            </a:r>
            <a:endParaRPr lang="bn-IN" sz="7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 lvl="1" algn="ctr"/>
            <a:r>
              <a:rPr lang="bn-IN" sz="5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অধ্যায়</a:t>
            </a:r>
            <a:r>
              <a:rPr lang="en-US" sz="5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:</a:t>
            </a:r>
            <a:r>
              <a:rPr lang="bn-IN" sz="5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5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কিতাবুস</a:t>
            </a:r>
            <a:r>
              <a:rPr lang="en-US" sz="5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5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সালাত</a:t>
            </a:r>
            <a:endParaRPr lang="bn-IN" sz="5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 lvl="1" algn="ctr"/>
            <a:r>
              <a:rPr lang="bn-IN" sz="5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সময়</a:t>
            </a:r>
            <a:r>
              <a:rPr lang="en-US" sz="5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:</a:t>
            </a:r>
            <a:r>
              <a:rPr lang="bn-IN" sz="5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5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৩০</a:t>
            </a:r>
            <a:r>
              <a:rPr lang="bn-IN" sz="5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মিনিট </a:t>
            </a:r>
            <a:endParaRPr lang="bn-IN" sz="5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 lvl="1" algn="ctr"/>
            <a:r>
              <a:rPr lang="bn-I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তারিখ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:</a:t>
            </a:r>
            <a:r>
              <a:rPr lang="bn-I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১৭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আগস্ট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২০২০খ্রি:</a:t>
            </a:r>
            <a:r>
              <a:rPr lang="bn-I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 </a:t>
            </a:r>
            <a:endParaRPr lang="en-US" sz="5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41376" y="1219200"/>
            <a:ext cx="5205984" cy="38201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0584" tIns="50292" rIns="100584" bIns="50292" rtlCol="0" anchor="ctr"/>
          <a:lstStyle/>
          <a:p>
            <a:pPr lvl="1" algn="ctr"/>
            <a:r>
              <a:rPr lang="bn-IN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শ্রেণি</a:t>
            </a:r>
            <a:r>
              <a:rPr lang="en-US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:</a:t>
            </a:r>
          </a:p>
          <a:p>
            <a:pPr lvl="1" algn="ctr"/>
            <a:r>
              <a:rPr lang="en-US" sz="73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আলিম</a:t>
            </a:r>
            <a:r>
              <a:rPr lang="en-US" sz="7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73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প্রথম</a:t>
            </a:r>
            <a:r>
              <a:rPr lang="en-US" sz="7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ও </a:t>
            </a:r>
            <a:r>
              <a:rPr lang="en-US" sz="73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দ্বিতীয়</a:t>
            </a:r>
            <a:r>
              <a:rPr lang="en-US" sz="7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73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বর্ষ</a:t>
            </a:r>
            <a:endParaRPr lang="bn-IN" sz="8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85370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64350" y="81280"/>
            <a:ext cx="6063916" cy="100950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100584" tIns="50292" rIns="100584" bIns="50292">
            <a:spAutoFit/>
          </a:bodyPr>
          <a:lstStyle/>
          <a:p>
            <a:pPr algn="ctr"/>
            <a:r>
              <a:rPr lang="bn-IN" sz="5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শিখনফল </a:t>
            </a:r>
            <a:endParaRPr lang="en-US" sz="5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975247"/>
            <a:ext cx="12801600" cy="342555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100584" tIns="50292" rIns="100584" bIns="50292">
            <a:spAutoFit/>
          </a:bodyPr>
          <a:lstStyle/>
          <a:p>
            <a:pPr marL="502920" indent="-502920"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সম্মানিত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তিনটি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মসজিদের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ফজিলত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বলতে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;</a:t>
            </a:r>
          </a:p>
          <a:p>
            <a:pPr marL="502920" indent="-502920"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তিনটি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মসজিদ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ছাড়া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অন্যত্র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সফরের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হুকুম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র্ণ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না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;</a:t>
            </a:r>
          </a:p>
          <a:p>
            <a:pPr marL="502920" indent="-502920"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শব্দের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অর্থ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ও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বিশ্লেষণ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লিখতে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2131597" y="1445770"/>
            <a:ext cx="8451060" cy="8402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100584" tIns="50292" rIns="100584" bIns="50292">
            <a:spAutoFit/>
          </a:bodyPr>
          <a:lstStyle/>
          <a:p>
            <a:r>
              <a:rPr lang="bn-IN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এই পাঠ শেষে শিক্ষার্থীরা</a:t>
            </a:r>
            <a:r>
              <a:rPr lang="bn-IN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...</a:t>
            </a:r>
            <a:endParaRPr lang="bn-IN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11531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289" y="152400"/>
            <a:ext cx="9325711" cy="69852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9317964">
            <a:off x="-6687" y="1086336"/>
            <a:ext cx="3953958" cy="91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0584" tIns="50292" rIns="100584" bIns="50292" rtlCol="0">
            <a:spAutoFit/>
          </a:bodyPr>
          <a:lstStyle/>
          <a:p>
            <a:pPr algn="ctr"/>
            <a:r>
              <a:rPr lang="bn-IN" sz="5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চিত্রে কী </a:t>
            </a:r>
            <a:r>
              <a:rPr lang="en-US" sz="5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আছে</a:t>
            </a:r>
            <a:r>
              <a:rPr lang="bn-IN" sz="5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? </a:t>
            </a:r>
            <a:endParaRPr lang="en-US" sz="5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6045571"/>
            <a:ext cx="4648200" cy="1117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0584" tIns="50292" rIns="100584" bIns="50292" rtlCol="0">
            <a:spAutoFit/>
          </a:bodyPr>
          <a:lstStyle/>
          <a:p>
            <a:pPr algn="ctr"/>
            <a:r>
              <a:rPr lang="en-US" sz="6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মসজিদুল</a:t>
            </a:r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হারাম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46918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982" y="894080"/>
            <a:ext cx="11007636" cy="64211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69792" y="0"/>
            <a:ext cx="5462016" cy="91717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100584" tIns="50292" rIns="100584" bIns="50292" rtlCol="0">
            <a:spAutoFit/>
          </a:bodyPr>
          <a:lstStyle/>
          <a:p>
            <a:pPr algn="ctr"/>
            <a:r>
              <a:rPr lang="bn-IN" sz="5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চিত্রে কী দে</a:t>
            </a:r>
            <a:r>
              <a:rPr lang="en-US" sz="5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খা</a:t>
            </a:r>
            <a:r>
              <a:rPr lang="en-US" sz="5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5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যাচ্ছে</a:t>
            </a:r>
            <a:r>
              <a:rPr lang="en-US" sz="5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?</a:t>
            </a:r>
            <a:endParaRPr lang="en-US" sz="5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34400" y="6214104"/>
            <a:ext cx="4267200" cy="1024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0584" tIns="50292" rIns="100584" bIns="50292" rtlCol="0">
            <a:spAutoFit/>
          </a:bodyPr>
          <a:lstStyle/>
          <a:p>
            <a:pPr algn="ctr"/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মসজিদুন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নববী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46918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11007636" cy="64211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69792" y="0"/>
            <a:ext cx="5462016" cy="91717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100584" tIns="50292" rIns="100584" bIns="50292" rtlCol="0">
            <a:spAutoFit/>
          </a:bodyPr>
          <a:lstStyle/>
          <a:p>
            <a:pPr algn="ctr"/>
            <a:r>
              <a:rPr lang="en-US" sz="5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এটা</a:t>
            </a:r>
            <a:r>
              <a:rPr lang="en-US" sz="5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5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কিসের</a:t>
            </a:r>
            <a:r>
              <a:rPr lang="en-US" sz="5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5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ছবি</a:t>
            </a:r>
            <a:r>
              <a:rPr lang="en-US" sz="5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?</a:t>
            </a:r>
            <a:endParaRPr lang="en-US" sz="5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48600" y="2286000"/>
            <a:ext cx="4876800" cy="1117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0584" tIns="50292" rIns="100584" bIns="50292" rtlCol="0">
            <a:spAutoFit/>
          </a:bodyPr>
          <a:lstStyle/>
          <a:p>
            <a:pPr algn="ctr"/>
            <a:r>
              <a:rPr lang="en-US" sz="6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মসজিদুল</a:t>
            </a:r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আকসা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46918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69792" y="0"/>
            <a:ext cx="5462016" cy="91717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100584" tIns="50292" rIns="100584" bIns="50292" rtlCol="0">
            <a:spAutoFit/>
          </a:bodyPr>
          <a:lstStyle/>
          <a:p>
            <a:pPr algn="ctr"/>
            <a:r>
              <a:rPr lang="en-US" sz="5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হাদীছের</a:t>
            </a:r>
            <a:r>
              <a:rPr lang="en-US" sz="5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5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নস</a:t>
            </a:r>
            <a:endParaRPr lang="en-US" sz="5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975360"/>
            <a:ext cx="12801600" cy="633984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100584" tIns="50292" rIns="100584" bIns="50292" rtlCol="0" anchor="ctr"/>
          <a:lstStyle/>
          <a:p>
            <a:pPr algn="ctr"/>
            <a:r>
              <a:rPr lang="ar-SA" sz="4800" dirty="0" smtClean="0"/>
              <a:t>عَنْ أَبِي سَعِيدٍ اَلْخُدْرِيِّ  رضي الله عنه قَالَ: قَالَ رَسُولُ اَللَّهِ  صلى الله عليه وسلم : - لَا تُشَدُّ اَلرِّحَالُ إِلَّا إِلَى ثَلَاثَةِ مَسَاجِدَ: اَلْمَسْجِدِ اَلْحَرَامِ, وَمَسْجِدِي هَذَا, وَالْمَسْجِدِ اَلْأَقْصَى –( مُتَّفَقٌ عَلَيْهِ .)</a:t>
            </a:r>
            <a:endParaRPr lang="en-US" sz="4800" dirty="0" smtClean="0"/>
          </a:p>
          <a:p>
            <a:pPr algn="ctr"/>
            <a:r>
              <a:rPr lang="ar-SA" sz="4800" dirty="0" smtClean="0"/>
              <a:t>عَن أبي هُرَيْرَة رَضِي الله عَنهُ عَن النَّبِي - صَلَّى اللَّهُ عَلَيْهِ وَسَلَّم َ - قَالَ مَا بَين بَيْتِي ومنبري رَوْضَة من رياض الْجنَّة ومنبري على حَوْضِي </a:t>
            </a:r>
            <a:r>
              <a:rPr lang="ar-SA" sz="4400" dirty="0" smtClean="0"/>
              <a:t>( مُتَّفَقٌ عَلَيْهِ .)</a:t>
            </a:r>
            <a:endParaRPr lang="en-US" sz="4400" dirty="0" smtClean="0"/>
          </a:p>
          <a:p>
            <a:pPr algn="ctr"/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xmlns="" val="17746918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69792" y="0"/>
            <a:ext cx="5462016" cy="91717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100584" tIns="50292" rIns="100584" bIns="50292" rtlCol="0">
            <a:spAutoFit/>
          </a:bodyPr>
          <a:lstStyle/>
          <a:p>
            <a:pPr algn="ctr"/>
            <a:r>
              <a:rPr lang="en-US" sz="5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হাদীছের</a:t>
            </a:r>
            <a:r>
              <a:rPr lang="en-US" sz="5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5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অনুবাদ</a:t>
            </a:r>
            <a:endParaRPr lang="en-US" sz="5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975360"/>
            <a:ext cx="12801600" cy="633984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100584" tIns="50292" rIns="100584" bIns="50292" rtlCol="0" anchor="ctr"/>
          <a:lstStyle/>
          <a:p>
            <a:pPr>
              <a:buFont typeface="Wingdings" pitchFamily="2" charset="2"/>
              <a:buChar char="v"/>
            </a:pP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হযরত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আবু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সাঈদ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খুদরী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(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রা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.)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হতে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বর্ণিত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তিনি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বলেন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রাসূলুল্লাহ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(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সাল্লাল্লাহু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আলঅইহি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ওয়াসাল্লাম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)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ইরশাদ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করেছেন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তিনটি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মসজিদ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ব্যতীত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অপর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মসজিদে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বেশি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ফজিলতের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উদ্দেশ্যে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সফরের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প্রস্তুতি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গ্রহণ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যায়না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আর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সে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মসজিদ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তিনটি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হচ্ছে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, ১.মসজিদে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হারাম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, ২.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আমার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এই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মসজিদ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এবং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৩.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মসজিদে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আকসা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। (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বুখারী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মুসলিম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)</a:t>
            </a:r>
          </a:p>
          <a:p>
            <a:pPr>
              <a:buFont typeface="Wingdings" pitchFamily="2" charset="2"/>
              <a:buChar char="v"/>
            </a:pPr>
            <a:r>
              <a:rPr lang="en-US" sz="40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হযরত</a:t>
            </a:r>
            <a:r>
              <a:rPr lang="en-US" sz="40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আবু</a:t>
            </a:r>
            <a:r>
              <a:rPr lang="en-US" sz="40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হুরাইরা</a:t>
            </a:r>
            <a:r>
              <a:rPr lang="en-US" sz="40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(</a:t>
            </a:r>
            <a:r>
              <a:rPr lang="en-US" sz="40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রা</a:t>
            </a:r>
            <a:r>
              <a:rPr lang="en-US" sz="40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.) </a:t>
            </a:r>
            <a:r>
              <a:rPr lang="en-US" sz="40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হতে</a:t>
            </a:r>
            <a:r>
              <a:rPr lang="en-US" sz="40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বর্নিত</a:t>
            </a:r>
            <a:r>
              <a:rPr lang="en-US" sz="40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40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তিনি</a:t>
            </a:r>
            <a:r>
              <a:rPr lang="en-US" sz="40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বলেন</a:t>
            </a:r>
            <a:r>
              <a:rPr lang="en-US" sz="40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40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রাসূলুল্লাহ</a:t>
            </a:r>
            <a:r>
              <a:rPr lang="en-US" sz="40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(</a:t>
            </a:r>
            <a:r>
              <a:rPr lang="en-US" sz="40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সাল্লাল্লাহু</a:t>
            </a:r>
            <a:r>
              <a:rPr lang="en-US" sz="40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আলঅইহি</a:t>
            </a:r>
            <a:r>
              <a:rPr lang="en-US" sz="40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ওয়াসাল্লাম</a:t>
            </a:r>
            <a:r>
              <a:rPr lang="en-US" sz="40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) </a:t>
            </a:r>
            <a:r>
              <a:rPr lang="en-US" sz="40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ইরশাদ</a:t>
            </a:r>
            <a:r>
              <a:rPr lang="en-US" sz="40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করেছেন</a:t>
            </a:r>
            <a:r>
              <a:rPr lang="en-US" sz="40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40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আমার</a:t>
            </a:r>
            <a:r>
              <a:rPr lang="en-US" sz="40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ঘর</a:t>
            </a:r>
            <a:r>
              <a:rPr lang="en-US" sz="40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40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আমার</a:t>
            </a:r>
            <a:r>
              <a:rPr lang="en-US" sz="40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মিম্বরের</a:t>
            </a:r>
            <a:r>
              <a:rPr lang="en-US" sz="40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মধ্যবর্তীস্থানটি</a:t>
            </a:r>
            <a:r>
              <a:rPr lang="en-US" sz="40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বেহেশতের</a:t>
            </a:r>
            <a:r>
              <a:rPr lang="en-US" sz="40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বাগানসমূহের</a:t>
            </a:r>
            <a:r>
              <a:rPr lang="en-US" sz="40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মরথ্য</a:t>
            </a:r>
            <a:r>
              <a:rPr lang="en-US" sz="40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40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বাগান</a:t>
            </a:r>
            <a:r>
              <a:rPr lang="en-US" sz="40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40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আর</a:t>
            </a:r>
            <a:r>
              <a:rPr lang="en-US" sz="40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আমার</a:t>
            </a:r>
            <a:r>
              <a:rPr lang="en-US" sz="40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মিম্বরটি</a:t>
            </a:r>
            <a:r>
              <a:rPr lang="en-US" sz="40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আমার</a:t>
            </a:r>
            <a:r>
              <a:rPr lang="en-US" sz="40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হাউজে</a:t>
            </a:r>
            <a:r>
              <a:rPr lang="en-US" sz="40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কাউছারের</a:t>
            </a:r>
            <a:r>
              <a:rPr lang="en-US" sz="40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ওপর</a:t>
            </a:r>
            <a:r>
              <a:rPr lang="en-US" sz="40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অবস্থিত</a:t>
            </a:r>
            <a:r>
              <a:rPr lang="en-US" sz="40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। (</a:t>
            </a:r>
            <a:r>
              <a:rPr lang="en-US" sz="40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বুখারী</a:t>
            </a:r>
            <a:r>
              <a:rPr lang="en-US" sz="40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40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মুসলিম</a:t>
            </a:r>
            <a:r>
              <a:rPr lang="en-US" sz="40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)</a:t>
            </a:r>
            <a:endParaRPr lang="en-US" sz="4000" b="1" dirty="0">
              <a:solidFill>
                <a:srgbClr val="FFFF0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46918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1373</TotalTime>
  <Words>705</Words>
  <Application>Microsoft Office PowerPoint</Application>
  <PresentationFormat>Custom</PresentationFormat>
  <Paragraphs>154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nazim sir</dc:creator>
  <cp:lastModifiedBy>User</cp:lastModifiedBy>
  <cp:revision>256</cp:revision>
  <dcterms:created xsi:type="dcterms:W3CDTF">2006-08-16T00:00:00Z</dcterms:created>
  <dcterms:modified xsi:type="dcterms:W3CDTF">2020-08-18T04:34:51Z</dcterms:modified>
</cp:coreProperties>
</file>