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8" r:id="rId4"/>
    <p:sldId id="265" r:id="rId5"/>
    <p:sldId id="266" r:id="rId6"/>
    <p:sldId id="261" r:id="rId7"/>
    <p:sldId id="290" r:id="rId8"/>
    <p:sldId id="289" r:id="rId9"/>
    <p:sldId id="295" r:id="rId10"/>
    <p:sldId id="267" r:id="rId11"/>
    <p:sldId id="268" r:id="rId12"/>
    <p:sldId id="269" r:id="rId13"/>
    <p:sldId id="281" r:id="rId14"/>
    <p:sldId id="270" r:id="rId15"/>
    <p:sldId id="282" r:id="rId16"/>
    <p:sldId id="271" r:id="rId17"/>
    <p:sldId id="272" r:id="rId18"/>
    <p:sldId id="283" r:id="rId19"/>
    <p:sldId id="274" r:id="rId20"/>
    <p:sldId id="285" r:id="rId21"/>
    <p:sldId id="286" r:id="rId22"/>
    <p:sldId id="275" r:id="rId23"/>
    <p:sldId id="287" r:id="rId24"/>
    <p:sldId id="288" r:id="rId25"/>
    <p:sldId id="276" r:id="rId26"/>
    <p:sldId id="293" r:id="rId27"/>
    <p:sldId id="294" r:id="rId28"/>
    <p:sldId id="277" r:id="rId29"/>
    <p:sldId id="278" r:id="rId30"/>
    <p:sldId id="27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730F-27A5-4336-9873-1F55FEE22DFD}" type="datetimeFigureOut">
              <a:rPr lang="en-US"/>
              <a:pPr>
                <a:defRPr/>
              </a:pPr>
              <a:t>08/18/20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2E3BF-A2FA-49AA-B2CB-304A83A55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99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0C87-81E7-4517-9B72-A1654E20F4DB}" type="datetimeFigureOut">
              <a:rPr lang="en-US"/>
              <a:pPr>
                <a:defRPr/>
              </a:pPr>
              <a:t>08/18/20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4E8EF-BB90-402C-B112-F159AD789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28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7F90B-C33F-436D-AB4B-F2E245027876}" type="datetimeFigureOut">
              <a:rPr lang="en-US"/>
              <a:pPr>
                <a:defRPr/>
              </a:pPr>
              <a:t>08/18/20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233D3-5AFD-4852-85C3-0E0457911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45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25DFE-5E7A-4AA3-87DF-BDDAD043B9BA}" type="datetimeFigureOut">
              <a:rPr lang="en-US"/>
              <a:pPr>
                <a:defRPr/>
              </a:pPr>
              <a:t>08/18/20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170D0-BD55-4DF7-A884-1D4B58DF9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79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6B61-4CBB-4039-8471-8747E9566A91}" type="datetimeFigureOut">
              <a:rPr lang="en-US"/>
              <a:pPr>
                <a:defRPr/>
              </a:pPr>
              <a:t>08/18/20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75F27-31D1-4391-839E-4EFEF2C81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36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8ED4-AB3B-4F17-A04B-8144BDF4B567}" type="datetimeFigureOut">
              <a:rPr lang="en-US"/>
              <a:pPr>
                <a:defRPr/>
              </a:pPr>
              <a:t>08/18/20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19039-79A5-4D3F-BA52-47B30BBF2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2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D051A-CDE0-4118-A82C-37EBFE044768}" type="datetimeFigureOut">
              <a:rPr lang="en-US"/>
              <a:pPr>
                <a:defRPr/>
              </a:pPr>
              <a:t>08/18/20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3468E-AB5F-4B98-BC59-0FB3CDDB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36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0DCD-A9FB-41CB-8A36-BB5FAD0A39D8}" type="datetimeFigureOut">
              <a:rPr lang="en-US"/>
              <a:pPr>
                <a:defRPr/>
              </a:pPr>
              <a:t>08/18/20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D0E58-7E8A-465E-9DD9-52CB5A4E9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18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9DB35-1E5F-4DC5-A333-DDE0A9C4DE3A}" type="datetimeFigureOut">
              <a:rPr lang="en-US"/>
              <a:pPr>
                <a:defRPr/>
              </a:pPr>
              <a:t>08/18/20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BFBE9-2604-4B06-9DAF-812FB52A7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76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110BF-BACC-492A-A3F4-819161AA99E8}" type="datetimeFigureOut">
              <a:rPr lang="en-US"/>
              <a:pPr>
                <a:defRPr/>
              </a:pPr>
              <a:t>08/18/20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5A786-0239-4B16-A3BF-FB3A8CF1C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26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C67A-A2A4-46ED-9779-41319FF15033}" type="datetimeFigureOut">
              <a:rPr lang="en-US"/>
              <a:pPr>
                <a:defRPr/>
              </a:pPr>
              <a:t>08/18/20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D36B5-0416-491A-821F-D703BC1CD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1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ED32B2-8B37-4512-9350-0E1FA3E7D377}" type="datetimeFigureOut">
              <a:rPr lang="en-US"/>
              <a:pPr>
                <a:defRPr/>
              </a:pPr>
              <a:t>08/18/20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0A6A73D-96BC-4A0D-BD23-73EA4A9C15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848600" cy="2533650"/>
          </a:xfrm>
        </p:spPr>
        <p:txBody>
          <a:bodyPr/>
          <a:lstStyle/>
          <a:p>
            <a:r>
              <a:rPr lang="bn-BD" altLang="en-US" sz="115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altLang="en-US" sz="1150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7620000" cy="46482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2052" name="Picture 5" descr="C:\Users\DOEL\Desktop\Beautiful-Rose-Flowers-Pictures-And-Wallpapers93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0" y="-3810000"/>
            <a:ext cx="17145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-2590800" y="4191000"/>
            <a:ext cx="137922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IN" altLang="en-US" sz="19900">
                <a:solidFill>
                  <a:srgbClr val="FFFF00"/>
                </a:solidFill>
              </a:rPr>
              <a:t>স্বাগতম</a:t>
            </a:r>
            <a:endParaRPr lang="en-US" altLang="en-US" sz="199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alt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</a:t>
            </a:r>
            <a:endParaRPr lang="en-US" altLang="en-US" sz="72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3" name="Content Placeholder 4" descr="Reading Book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63" y="2209800"/>
            <a:ext cx="3081337" cy="2063750"/>
          </a:xfrm>
        </p:spPr>
      </p:pic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990600"/>
          </a:xfrm>
        </p:spPr>
        <p:txBody>
          <a:bodyPr/>
          <a:lstStyle/>
          <a:p>
            <a:r>
              <a:rPr lang="bn-BD" altLang="en-US" sz="4800" u="sng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ছাত্ররা</a:t>
            </a:r>
            <a:r>
              <a:rPr lang="bn-BD" alt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 বই পড়ছে।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480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altLang="en-US" sz="480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505200" cy="1143000"/>
          </a:xfrm>
        </p:spPr>
        <p:txBody>
          <a:bodyPr/>
          <a:lstStyle/>
          <a:p>
            <a:r>
              <a:rPr lang="bn-BD" alt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কারক</a:t>
            </a:r>
            <a:endParaRPr lang="en-US" altLang="en-US" smtClean="0"/>
          </a:p>
        </p:txBody>
      </p:sp>
      <p:pic>
        <p:nvPicPr>
          <p:cNvPr id="11267" name="Content Placeholder 4" descr="Reading Book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667000"/>
            <a:ext cx="3652838" cy="2446338"/>
          </a:xfrm>
        </p:spPr>
      </p:pic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alt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ছাত্ররা </a:t>
            </a:r>
            <a:r>
              <a:rPr lang="bn-BD" altLang="en-US" sz="4800" u="sng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BD" alt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 পড়ছে।</a:t>
            </a:r>
          </a:p>
          <a:p>
            <a:r>
              <a:rPr lang="bn-BD" alt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কী পড়ছে?</a:t>
            </a:r>
          </a:p>
          <a:p>
            <a:r>
              <a:rPr lang="bn-BD" alt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বই</a:t>
            </a:r>
            <a:endParaRPr lang="en-US" altLang="en-US" sz="48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alt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‘কী’ দ্বারা প্রশ্ন করে যে উত্তর পাওয়া যায় তাই হচ্ছে--- </a:t>
            </a:r>
            <a:endParaRPr lang="en-US" altLang="en-US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572000" cy="868362"/>
          </a:xfrm>
        </p:spPr>
        <p:txBody>
          <a:bodyPr/>
          <a:lstStyle/>
          <a:p>
            <a:r>
              <a:rPr lang="bn-BD" alt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করণ কারক</a:t>
            </a:r>
            <a:endParaRPr lang="en-US" altLang="en-US" sz="72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1" name="Content Placeholder 4" descr="cricket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3200"/>
            <a:ext cx="3721100" cy="2447925"/>
          </a:xfrm>
        </p:spPr>
      </p:pic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ছেলেরা </a:t>
            </a:r>
            <a:r>
              <a:rPr lang="bn-BD" u="sng" dirty="0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খেলছে।</a:t>
            </a:r>
          </a:p>
          <a:p>
            <a:pPr>
              <a:buFont typeface="Arial" charset="0"/>
              <a:buChar char="•"/>
              <a:defRPr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 ছেলেরা কী খেলছে?</a:t>
            </a:r>
          </a:p>
          <a:p>
            <a:pPr>
              <a:buFont typeface="Arial" charset="0"/>
              <a:buChar char="•"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উত্তরঃ ক্রিকেট।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খেলা খেলতে কোন উপকরণ ব্যবহার হয়েছে কী?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এ খেলায় মানুষের নিয়ম আছে কী?</a:t>
            </a:r>
          </a:p>
          <a:p>
            <a:pPr>
              <a:buFont typeface="Arial" charset="0"/>
              <a:buChar char="•"/>
              <a:defRPr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 প্রশ্ন দুটির উত্তর ‘হ্যাঁ’ হয় তাহলে চিহ্নিত শব্দটি হবে--- 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  <a:defRPr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914400"/>
            <a:ext cx="7010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6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altLang="en-US" sz="5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 দ্বারা’ প্রশ্ন করে যে উত্তর পাওয়া যায় তাই হচ্ছে--- </a:t>
            </a:r>
            <a:endParaRPr lang="en-US" altLang="en-US" sz="44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209800" y="304800"/>
            <a:ext cx="297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40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কারক</a:t>
            </a:r>
            <a:endParaRPr lang="en-US" alt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339" name="Picture 2" descr="g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19200"/>
            <a:ext cx="35179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bridegr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08075"/>
            <a:ext cx="35052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676400" y="3962400"/>
            <a:ext cx="480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800" u="sng">
                <a:latin typeface="NikoshBAN" panose="02000000000000000000" pitchFamily="2" charset="0"/>
                <a:cs typeface="NikoshBAN" panose="02000000000000000000" pitchFamily="2" charset="0"/>
              </a:rPr>
              <a:t>সৎপাত্রে</a:t>
            </a:r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800">
                <a:latin typeface="NikoshBAN" panose="02000000000000000000" pitchFamily="2" charset="0"/>
                <a:cs typeface="NikoshBAN" panose="02000000000000000000" pitchFamily="2" charset="0"/>
              </a:rPr>
              <a:t>কন্যা দান কর।</a:t>
            </a:r>
            <a:endParaRPr lang="en-US" alt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838200" y="4724400"/>
            <a:ext cx="6400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5400">
                <a:latin typeface="NikoshBAN" panose="02000000000000000000" pitchFamily="2" charset="0"/>
                <a:cs typeface="NikoshBAN" panose="02000000000000000000" pitchFamily="2" charset="0"/>
              </a:rPr>
              <a:t>প্রশ্নঃ কাকে দান কর?</a:t>
            </a:r>
          </a:p>
          <a:p>
            <a:pPr eaLnBrk="1" hangingPunct="1"/>
            <a:r>
              <a:rPr lang="bn-BD" altLang="en-US" sz="5400">
                <a:latin typeface="NikoshBAN" panose="02000000000000000000" pitchFamily="2" charset="0"/>
                <a:cs typeface="NikoshBAN" panose="02000000000000000000" pitchFamily="2" charset="0"/>
              </a:rPr>
              <a:t>উত্তরঃ সৎপাত্রে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43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00200" y="838200"/>
            <a:ext cx="67818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‘কাকে’ /‘কারে’ দ্বারা প্রশ্ন করে যে উত্তর পাওয়া যায় তাই হচ্ছে--- </a:t>
            </a:r>
            <a:endParaRPr lang="en-US" alt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en-US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7800" y="3657600"/>
            <a:ext cx="7086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400">
                <a:latin typeface="NikoshBAN" panose="02000000000000000000" pitchFamily="2" charset="0"/>
                <a:cs typeface="NikoshBAN" panose="02000000000000000000" pitchFamily="2" charset="0"/>
              </a:rPr>
              <a:t>স্বত্ত্ব ত্যাগ স্বীকার করা বুঝালে হবে---</a:t>
            </a:r>
            <a:endParaRPr lang="en-US" alt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eggar-Banglade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066800"/>
            <a:ext cx="2692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057400" y="4191000"/>
            <a:ext cx="5638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5400">
                <a:latin typeface="NikoshBAN" panose="02000000000000000000" pitchFamily="2" charset="0"/>
                <a:cs typeface="NikoshBAN" panose="02000000000000000000" pitchFamily="2" charset="0"/>
              </a:rPr>
              <a:t>প্রশ্নঃ কাকে ভিক্ষা দাও?</a:t>
            </a:r>
          </a:p>
          <a:p>
            <a:pPr eaLnBrk="1" hangingPunct="1"/>
            <a:r>
              <a:rPr lang="bn-BD" altLang="en-US" sz="5400">
                <a:latin typeface="NikoshBAN" panose="02000000000000000000" pitchFamily="2" charset="0"/>
                <a:cs typeface="NikoshBAN" panose="02000000000000000000" pitchFamily="2" charset="0"/>
              </a:rPr>
              <a:t>উত্তরঃ ভিক্ষুককে</a:t>
            </a:r>
            <a:endParaRPr lang="en-US" alt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057400" y="3124200"/>
            <a:ext cx="563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5400" u="sng"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r>
              <a:rPr lang="bn-BD" altLang="en-US" sz="5400">
                <a:latin typeface="NikoshBAN" panose="02000000000000000000" pitchFamily="2" charset="0"/>
                <a:cs typeface="NikoshBAN" panose="02000000000000000000" pitchFamily="2" charset="0"/>
              </a:rPr>
              <a:t> ভিক্ষা দাও।</a:t>
            </a:r>
            <a:endParaRPr lang="en-US" alt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Milk Mac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57200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Dairy-products milkto but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2667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057400" y="2514600"/>
            <a:ext cx="495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6000" u="sng">
                <a:latin typeface="NikoshBAN" panose="02000000000000000000" pitchFamily="2" charset="0"/>
                <a:cs typeface="NikoshBAN" panose="02000000000000000000" pitchFamily="2" charset="0"/>
              </a:rPr>
              <a:t>দুধ থেকে </a:t>
            </a:r>
            <a:r>
              <a:rPr lang="bn-BD" altLang="en-US" sz="6000">
                <a:latin typeface="NikoshBAN" panose="02000000000000000000" pitchFamily="2" charset="0"/>
                <a:cs typeface="NikoshBAN" panose="02000000000000000000" pitchFamily="2" charset="0"/>
              </a:rPr>
              <a:t>মাখন হয়।</a:t>
            </a:r>
            <a:endParaRPr lang="en-US" alt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752600" y="3810000"/>
            <a:ext cx="6477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5400">
                <a:latin typeface="NikoshBAN" panose="02000000000000000000" pitchFamily="2" charset="0"/>
                <a:cs typeface="NikoshBAN" panose="02000000000000000000" pitchFamily="2" charset="0"/>
              </a:rPr>
              <a:t>প্রশ্নঃ কোথা হতে মাখন হয়?</a:t>
            </a:r>
          </a:p>
          <a:p>
            <a:pPr eaLnBrk="1" hangingPunct="1"/>
            <a:r>
              <a:rPr lang="bn-BD" altLang="en-US" sz="5400">
                <a:latin typeface="NikoshBAN" panose="02000000000000000000" pitchFamily="2" charset="0"/>
                <a:cs typeface="NikoshBAN" panose="02000000000000000000" pitchFamily="2" charset="0"/>
              </a:rPr>
              <a:t>উত্তরঃ দুধ হতে </a:t>
            </a:r>
            <a:endParaRPr lang="en-US" alt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685800"/>
            <a:ext cx="6096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 হতে’ দ্বারা প্রশ্ন করে যে উত্তর পাওয়া যায় তাই হচ্ছে--- </a:t>
            </a:r>
            <a:endParaRPr lang="en-US" altLang="en-US" sz="48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en-US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2819400"/>
            <a:ext cx="388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6000">
                <a:latin typeface="NikoshBAN" panose="02000000000000000000" pitchFamily="2" charset="0"/>
                <a:cs typeface="NikoshBAN" panose="02000000000000000000" pitchFamily="2" charset="0"/>
              </a:rPr>
              <a:t>অপাদান কারক</a:t>
            </a:r>
            <a:endParaRPr lang="en-US" alt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590800" y="3810000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000" u="sng">
                <a:latin typeface="NikoshBAN" panose="02000000000000000000" pitchFamily="2" charset="0"/>
                <a:cs typeface="NikoshBAN" panose="02000000000000000000" pitchFamily="2" charset="0"/>
              </a:rPr>
              <a:t>বসন্তকালে</a:t>
            </a:r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 কোকিল ডাকে।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209800" y="4648200"/>
            <a:ext cx="541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36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কোন কালে কোকিল ডাকে?</a:t>
            </a:r>
          </a:p>
          <a:p>
            <a:pPr eaLnBrk="1" hangingPunct="1"/>
            <a:r>
              <a:rPr lang="bn-BD" altLang="en-US" sz="36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বসন্তকালে।</a:t>
            </a:r>
            <a:endParaRPr lang="en-US" altLang="en-US" sz="360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508" name="Picture 4" descr="cuckoo-young-bird-xxx2z8h0086m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0005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bn-IN" sz="4400">
                <a:latin typeface="NikoshBAN" pitchFamily="2" charset="0"/>
                <a:ea typeface="+mj-ea"/>
                <a:cs typeface="NikoshBAN" pitchFamily="2" charset="0"/>
              </a:rPr>
              <a:t>শিক্ষক পরিচিতি</a:t>
            </a:r>
            <a:endParaRPr lang="en-US" sz="44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895600" y="609600"/>
            <a:ext cx="495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00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4572000" y="2514600"/>
            <a:ext cx="3276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৯ম</a:t>
            </a:r>
          </a:p>
          <a:p>
            <a:pPr algn="ctr" eaLnBrk="1" hangingPunct="1"/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২য় পত্র</a:t>
            </a:r>
          </a:p>
          <a:p>
            <a:pPr algn="ctr" eaLnBrk="1" hangingPunct="1"/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 ৪র্থ</a:t>
            </a:r>
          </a:p>
          <a:p>
            <a:pPr algn="ctr" eaLnBrk="1" hangingPunct="1"/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 eaLnBrk="1" hangingPunct="1"/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তাং  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18.08.2020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2585244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dirty="0" smtClean="0"/>
              <a:t>  </a:t>
            </a:r>
            <a:r>
              <a:rPr lang="en-US" dirty="0" smtClean="0"/>
              <a:t>     </a:t>
            </a:r>
            <a:r>
              <a:rPr lang="en-US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শিরিনা</a:t>
            </a: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endParaRPr lang="en-US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নরিল্যা</a:t>
            </a: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ধনবাড়ী,টাংগাইল</a:t>
            </a: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33600" y="3897313"/>
            <a:ext cx="4038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800">
                <a:latin typeface="NikoshBAN" panose="02000000000000000000" pitchFamily="2" charset="0"/>
                <a:cs typeface="NikoshBAN" panose="02000000000000000000" pitchFamily="2" charset="0"/>
              </a:rPr>
              <a:t>অধিকরণ কারক</a:t>
            </a:r>
            <a:endParaRPr lang="en-US" alt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en-US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1371600"/>
            <a:ext cx="6096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2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‘কখন/ কোথায়’ দ্বারা প্রশ্ন করে যে উত্তর পাওয়া যায় তাই হচ্ছে---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533400"/>
            <a:ext cx="4800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457701" y="17907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66800" y="2057400"/>
            <a:ext cx="7162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876301" y="2324100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038601" y="2362200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8001001" y="2438400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0800"/>
            <a:ext cx="2438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কালাধিকরণ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0" y="2667000"/>
            <a:ext cx="2438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আধারাধিকরণ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2667000"/>
            <a:ext cx="2438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ভাবাধিকরণ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344194" y="3809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43000" y="4114800"/>
            <a:ext cx="7315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876301" y="44577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2400" y="4800600"/>
            <a:ext cx="2438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ঐকদেশিক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29000" y="4876800"/>
            <a:ext cx="2438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অভিব্যাপক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4456907" y="4380706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8114507" y="4456906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705600" y="4876800"/>
            <a:ext cx="2438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বৈষয়িক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desh - fish po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371600"/>
            <a:ext cx="32004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3962400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altLang="en-US" sz="4000" u="sng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 মাছ আছে।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4876800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36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প্রশ্নঃ কোথায় মাছ আছে?</a:t>
            </a:r>
          </a:p>
          <a:p>
            <a:pPr eaLnBrk="1" hangingPunct="1"/>
            <a:r>
              <a:rPr lang="bn-BD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    উত্তরঃ পুকুরে</a:t>
            </a:r>
            <a:endParaRPr lang="en-US" alt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4572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ঐকদেশিক অধিকরণ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ea w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87488"/>
            <a:ext cx="3505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2133600" y="4572000"/>
            <a:ext cx="358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3600" u="sng">
                <a:latin typeface="NikoshBAN" panose="02000000000000000000" pitchFamily="2" charset="0"/>
                <a:cs typeface="NikoshBAN" panose="02000000000000000000" pitchFamily="2" charset="0"/>
              </a:rPr>
              <a:t>নদীতে </a:t>
            </a:r>
            <a:r>
              <a:rPr lang="bn-BD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পানি আছে।</a:t>
            </a:r>
            <a:endParaRPr lang="en-US" alt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209800" y="304800"/>
            <a:ext cx="3657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অভিব্যাপক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Weak in Mat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2743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667000" y="762000"/>
            <a:ext cx="434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altLang="en-US" sz="4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বৈষয়িক অধিকরণ</a:t>
            </a:r>
            <a:endParaRPr lang="en-US" altLang="en-US" sz="44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667000" y="411480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36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রহিমা </a:t>
            </a:r>
            <a:r>
              <a:rPr lang="bn-BD" altLang="en-US" sz="3600" u="sng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</a:t>
            </a:r>
            <a:r>
              <a:rPr lang="bn-BD" altLang="en-US" sz="36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দুর্বল।</a:t>
            </a:r>
            <a:endParaRPr lang="en-US" alt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62200" y="1228725"/>
            <a:ext cx="4419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720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alt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2590800"/>
            <a:ext cx="80772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 নির্ণয় করঃ</a:t>
            </a:r>
          </a:p>
          <a:p>
            <a:pPr>
              <a:defRPr/>
            </a:pPr>
            <a:r>
              <a:rPr lang="bn-BD" sz="3600" u="sng" dirty="0">
                <a:latin typeface="NikoshBAN" pitchFamily="2" charset="0"/>
                <a:cs typeface="NikoshBAN" pitchFamily="2" charset="0"/>
              </a:rPr>
              <a:t>জনাব আজগার আলী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নিজ বাড়ি থেকে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গরিব মানুষদেরকে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নিজ হাতে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চাল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দান করতেন।</a:t>
            </a:r>
          </a:p>
          <a:p>
            <a:pPr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 কারক ও সম্প্রদান কারকের মধ্যে পার্থক্য ণির্ণয় করে দুটি করে উদাহরণ দাও।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alt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কারক নির্ণয় করঃ</a:t>
            </a:r>
            <a:endParaRPr lang="en-US" altLang="en-US" sz="60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675" name="Content Placeholder 4" descr="Kamlapur_Railway_Station_02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263" y="2057400"/>
            <a:ext cx="3741737" cy="2805113"/>
          </a:xfrm>
        </p:spPr>
      </p:pic>
      <p:pic>
        <p:nvPicPr>
          <p:cNvPr id="28676" name="Content Placeholder 5" descr="train left from stati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3600" y="2074863"/>
            <a:ext cx="4233863" cy="2725737"/>
          </a:xfrm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304800" y="5105400"/>
            <a:ext cx="472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000" u="sng">
                <a:latin typeface="NikoshBAN" panose="02000000000000000000" pitchFamily="2" charset="0"/>
                <a:cs typeface="NikoshBAN" panose="02000000000000000000" pitchFamily="2" charset="0"/>
              </a:rPr>
              <a:t>ট্রেনটি</a:t>
            </a:r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 স্টেশনে প্রবেশ করল।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5105400" y="5029200"/>
            <a:ext cx="3640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400" u="sng">
                <a:latin typeface="NikoshBAN" panose="02000000000000000000" pitchFamily="2" charset="0"/>
                <a:cs typeface="NikoshBAN" panose="02000000000000000000" pitchFamily="2" charset="0"/>
              </a:rPr>
              <a:t>ট্রেনটি</a:t>
            </a:r>
            <a:r>
              <a:rPr lang="bn-BD" altLang="en-US" sz="4400">
                <a:latin typeface="NikoshBAN" panose="02000000000000000000" pitchFamily="2" charset="0"/>
                <a:cs typeface="NikoshBAN" panose="02000000000000000000" pitchFamily="2" charset="0"/>
              </a:rPr>
              <a:t> স্টেশন ছাড়ল।</a:t>
            </a:r>
            <a:endParaRPr lang="en-US" alt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alt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 কারক নির্ণয় করঃ</a:t>
            </a:r>
            <a:endParaRPr lang="en-US" altLang="en-US" smtClean="0"/>
          </a:p>
        </p:txBody>
      </p:sp>
      <p:pic>
        <p:nvPicPr>
          <p:cNvPr id="29699" name="Content Placeholder 4" descr="rai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75" y="1600200"/>
            <a:ext cx="3246438" cy="3348038"/>
          </a:xfrm>
        </p:spPr>
      </p:pic>
      <p:pic>
        <p:nvPicPr>
          <p:cNvPr id="29700" name="Content Placeholder 5" descr="rainfall from roof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95400"/>
            <a:ext cx="3657600" cy="3709988"/>
          </a:xfrm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609600" y="55626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b="1" u="sng">
                <a:latin typeface="NikoshBAN" panose="02000000000000000000" pitchFamily="2" charset="0"/>
                <a:cs typeface="NikoshBAN" panose="02000000000000000000" pitchFamily="2" charset="0"/>
              </a:rPr>
              <a:t>আকাশ হতে </a:t>
            </a:r>
            <a:r>
              <a:rPr lang="bn-BD" alt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বৃষ্টি পড়ে।</a:t>
            </a:r>
            <a:endParaRPr lang="en-US" altLang="en-US" sz="3200"/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5715000" y="5638800"/>
            <a:ext cx="2667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3200" u="sng">
                <a:latin typeface="NikoshBAN" panose="02000000000000000000" pitchFamily="2" charset="0"/>
                <a:cs typeface="NikoshBAN" panose="02000000000000000000" pitchFamily="2" charset="0"/>
              </a:rPr>
              <a:t>ছাদ হতে </a:t>
            </a:r>
            <a:r>
              <a:rPr lang="bn-BD" alt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বৃষ্টি পড়ে।</a:t>
            </a:r>
            <a:endParaRPr lang="en-US" alt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bn-BD" alt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altLang="en-US" sz="72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838200" y="2057400"/>
            <a:ext cx="7467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bn-BD" altLang="en-US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কারক কাকে বলে?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bn-BD" altLang="en-US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000" u="sng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</a:t>
            </a:r>
            <a:r>
              <a:rPr lang="bn-BD" altLang="en-US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 আছে। সুন্দরবনে কোন কারক?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bn-BD" altLang="en-US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সম্বন্ধ পদ ও সম্বোধন পদ কারক নয় কেন? </a:t>
            </a:r>
            <a:endParaRPr lang="en-US" altLang="en-US" sz="40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alt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altLang="en-US" sz="72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2133600"/>
            <a:ext cx="8077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বিভিন্ন বাক্য লিখে সকল কারকের একটি করে উদাহরণ দাও।</a:t>
            </a:r>
            <a:endParaRPr lang="en-US" altLang="en-US" sz="40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helping to poor man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0500"/>
          <a:stretch>
            <a:fillRect/>
          </a:stretch>
        </p:blipFill>
        <p:spPr>
          <a:xfrm>
            <a:off x="2193925" y="914400"/>
            <a:ext cx="4511675" cy="33829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953000"/>
            <a:ext cx="7696200" cy="1447800"/>
          </a:xfrm>
        </p:spPr>
        <p:txBody>
          <a:bodyPr/>
          <a:lstStyle/>
          <a:p>
            <a:r>
              <a:rPr lang="bn-BD" alt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আজগার আলী নিজস্ব তহবিল থেকে প্রতিদিন গরিব মানুষদেরকে নিজ হাতে চাল বিতরণ করতেন।</a:t>
            </a:r>
            <a:endParaRPr lang="en-US" altLang="en-US" sz="36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0" y="1447800"/>
            <a:ext cx="1600200" cy="1752600"/>
          </a:xfrm>
          <a:prstGeom prst="wedgeEllipseCallout">
            <a:avLst>
              <a:gd name="adj1" fmla="val 82916"/>
              <a:gd name="adj2" fmla="val 129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ছবিটি দেখে কী বুঝা যাচ্ছে?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bn-BD" altLang="en-US" sz="660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altLang="en-US" sz="66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85800"/>
            <a:ext cx="31242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আজগার আলী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609600"/>
            <a:ext cx="35052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চাল বিতরণ</a:t>
            </a:r>
            <a:endParaRPr lang="en-US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2549832">
            <a:off x="1165225" y="2195513"/>
            <a:ext cx="3181350" cy="1905000"/>
          </a:xfrm>
          <a:prstGeom prst="rightArrow">
            <a:avLst>
              <a:gd name="adj1" fmla="val 41264"/>
              <a:gd name="adj2" fmla="val 441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 পদ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9258215" flipH="1">
            <a:off x="4962525" y="2281238"/>
            <a:ext cx="3273425" cy="1676400"/>
          </a:xfrm>
          <a:prstGeom prst="rightArrow">
            <a:avLst>
              <a:gd name="adj1" fmla="val 49522"/>
              <a:gd name="adj2" fmla="val 640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33800" y="4114800"/>
            <a:ext cx="1981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4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572001" y="5561012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33800" y="5943600"/>
            <a:ext cx="2286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066800"/>
            <a:ext cx="46482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3288" y="457200"/>
            <a:ext cx="3617912" cy="1066800"/>
          </a:xfrm>
        </p:spPr>
        <p:txBody>
          <a:bodyPr/>
          <a:lstStyle/>
          <a:p>
            <a:r>
              <a:rPr lang="bn-BD" alt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altLang="en-US" sz="80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304800" y="1981200"/>
            <a:ext cx="8839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bn-BD" alt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 কারকের সংজ্ঞাসহ</a:t>
            </a:r>
            <a:r>
              <a:rPr lang="bn-BD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কর্তৃ, কর্ম, করণ,</a:t>
            </a:r>
          </a:p>
          <a:p>
            <a:pPr eaLnBrk="1" hangingPunct="1"/>
            <a:r>
              <a:rPr lang="bn-BD" alt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সম্প্রদান, অপাদান ও অধিকরণ কারকের সংজ্ঞা দিতে</a:t>
            </a:r>
          </a:p>
          <a:p>
            <a:pPr eaLnBrk="1" hangingPunct="1"/>
            <a:r>
              <a:rPr lang="bn-BD" alt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পারবে।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n-BD" alt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কারকের প্রকারভেদ বলতে পারবে। 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n-BD" alt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ক্রিয়া পদের সাথে নাম পদের সম্পর্ক নির্ণয় করতে</a:t>
            </a:r>
          </a:p>
          <a:p>
            <a:pPr eaLnBrk="1" hangingPunct="1"/>
            <a:r>
              <a:rPr lang="bn-BD" alt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পারবে।</a:t>
            </a:r>
            <a:endParaRPr lang="en-US" alt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n-BD" alt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কর্তৃ, কর্ম, করণ, সম্প্রদান, অপাদান ও অধিকরণ</a:t>
            </a:r>
          </a:p>
          <a:p>
            <a:pPr eaLnBrk="1" hangingPunct="1"/>
            <a:r>
              <a:rPr lang="bn-BD" alt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কারক</a:t>
            </a:r>
            <a:r>
              <a:rPr lang="bn-BD" alt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পারবে।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197350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362200" y="762000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800">
                <a:latin typeface="NikoshBAN" panose="02000000000000000000" pitchFamily="2" charset="0"/>
                <a:cs typeface="NikoshBAN" panose="02000000000000000000" pitchFamily="2" charset="0"/>
              </a:rPr>
              <a:t>কারকের ছড়া</a:t>
            </a:r>
            <a:endParaRPr lang="en-US" alt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914400" y="1524000"/>
            <a:ext cx="10439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ব্যাকরণে ‘কারক’ শব্দতত্ত্বে আলোচনা হয়,</a:t>
            </a:r>
          </a:p>
          <a:p>
            <a:pPr eaLnBrk="1" hangingPunct="1"/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কৃ+ণক= কারক; অর্থ ‘যা ক্রিয়া সম্পাদন করে’ হয়।</a:t>
            </a:r>
          </a:p>
          <a:p>
            <a:pPr eaLnBrk="1" hangingPunct="1"/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যদি ক্রিয়া পদের  সাথে নাম পদের সম্পর্ক  থাকে</a:t>
            </a:r>
          </a:p>
          <a:p>
            <a:pPr eaLnBrk="1" hangingPunct="1"/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তবেই কেবল তাকে  ‘কারক’ বলা যেতে পারে।</a:t>
            </a:r>
          </a:p>
          <a:p>
            <a:pPr eaLnBrk="1" hangingPunct="1"/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প্রকারভেদে  কারক হয় ছয় প্রকার,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ব্যাকরণে লেখা আছে শুন বারবার।</a:t>
            </a:r>
          </a:p>
          <a:p>
            <a:pPr eaLnBrk="1" hangingPunct="1"/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কারক চেনার অনেক উপায় আছে,</a:t>
            </a:r>
          </a:p>
          <a:p>
            <a:pPr eaLnBrk="1" hangingPunct="1"/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এক এক করে নিয়ম বুঝলে ভয় নেই আর পিছে।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828800" y="1066800"/>
            <a:ext cx="5334000" cy="510540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57600" y="3124200"/>
            <a:ext cx="17526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391400" y="1905000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114800" y="3810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কর্তৃ 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457200" y="1676400"/>
            <a:ext cx="1509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endParaRPr lang="en-US" alt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4191000" y="6335713"/>
            <a:ext cx="1219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endParaRPr lang="en-US" altLang="en-US" sz="3200"/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7162800" y="4800600"/>
            <a:ext cx="10175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40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endParaRPr lang="en-US" altLang="en-US" sz="4400"/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533400" y="50292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8333 C 0.05243 -0.08333 0.09584 -0.04653 0.09584 1.11111E-6 C 0.09584 0.04537 0.05243 0.08333 -3.33333E-6 0.08333 C -0.0533 0.08333 -0.09583 0.04537 -0.09583 1.11111E-6 C -0.09583 -0.04653 -0.0533 -0.08333 -3.33333E-6 -0.08333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92162"/>
          </a:xfrm>
        </p:spPr>
        <p:txBody>
          <a:bodyPr/>
          <a:lstStyle/>
          <a:p>
            <a:r>
              <a:rPr lang="bn-BD" alt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কারক চেনার সহজ উপায়</a:t>
            </a:r>
            <a:endParaRPr lang="en-US" altLang="en-US" sz="54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05200" y="2438400"/>
            <a:ext cx="20574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228307" y="2170906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 rot="10800000" flipV="1">
            <a:off x="2743200" y="3162300"/>
            <a:ext cx="762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62600" y="3200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4"/>
          </p:cNvCxnSpPr>
          <p:nvPr/>
        </p:nvCxnSpPr>
        <p:spPr>
          <a:xfrm rot="16200000" flipH="1">
            <a:off x="4248150" y="4171950"/>
            <a:ext cx="609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3200400" y="36576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5340350" y="3590925"/>
            <a:ext cx="517525" cy="53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29000" y="1295400"/>
            <a:ext cx="1905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কে/ কারা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81400" y="4648200"/>
            <a:ext cx="1905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00800" y="2895600"/>
            <a:ext cx="1905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00" y="2971800"/>
            <a:ext cx="2362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কখন/কোথায়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90600" y="4191000"/>
            <a:ext cx="2362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 থেকে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15000" y="4267200"/>
            <a:ext cx="2286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কীসের দ্বারা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4000" dirty="0" smtClean="0">
            <a:solidFill>
              <a:srgbClr val="FF0000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560</Words>
  <Application>Microsoft Office PowerPoint</Application>
  <PresentationFormat>On-screen Show (4:3)</PresentationFormat>
  <Paragraphs>120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NikoshBAN</vt:lpstr>
      <vt:lpstr>Wingdings</vt:lpstr>
      <vt:lpstr>Office Theme</vt:lpstr>
      <vt:lpstr>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কারক চেনার সহজ উপায়</vt:lpstr>
      <vt:lpstr>কর্তৃ কারক</vt:lpstr>
      <vt:lpstr>কর্ম কারক</vt:lpstr>
      <vt:lpstr>করণ কারক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৩। কারক নির্ণয় করঃ</vt:lpstr>
      <vt:lpstr>4। কারক নির্ণয় করঃ</vt:lpstr>
      <vt:lpstr>মূল্যায়নঃ</vt:lpstr>
      <vt:lpstr>বাড়ির কাজ</vt:lpstr>
      <vt:lpstr>সবাইকে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 আতাউর রহমান</dc:title>
  <dc:creator>mozila</dc:creator>
  <cp:lastModifiedBy>manzila</cp:lastModifiedBy>
  <cp:revision>340</cp:revision>
  <dcterms:created xsi:type="dcterms:W3CDTF">2006-08-16T00:00:00Z</dcterms:created>
  <dcterms:modified xsi:type="dcterms:W3CDTF">2020-08-18T08:11:38Z</dcterms:modified>
</cp:coreProperties>
</file>