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1AC74C-622F-428F-A4AD-17ED88F79E35}" type="doc">
      <dgm:prSet loTypeId="urn:microsoft.com/office/officeart/2005/8/layout/radial5" loCatId="cycle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340B999-CA53-4094-A2A4-5100B641627B}">
      <dgm:prSet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দ্বিরুক্ত শব্দ</a:t>
          </a:r>
          <a:endParaRPr lang="en-US" dirty="0"/>
        </a:p>
      </dgm:t>
    </dgm:pt>
    <dgm:pt modelId="{F19854CA-5E5B-491D-AAB7-56B6798A965F}" type="parTrans" cxnId="{EC7963AF-33AB-4F42-A3DD-43C56876990D}">
      <dgm:prSet/>
      <dgm:spPr/>
      <dgm:t>
        <a:bodyPr/>
        <a:lstStyle/>
        <a:p>
          <a:endParaRPr lang="en-US"/>
        </a:p>
      </dgm:t>
    </dgm:pt>
    <dgm:pt modelId="{09541145-AD4F-49B4-9F99-496AC5DC1EE0}" type="sibTrans" cxnId="{EC7963AF-33AB-4F42-A3DD-43C56876990D}">
      <dgm:prSet/>
      <dgm:spPr/>
      <dgm:t>
        <a:bodyPr/>
        <a:lstStyle/>
        <a:p>
          <a:endParaRPr lang="en-US"/>
        </a:p>
      </dgm:t>
    </dgm:pt>
    <dgm:pt modelId="{C14C964E-B204-4547-B553-C615B5A670B0}">
      <dgm:prSet phldrT="[Text]"/>
      <dgm:spPr/>
      <dgm:t>
        <a:bodyPr/>
        <a:lstStyle/>
        <a:p>
          <a:r>
            <a:rPr lang="en-US" dirty="0" err="1" smtClean="0"/>
            <a:t>শব্দের</a:t>
          </a:r>
          <a:r>
            <a:rPr lang="en-US" dirty="0" smtClean="0"/>
            <a:t> দ্বিরুক্ত</a:t>
          </a:r>
          <a:endParaRPr lang="en-US" dirty="0"/>
        </a:p>
      </dgm:t>
    </dgm:pt>
    <dgm:pt modelId="{C505351A-F6E0-4FDC-9706-5A954A3029FC}" type="parTrans" cxnId="{8D97EAAB-781C-4EF4-AF79-3B1428BB749E}">
      <dgm:prSet/>
      <dgm:spPr/>
      <dgm:t>
        <a:bodyPr/>
        <a:lstStyle/>
        <a:p>
          <a:endParaRPr lang="en-US"/>
        </a:p>
      </dgm:t>
    </dgm:pt>
    <dgm:pt modelId="{4E09B2DB-AEDC-4ED3-B5D2-7CAE6337F726}" type="sibTrans" cxnId="{8D97EAAB-781C-4EF4-AF79-3B1428BB749E}">
      <dgm:prSet/>
      <dgm:spPr/>
      <dgm:t>
        <a:bodyPr/>
        <a:lstStyle/>
        <a:p>
          <a:endParaRPr lang="en-US"/>
        </a:p>
      </dgm:t>
    </dgm:pt>
    <dgm:pt modelId="{19861945-4F5E-4E85-804B-ECCD1D0F8590}">
      <dgm:prSet phldrT="[Text]"/>
      <dgm:spPr/>
      <dgm:t>
        <a:bodyPr/>
        <a:lstStyle/>
        <a:p>
          <a:r>
            <a:rPr lang="en-US" dirty="0" err="1" smtClean="0"/>
            <a:t>পদের</a:t>
          </a:r>
          <a:r>
            <a:rPr lang="en-US" dirty="0" smtClean="0"/>
            <a:t> দ্বিরুক্ত</a:t>
          </a:r>
          <a:endParaRPr lang="en-US" dirty="0"/>
        </a:p>
      </dgm:t>
    </dgm:pt>
    <dgm:pt modelId="{E3DA4450-2DE4-4843-A36B-42A1AD6F6549}" type="parTrans" cxnId="{D539516F-91C5-4FD4-ACC2-20D8349F90C7}">
      <dgm:prSet/>
      <dgm:spPr/>
      <dgm:t>
        <a:bodyPr/>
        <a:lstStyle/>
        <a:p>
          <a:endParaRPr lang="en-US"/>
        </a:p>
      </dgm:t>
    </dgm:pt>
    <dgm:pt modelId="{51FB6F45-1CE7-468F-A2DB-240EEAFD0864}" type="sibTrans" cxnId="{D539516F-91C5-4FD4-ACC2-20D8349F90C7}">
      <dgm:prSet/>
      <dgm:spPr/>
      <dgm:t>
        <a:bodyPr/>
        <a:lstStyle/>
        <a:p>
          <a:endParaRPr lang="en-US"/>
        </a:p>
      </dgm:t>
    </dgm:pt>
    <dgm:pt modelId="{938EC6A4-DB7D-425E-97A8-78431CFDB5EF}">
      <dgm:prSet phldrT="[Text]"/>
      <dgm:spPr/>
      <dgm:t>
        <a:bodyPr/>
        <a:lstStyle/>
        <a:p>
          <a:r>
            <a:rPr lang="en-US" dirty="0" err="1" smtClean="0"/>
            <a:t>অনুকার</a:t>
          </a:r>
          <a:r>
            <a:rPr lang="en-US" dirty="0" smtClean="0"/>
            <a:t> দ্বিরুক্ত</a:t>
          </a:r>
          <a:endParaRPr lang="en-US" dirty="0"/>
        </a:p>
      </dgm:t>
    </dgm:pt>
    <dgm:pt modelId="{466E0881-8A6B-4178-9811-5CE1DF360467}" type="parTrans" cxnId="{91BF8797-8A14-4E00-9CF9-79D7EEBB81AD}">
      <dgm:prSet/>
      <dgm:spPr/>
      <dgm:t>
        <a:bodyPr/>
        <a:lstStyle/>
        <a:p>
          <a:endParaRPr lang="en-US"/>
        </a:p>
      </dgm:t>
    </dgm:pt>
    <dgm:pt modelId="{30A7A9AD-E345-4730-876D-0E64206EBF5B}" type="sibTrans" cxnId="{91BF8797-8A14-4E00-9CF9-79D7EEBB81AD}">
      <dgm:prSet/>
      <dgm:spPr/>
      <dgm:t>
        <a:bodyPr/>
        <a:lstStyle/>
        <a:p>
          <a:endParaRPr lang="en-US"/>
        </a:p>
      </dgm:t>
    </dgm:pt>
    <dgm:pt modelId="{F963FD53-DD86-46E5-943F-E22818EBB241}" type="pres">
      <dgm:prSet presAssocID="{7E1AC74C-622F-428F-A4AD-17ED88F79E3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443053-B971-4631-828E-6E541469D8A0}" type="pres">
      <dgm:prSet presAssocID="{8340B999-CA53-4094-A2A4-5100B641627B}" presName="centerShape" presStyleLbl="node0" presStyleIdx="0" presStyleCnt="1"/>
      <dgm:spPr/>
      <dgm:t>
        <a:bodyPr/>
        <a:lstStyle/>
        <a:p>
          <a:endParaRPr lang="en-US"/>
        </a:p>
      </dgm:t>
    </dgm:pt>
    <dgm:pt modelId="{B8E7546B-4651-43BF-A0CB-7374EFC0D368}" type="pres">
      <dgm:prSet presAssocID="{C505351A-F6E0-4FDC-9706-5A954A3029FC}" presName="parTrans" presStyleLbl="sibTrans2D1" presStyleIdx="0" presStyleCnt="3"/>
      <dgm:spPr/>
      <dgm:t>
        <a:bodyPr/>
        <a:lstStyle/>
        <a:p>
          <a:endParaRPr lang="en-US"/>
        </a:p>
      </dgm:t>
    </dgm:pt>
    <dgm:pt modelId="{9B2C4FD8-ECEF-4413-B797-6316626FE8B9}" type="pres">
      <dgm:prSet presAssocID="{C505351A-F6E0-4FDC-9706-5A954A3029F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ACC14C71-4E16-481E-9715-DF2CC1248E22}" type="pres">
      <dgm:prSet presAssocID="{C14C964E-B204-4547-B553-C615B5A670B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CFC0AB-63F9-45AC-A929-73782657150D}" type="pres">
      <dgm:prSet presAssocID="{E3DA4450-2DE4-4843-A36B-42A1AD6F6549}" presName="parTrans" presStyleLbl="sibTrans2D1" presStyleIdx="1" presStyleCnt="3"/>
      <dgm:spPr/>
      <dgm:t>
        <a:bodyPr/>
        <a:lstStyle/>
        <a:p>
          <a:endParaRPr lang="en-US"/>
        </a:p>
      </dgm:t>
    </dgm:pt>
    <dgm:pt modelId="{C4F1071A-7D6F-443C-822F-AEAFF635BA68}" type="pres">
      <dgm:prSet presAssocID="{E3DA4450-2DE4-4843-A36B-42A1AD6F6549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E042E448-55B1-4ACC-A85B-95B040FD40B2}" type="pres">
      <dgm:prSet presAssocID="{19861945-4F5E-4E85-804B-ECCD1D0F859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15B8FC-BD07-49C4-8451-C3153849CD4B}" type="pres">
      <dgm:prSet presAssocID="{466E0881-8A6B-4178-9811-5CE1DF360467}" presName="parTrans" presStyleLbl="sibTrans2D1" presStyleIdx="2" presStyleCnt="3"/>
      <dgm:spPr/>
      <dgm:t>
        <a:bodyPr/>
        <a:lstStyle/>
        <a:p>
          <a:endParaRPr lang="en-US"/>
        </a:p>
      </dgm:t>
    </dgm:pt>
    <dgm:pt modelId="{9EA0B0C4-D52F-4832-8934-E1CC71D533E2}" type="pres">
      <dgm:prSet presAssocID="{466E0881-8A6B-4178-9811-5CE1DF360467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CC73A615-489D-48A7-8D34-99288C5E3ADB}" type="pres">
      <dgm:prSet presAssocID="{938EC6A4-DB7D-425E-97A8-78431CFDB5E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BF8797-8A14-4E00-9CF9-79D7EEBB81AD}" srcId="{8340B999-CA53-4094-A2A4-5100B641627B}" destId="{938EC6A4-DB7D-425E-97A8-78431CFDB5EF}" srcOrd="2" destOrd="0" parTransId="{466E0881-8A6B-4178-9811-5CE1DF360467}" sibTransId="{30A7A9AD-E345-4730-876D-0E64206EBF5B}"/>
    <dgm:cxn modelId="{C46080C3-9E56-477C-B2A9-7A05256EE530}" type="presOf" srcId="{8340B999-CA53-4094-A2A4-5100B641627B}" destId="{33443053-B971-4631-828E-6E541469D8A0}" srcOrd="0" destOrd="0" presId="urn:microsoft.com/office/officeart/2005/8/layout/radial5"/>
    <dgm:cxn modelId="{1E1100DD-7D33-49FC-BE19-D883CF5145EB}" type="presOf" srcId="{938EC6A4-DB7D-425E-97A8-78431CFDB5EF}" destId="{CC73A615-489D-48A7-8D34-99288C5E3ADB}" srcOrd="0" destOrd="0" presId="urn:microsoft.com/office/officeart/2005/8/layout/radial5"/>
    <dgm:cxn modelId="{D4502C0C-6943-4EF5-BCB7-1F9DEEE371B1}" type="presOf" srcId="{E3DA4450-2DE4-4843-A36B-42A1AD6F6549}" destId="{C4F1071A-7D6F-443C-822F-AEAFF635BA68}" srcOrd="1" destOrd="0" presId="urn:microsoft.com/office/officeart/2005/8/layout/radial5"/>
    <dgm:cxn modelId="{6D03D533-4A38-485D-85D8-604CE27250F2}" type="presOf" srcId="{466E0881-8A6B-4178-9811-5CE1DF360467}" destId="{9EA0B0C4-D52F-4832-8934-E1CC71D533E2}" srcOrd="1" destOrd="0" presId="urn:microsoft.com/office/officeart/2005/8/layout/radial5"/>
    <dgm:cxn modelId="{3793F4B5-4196-4DCA-8A50-DC939A45D4C5}" type="presOf" srcId="{7E1AC74C-622F-428F-A4AD-17ED88F79E35}" destId="{F963FD53-DD86-46E5-943F-E22818EBB241}" srcOrd="0" destOrd="0" presId="urn:microsoft.com/office/officeart/2005/8/layout/radial5"/>
    <dgm:cxn modelId="{0796E10B-1345-49BA-933D-CD8473FD62FC}" type="presOf" srcId="{E3DA4450-2DE4-4843-A36B-42A1AD6F6549}" destId="{BDCFC0AB-63F9-45AC-A929-73782657150D}" srcOrd="0" destOrd="0" presId="urn:microsoft.com/office/officeart/2005/8/layout/radial5"/>
    <dgm:cxn modelId="{D539516F-91C5-4FD4-ACC2-20D8349F90C7}" srcId="{8340B999-CA53-4094-A2A4-5100B641627B}" destId="{19861945-4F5E-4E85-804B-ECCD1D0F8590}" srcOrd="1" destOrd="0" parTransId="{E3DA4450-2DE4-4843-A36B-42A1AD6F6549}" sibTransId="{51FB6F45-1CE7-468F-A2DB-240EEAFD0864}"/>
    <dgm:cxn modelId="{5C0DD436-90DD-47AA-AA73-42FB1F11EFD5}" type="presOf" srcId="{466E0881-8A6B-4178-9811-5CE1DF360467}" destId="{9815B8FC-BD07-49C4-8451-C3153849CD4B}" srcOrd="0" destOrd="0" presId="urn:microsoft.com/office/officeart/2005/8/layout/radial5"/>
    <dgm:cxn modelId="{7C36C372-3DFC-4B43-81D3-38EF69215189}" type="presOf" srcId="{C505351A-F6E0-4FDC-9706-5A954A3029FC}" destId="{9B2C4FD8-ECEF-4413-B797-6316626FE8B9}" srcOrd="1" destOrd="0" presId="urn:microsoft.com/office/officeart/2005/8/layout/radial5"/>
    <dgm:cxn modelId="{9DF576EE-3CE9-4444-ABCB-735FC4A36619}" type="presOf" srcId="{19861945-4F5E-4E85-804B-ECCD1D0F8590}" destId="{E042E448-55B1-4ACC-A85B-95B040FD40B2}" srcOrd="0" destOrd="0" presId="urn:microsoft.com/office/officeart/2005/8/layout/radial5"/>
    <dgm:cxn modelId="{0634AAFC-D568-480B-B0E0-20FF189AFBED}" type="presOf" srcId="{C14C964E-B204-4547-B553-C615B5A670B0}" destId="{ACC14C71-4E16-481E-9715-DF2CC1248E22}" srcOrd="0" destOrd="0" presId="urn:microsoft.com/office/officeart/2005/8/layout/radial5"/>
    <dgm:cxn modelId="{EC7963AF-33AB-4F42-A3DD-43C56876990D}" srcId="{7E1AC74C-622F-428F-A4AD-17ED88F79E35}" destId="{8340B999-CA53-4094-A2A4-5100B641627B}" srcOrd="0" destOrd="0" parTransId="{F19854CA-5E5B-491D-AAB7-56B6798A965F}" sibTransId="{09541145-AD4F-49B4-9F99-496AC5DC1EE0}"/>
    <dgm:cxn modelId="{17D70BF3-1707-4A98-B3EA-93CA5F6F527E}" type="presOf" srcId="{C505351A-F6E0-4FDC-9706-5A954A3029FC}" destId="{B8E7546B-4651-43BF-A0CB-7374EFC0D368}" srcOrd="0" destOrd="0" presId="urn:microsoft.com/office/officeart/2005/8/layout/radial5"/>
    <dgm:cxn modelId="{8D97EAAB-781C-4EF4-AF79-3B1428BB749E}" srcId="{8340B999-CA53-4094-A2A4-5100B641627B}" destId="{C14C964E-B204-4547-B553-C615B5A670B0}" srcOrd="0" destOrd="0" parTransId="{C505351A-F6E0-4FDC-9706-5A954A3029FC}" sibTransId="{4E09B2DB-AEDC-4ED3-B5D2-7CAE6337F726}"/>
    <dgm:cxn modelId="{F19EE87C-08E5-4408-B41E-C0182C894951}" type="presParOf" srcId="{F963FD53-DD86-46E5-943F-E22818EBB241}" destId="{33443053-B971-4631-828E-6E541469D8A0}" srcOrd="0" destOrd="0" presId="urn:microsoft.com/office/officeart/2005/8/layout/radial5"/>
    <dgm:cxn modelId="{D3B0C092-CA0B-4EC6-A907-18737DACB633}" type="presParOf" srcId="{F963FD53-DD86-46E5-943F-E22818EBB241}" destId="{B8E7546B-4651-43BF-A0CB-7374EFC0D368}" srcOrd="1" destOrd="0" presId="urn:microsoft.com/office/officeart/2005/8/layout/radial5"/>
    <dgm:cxn modelId="{4B6BF7FB-A409-410F-B1E0-CA426A464C62}" type="presParOf" srcId="{B8E7546B-4651-43BF-A0CB-7374EFC0D368}" destId="{9B2C4FD8-ECEF-4413-B797-6316626FE8B9}" srcOrd="0" destOrd="0" presId="urn:microsoft.com/office/officeart/2005/8/layout/radial5"/>
    <dgm:cxn modelId="{270736B8-D5CD-4C49-BB44-751E2FC85873}" type="presParOf" srcId="{F963FD53-DD86-46E5-943F-E22818EBB241}" destId="{ACC14C71-4E16-481E-9715-DF2CC1248E22}" srcOrd="2" destOrd="0" presId="urn:microsoft.com/office/officeart/2005/8/layout/radial5"/>
    <dgm:cxn modelId="{67354D4F-3232-4CC2-A447-5988C755F584}" type="presParOf" srcId="{F963FD53-DD86-46E5-943F-E22818EBB241}" destId="{BDCFC0AB-63F9-45AC-A929-73782657150D}" srcOrd="3" destOrd="0" presId="urn:microsoft.com/office/officeart/2005/8/layout/radial5"/>
    <dgm:cxn modelId="{0F7C19E5-9EFE-4BB9-8921-70894BA3DC61}" type="presParOf" srcId="{BDCFC0AB-63F9-45AC-A929-73782657150D}" destId="{C4F1071A-7D6F-443C-822F-AEAFF635BA68}" srcOrd="0" destOrd="0" presId="urn:microsoft.com/office/officeart/2005/8/layout/radial5"/>
    <dgm:cxn modelId="{03C27A64-7C75-43B2-9EE7-3FCACF9C501B}" type="presParOf" srcId="{F963FD53-DD86-46E5-943F-E22818EBB241}" destId="{E042E448-55B1-4ACC-A85B-95B040FD40B2}" srcOrd="4" destOrd="0" presId="urn:microsoft.com/office/officeart/2005/8/layout/radial5"/>
    <dgm:cxn modelId="{A12C72AC-31CF-43AF-B2C8-A462314A5D45}" type="presParOf" srcId="{F963FD53-DD86-46E5-943F-E22818EBB241}" destId="{9815B8FC-BD07-49C4-8451-C3153849CD4B}" srcOrd="5" destOrd="0" presId="urn:microsoft.com/office/officeart/2005/8/layout/radial5"/>
    <dgm:cxn modelId="{93A84889-383D-469A-B021-80DDC44A36B9}" type="presParOf" srcId="{9815B8FC-BD07-49C4-8451-C3153849CD4B}" destId="{9EA0B0C4-D52F-4832-8934-E1CC71D533E2}" srcOrd="0" destOrd="0" presId="urn:microsoft.com/office/officeart/2005/8/layout/radial5"/>
    <dgm:cxn modelId="{CDCAB9E4-9A1A-4679-8F87-C461037DDB3C}" type="presParOf" srcId="{F963FD53-DD86-46E5-943F-E22818EBB241}" destId="{CC73A615-489D-48A7-8D34-99288C5E3ADB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43053-B971-4631-828E-6E541469D8A0}">
      <dsp:nvSpPr>
        <dsp:cNvPr id="0" name=""/>
        <dsp:cNvSpPr/>
      </dsp:nvSpPr>
      <dsp:spPr>
        <a:xfrm>
          <a:off x="3611128" y="2477303"/>
          <a:ext cx="1769343" cy="176934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দ্বিরুক্ত শব্দ</a:t>
          </a:r>
          <a:endParaRPr lang="en-US" sz="4000" kern="1200" dirty="0"/>
        </a:p>
      </dsp:txBody>
      <dsp:txXfrm>
        <a:off x="3870242" y="2736417"/>
        <a:ext cx="1251115" cy="1251115"/>
      </dsp:txXfrm>
    </dsp:sp>
    <dsp:sp modelId="{B8E7546B-4651-43BF-A0CB-7374EFC0D368}">
      <dsp:nvSpPr>
        <dsp:cNvPr id="0" name=""/>
        <dsp:cNvSpPr/>
      </dsp:nvSpPr>
      <dsp:spPr>
        <a:xfrm rot="16200000">
          <a:off x="4308774" y="1834223"/>
          <a:ext cx="374051" cy="6015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4364882" y="2010646"/>
        <a:ext cx="261836" cy="360946"/>
      </dsp:txXfrm>
    </dsp:sp>
    <dsp:sp modelId="{ACC14C71-4E16-481E-9715-DF2CC1248E22}">
      <dsp:nvSpPr>
        <dsp:cNvPr id="0" name=""/>
        <dsp:cNvSpPr/>
      </dsp:nvSpPr>
      <dsp:spPr>
        <a:xfrm>
          <a:off x="3611128" y="2203"/>
          <a:ext cx="1769343" cy="176934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শব্দের</a:t>
          </a:r>
          <a:r>
            <a:rPr lang="en-US" sz="2700" kern="1200" dirty="0" smtClean="0"/>
            <a:t> দ্বিরুক্ত</a:t>
          </a:r>
          <a:endParaRPr lang="en-US" sz="2700" kern="1200" dirty="0"/>
        </a:p>
      </dsp:txBody>
      <dsp:txXfrm>
        <a:off x="3870242" y="261317"/>
        <a:ext cx="1251115" cy="1251115"/>
      </dsp:txXfrm>
    </dsp:sp>
    <dsp:sp modelId="{BDCFC0AB-63F9-45AC-A929-73782657150D}">
      <dsp:nvSpPr>
        <dsp:cNvPr id="0" name=""/>
        <dsp:cNvSpPr/>
      </dsp:nvSpPr>
      <dsp:spPr>
        <a:xfrm rot="1800000">
          <a:off x="5371356" y="3674668"/>
          <a:ext cx="374051" cy="6015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378873" y="3766929"/>
        <a:ext cx="261836" cy="360946"/>
      </dsp:txXfrm>
    </dsp:sp>
    <dsp:sp modelId="{E042E448-55B1-4ACC-A85B-95B040FD40B2}">
      <dsp:nvSpPr>
        <dsp:cNvPr id="0" name=""/>
        <dsp:cNvSpPr/>
      </dsp:nvSpPr>
      <dsp:spPr>
        <a:xfrm>
          <a:off x="5754627" y="3714853"/>
          <a:ext cx="1769343" cy="1769343"/>
        </a:xfrm>
        <a:prstGeom prst="ellipse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পদের</a:t>
          </a:r>
          <a:r>
            <a:rPr lang="en-US" sz="2700" kern="1200" dirty="0" smtClean="0"/>
            <a:t> দ্বিরুক্ত</a:t>
          </a:r>
          <a:endParaRPr lang="en-US" sz="2700" kern="1200" dirty="0"/>
        </a:p>
      </dsp:txBody>
      <dsp:txXfrm>
        <a:off x="6013741" y="3973967"/>
        <a:ext cx="1251115" cy="1251115"/>
      </dsp:txXfrm>
    </dsp:sp>
    <dsp:sp modelId="{9815B8FC-BD07-49C4-8451-C3153849CD4B}">
      <dsp:nvSpPr>
        <dsp:cNvPr id="0" name=""/>
        <dsp:cNvSpPr/>
      </dsp:nvSpPr>
      <dsp:spPr>
        <a:xfrm rot="9000000">
          <a:off x="3246192" y="3674668"/>
          <a:ext cx="374051" cy="6015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10800000">
        <a:off x="3350890" y="3766929"/>
        <a:ext cx="261836" cy="360946"/>
      </dsp:txXfrm>
    </dsp:sp>
    <dsp:sp modelId="{CC73A615-489D-48A7-8D34-99288C5E3ADB}">
      <dsp:nvSpPr>
        <dsp:cNvPr id="0" name=""/>
        <dsp:cNvSpPr/>
      </dsp:nvSpPr>
      <dsp:spPr>
        <a:xfrm>
          <a:off x="1467629" y="3714853"/>
          <a:ext cx="1769343" cy="1769343"/>
        </a:xfrm>
        <a:prstGeom prst="ellipse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অনুকার</a:t>
          </a:r>
          <a:r>
            <a:rPr lang="en-US" sz="2700" kern="1200" dirty="0" smtClean="0"/>
            <a:t> দ্বিরুক্ত</a:t>
          </a:r>
          <a:endParaRPr lang="en-US" sz="2700" kern="1200" dirty="0"/>
        </a:p>
      </dsp:txBody>
      <dsp:txXfrm>
        <a:off x="1726743" y="3973967"/>
        <a:ext cx="1251115" cy="1251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5D7C-3783-4706-85AF-FAF5ADC38C57}" type="datetimeFigureOut">
              <a:rPr lang="en-US" smtClean="0"/>
              <a:t>08/18/20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570F-A2C3-48CC-BD47-39498A3E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8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5D7C-3783-4706-85AF-FAF5ADC38C57}" type="datetimeFigureOut">
              <a:rPr lang="en-US" smtClean="0"/>
              <a:t>08/18/20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570F-A2C3-48CC-BD47-39498A3E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5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5D7C-3783-4706-85AF-FAF5ADC38C57}" type="datetimeFigureOut">
              <a:rPr lang="en-US" smtClean="0"/>
              <a:t>08/18/20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570F-A2C3-48CC-BD47-39498A3E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96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16C19-7099-48B6-86E8-B5AF17FAA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1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5D7C-3783-4706-85AF-FAF5ADC38C57}" type="datetimeFigureOut">
              <a:rPr lang="en-US" smtClean="0"/>
              <a:t>08/18/20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570F-A2C3-48CC-BD47-39498A3E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9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5D7C-3783-4706-85AF-FAF5ADC38C57}" type="datetimeFigureOut">
              <a:rPr lang="en-US" smtClean="0"/>
              <a:t>08/18/20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570F-A2C3-48CC-BD47-39498A3E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5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5D7C-3783-4706-85AF-FAF5ADC38C57}" type="datetimeFigureOut">
              <a:rPr lang="en-US" smtClean="0"/>
              <a:t>08/18/20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570F-A2C3-48CC-BD47-39498A3E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3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5D7C-3783-4706-85AF-FAF5ADC38C57}" type="datetimeFigureOut">
              <a:rPr lang="en-US" smtClean="0"/>
              <a:t>08/18/20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570F-A2C3-48CC-BD47-39498A3E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4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5D7C-3783-4706-85AF-FAF5ADC38C57}" type="datetimeFigureOut">
              <a:rPr lang="en-US" smtClean="0"/>
              <a:t>08/18/20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570F-A2C3-48CC-BD47-39498A3E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4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5D7C-3783-4706-85AF-FAF5ADC38C57}" type="datetimeFigureOut">
              <a:rPr lang="en-US" smtClean="0"/>
              <a:t>08/18/20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570F-A2C3-48CC-BD47-39498A3E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9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5D7C-3783-4706-85AF-FAF5ADC38C57}" type="datetimeFigureOut">
              <a:rPr lang="en-US" smtClean="0"/>
              <a:t>08/18/20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570F-A2C3-48CC-BD47-39498A3E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9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5D7C-3783-4706-85AF-FAF5ADC38C57}" type="datetimeFigureOut">
              <a:rPr lang="en-US" smtClean="0"/>
              <a:t>08/18/20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F570F-A2C3-48CC-BD47-39498A3E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3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5D7C-3783-4706-85AF-FAF5ADC38C57}" type="datetimeFigureOut">
              <a:rPr lang="en-US" smtClean="0"/>
              <a:t>08/18/20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F570F-A2C3-48CC-BD47-39498A3E1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9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Public\Videos\Sample%20Videos\Butterfly.wmv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G:\ICT%20in%20Edu_ToT%20Contents_Comilla\MMMs\MMM-2\Storm_Loud.mp3" TargetMode="External"/><Relationship Id="rId1" Type="http://schemas.openxmlformats.org/officeDocument/2006/relationships/audio" Target="file:///E:\A2I%20&amp;%20UNDP\MoE\PPT%20for%20Class%20VI\Electricity_VI\Electricity_Teachers%20Use\Storm_Loud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5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¯^vMZg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Butterfly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0" y="1600200"/>
            <a:ext cx="9144000" cy="5257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F8C8-D99F-4DE1-ABC7-1A265202B7C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525000" y="6400800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SutonnyMJ" pitchFamily="2" charset="0"/>
              </a:rPr>
              <a:t>we›`y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1671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:\STORE\ANIMAL\23788_1166958034441_1842633123_312005_4773090_n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00200"/>
            <a:ext cx="8763001" cy="495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054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দ্বিরুক্ত শব্দ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19200"/>
            <a:ext cx="91440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err="1"/>
              <a:t>পদের</a:t>
            </a:r>
            <a:r>
              <a:rPr lang="en-US" sz="4400" dirty="0"/>
              <a:t> 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দ্বিরুক্ত</a:t>
            </a:r>
          </a:p>
          <a:p>
            <a:pPr marL="742950" indent="-742950">
              <a:buAutoNum type="arabicPeriod"/>
            </a:pP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বিভক্তি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marL="742950" indent="-742950">
              <a:buNone/>
            </a:pP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করতে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লাগল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>
              <a:buNone/>
            </a:pP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একথাই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ভেবেছি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>
              <a:buNone/>
            </a:pP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২.পদের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সামান্য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marL="742950" indent="-742950">
              <a:buNone/>
            </a:pP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চোরটি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হাতে-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নাতে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ধরা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পরল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>
              <a:buNone/>
            </a:pP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সন্তান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যেন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দুধে-ভাতে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742950" indent="-742950">
              <a:buNone/>
            </a:pP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09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অনুকার</a:t>
            </a:r>
            <a:r>
              <a:rPr lang="en-US" dirty="0" smtClean="0"/>
              <a:t> দ্বিরুক্ত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000" dirty="0" err="1">
                <a:solidFill>
                  <a:srgbClr val="0070C0"/>
                </a:solidFill>
              </a:rPr>
              <a:t>কাল্পনিক</a:t>
            </a:r>
            <a:r>
              <a:rPr lang="en-US" sz="6000" dirty="0">
                <a:solidFill>
                  <a:srgbClr val="0070C0"/>
                </a:solidFill>
              </a:rPr>
              <a:t> </a:t>
            </a:r>
            <a:r>
              <a:rPr lang="en-US" sz="6000" dirty="0" err="1">
                <a:solidFill>
                  <a:srgbClr val="0070C0"/>
                </a:solidFill>
              </a:rPr>
              <a:t>ধ্বনির</a:t>
            </a:r>
            <a:r>
              <a:rPr lang="en-US" sz="6000" dirty="0">
                <a:solidFill>
                  <a:srgbClr val="0070C0"/>
                </a:solidFill>
              </a:rPr>
              <a:t>  </a:t>
            </a:r>
            <a:r>
              <a:rPr lang="en-US" sz="6000" dirty="0" err="1">
                <a:solidFill>
                  <a:srgbClr val="0070C0"/>
                </a:solidFill>
              </a:rPr>
              <a:t>অনুকার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3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thunderstor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Storm_Loud.mp3">
            <a:hlinkClick r:id="" action="ppaction://media"/>
          </p:cNvPr>
          <p:cNvPicPr>
            <a:picLocks noGrp="1" noRot="1" noChangeAspect="1" noChangeArrowheads="1"/>
          </p:cNvPicPr>
          <p:nvPr>
            <p:ph/>
            <a:audioFile r:link="rId1"/>
          </p:nvPr>
        </p:nvPicPr>
        <p:blipFill>
          <a:blip r:embed="rId5"/>
          <a:srcRect/>
          <a:stretch>
            <a:fillRect/>
          </a:stretch>
        </p:blipFill>
        <p:spPr>
          <a:xfrm>
            <a:off x="1524000" y="0"/>
            <a:ext cx="304800" cy="304800"/>
          </a:xfrm>
        </p:spPr>
      </p:pic>
      <p:pic>
        <p:nvPicPr>
          <p:cNvPr id="4" name="Storm_Loud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9829800" y="6166337"/>
            <a:ext cx="838200" cy="57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94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0032" fill="hold"/>
                                        <p:tgtEl>
                                          <p:spTgt spid="51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35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00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486400"/>
            <a:ext cx="8229600" cy="990600"/>
          </a:xfrm>
        </p:spPr>
        <p:txBody>
          <a:bodyPr>
            <a:noAutofit/>
          </a:bodyPr>
          <a:lstStyle/>
          <a:p>
            <a:r>
              <a:rPr lang="en-US" sz="6600" dirty="0" err="1"/>
              <a:t>ছোটে</a:t>
            </a:r>
            <a:r>
              <a:rPr lang="en-US" sz="6600" dirty="0"/>
              <a:t> </a:t>
            </a:r>
            <a:r>
              <a:rPr lang="en-US" sz="6600" dirty="0" err="1"/>
              <a:t>হন্</a:t>
            </a:r>
            <a:r>
              <a:rPr lang="en-US" sz="6600" dirty="0"/>
              <a:t> </a:t>
            </a:r>
            <a:r>
              <a:rPr lang="en-US" sz="6600" dirty="0" err="1"/>
              <a:t>হন্</a:t>
            </a:r>
            <a:endParaRPr lang="en-US" sz="6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F8C8-D99F-4DE1-ABC7-1A265202B7C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8434" name="Picture 2" descr="H:\STORE\y1666293578396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28600"/>
            <a:ext cx="9144000" cy="518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246927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6  -0.018 -0.02131  -0.023 -0.02131  c -0.031 0  -0.063 0.16651  -0.063 0.33302  c 0 -0.08392  -0.016 -0.16651  -0.031 -0.16651  c -0.016 0  -0.031 0.08392  -0.031 0.16651  c 0 -0.0413  -0.008 -0.08392  -0.016 -0.08392  c -0.008 0  -0.016 0.0413  -0.016 0.08392  c 0 -0.02131  -0.004 -0.0413  -0.008 -0.0413  c -0.004 0  -0.008 0.02131  -0.008 0.0413  c 0 -0.01066  -0.002 -0.02131  -0.004 -0.02131  c -0.001 0  -0.004 0.01066  -0.004 0.02131  c 0 -0.00533  -0.001 -0.01066  -0.002 -0.01066  c 0 -0.00133  -0.002 0.00533  -0.002 0.01066  c 0 -0.00266  0 -0.00533  -0.001 -0.00533  c 0 0.00133  -0.001 0.00266  -0.001 0.00533  c 0 -0.00133  0 -0.00266  0 -0.004  c -0.001 0  -0.001 0.00133  -0.001 0.00266  c -0.001 0  -0.001 -0.00133  -0.001 -0.00266  c -0.001 0  -0.001 0.00133  -0.001 0.00266  E" pathEditMode="relative" ptsTypes="">
                                      <p:cBhvr>
                                        <p:cTn id="6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4 0.08925  C 0.049 0.1079  0.054 0.13587  0.054 0.16518  C 0.054 0.19848  0.049 0.22512  0.04 0.24377  L 0 0.33302  E" pathEditMode="relative" ptsTypes="">
                                      <p:cBhvr>
                                        <p:cTn id="10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791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7200" dirty="0" err="1"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ঠন্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ঠন্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H:\STORE\ANIMAL\41769011.DSC_9847SmilingMonkeyCROP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1" y="228600"/>
            <a:ext cx="8610600" cy="541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425731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914400"/>
          </a:xfrm>
        </p:spPr>
        <p:txBody>
          <a:bodyPr>
            <a:norm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19200"/>
            <a:ext cx="91440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দেখাও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400" b="1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ভাল</a:t>
            </a:r>
            <a:endParaRPr lang="en-US" sz="4400" b="1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বড়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লাল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চোখে</a:t>
            </a:r>
            <a:r>
              <a:rPr lang="en-US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চোখে</a:t>
            </a:r>
            <a:endParaRPr lang="en-US" sz="4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বাড়ি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কন্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কন্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386" name="Picture 2" descr="H:\STORE\fan\6a00e55079f266883301156f7b1f26970c-320pi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200400"/>
            <a:ext cx="3581400" cy="259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39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6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মূল্যায়ন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1" y="2743200"/>
            <a:ext cx="3657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2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>
                <a:solidFill>
                  <a:srgbClr val="FF0000"/>
                </a:solidFill>
              </a:rPr>
              <a:t>বাড়ির</a:t>
            </a:r>
            <a:r>
              <a:rPr lang="en-US" sz="6600" dirty="0">
                <a:solidFill>
                  <a:srgbClr val="FF0000"/>
                </a:solidFill>
              </a:rPr>
              <a:t> </a:t>
            </a:r>
            <a:r>
              <a:rPr lang="en-US" sz="6600" dirty="0" err="1">
                <a:solidFill>
                  <a:srgbClr val="FF0000"/>
                </a:solidFill>
              </a:rPr>
              <a:t>কাজ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590801"/>
            <a:ext cx="8229600" cy="3535363"/>
          </a:xfrm>
        </p:spPr>
        <p:txBody>
          <a:bodyPr/>
          <a:lstStyle/>
          <a:p>
            <a:pPr>
              <a:buNone/>
            </a:pPr>
            <a:r>
              <a:rPr lang="en-US" sz="6000" dirty="0"/>
              <a:t>দ্বিরুক্ত শব্দ </a:t>
            </a:r>
            <a:r>
              <a:rPr lang="en-US" sz="6000" dirty="0" err="1"/>
              <a:t>গঠনের</a:t>
            </a:r>
            <a:r>
              <a:rPr lang="en-US" sz="6000" dirty="0"/>
              <a:t> ৫টি </a:t>
            </a:r>
            <a:r>
              <a:rPr lang="en-US" sz="6000" dirty="0" err="1"/>
              <a:t>নিয়ম</a:t>
            </a:r>
            <a:r>
              <a:rPr lang="en-US" sz="6000" dirty="0"/>
              <a:t> </a:t>
            </a:r>
            <a:r>
              <a:rPr lang="en-US" sz="6000" dirty="0" err="1"/>
              <a:t>উদাহরণসহ</a:t>
            </a:r>
            <a:r>
              <a:rPr lang="en-US" sz="6000" dirty="0"/>
              <a:t> লিখে </a:t>
            </a:r>
            <a:r>
              <a:rPr lang="en-US" sz="6000" dirty="0" err="1"/>
              <a:t>আনবে</a:t>
            </a:r>
            <a:r>
              <a:rPr lang="en-US" sz="6000" dirty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71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12-F5C9-445D-8F44-5B1A8ED9BA0E}" type="datetime1">
              <a:rPr lang="en-US"/>
              <a:pPr/>
              <a:t>08/18/20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D892-FBAB-4CD0-B63F-55C52F350976}" type="slidenum">
              <a:rPr lang="en-US"/>
              <a:pPr/>
              <a:t>19</a:t>
            </a:fld>
            <a:endParaRPr lang="en-US"/>
          </a:p>
        </p:txBody>
      </p:sp>
      <p:pic>
        <p:nvPicPr>
          <p:cNvPr id="11276" name="Picture 12" descr="Thank You (86)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81401" y="304800"/>
            <a:ext cx="5838825" cy="63246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02993574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                                          </a:t>
            </a:r>
            <a:r>
              <a:rPr lang="bn-BD" dirty="0" smtClean="0"/>
              <a:t>   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5387" y="2897187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bn-BD" dirty="0" smtClean="0"/>
              <a:t>  </a:t>
            </a:r>
            <a:r>
              <a:rPr lang="en-US" dirty="0" smtClean="0"/>
              <a:t>     </a:t>
            </a:r>
            <a:r>
              <a:rPr lang="en-US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শিরিনা</a:t>
            </a:r>
            <a:r>
              <a:rPr lang="en-US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খাতুন</a:t>
            </a:r>
            <a:endParaRPr lang="en-US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নরিল্যা</a:t>
            </a:r>
            <a:r>
              <a:rPr lang="en-US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ধনবাড়ী,টাংগাইল</a:t>
            </a:r>
            <a:r>
              <a:rPr lang="en-US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1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5125" y="2897187"/>
            <a:ext cx="5181600" cy="4351338"/>
          </a:xfrm>
        </p:spPr>
        <p:txBody>
          <a:bodyPr/>
          <a:lstStyle/>
          <a:p>
            <a:r>
              <a:rPr lang="bn-BD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শ্রেনি-</a:t>
            </a:r>
            <a:r>
              <a:rPr lang="en-US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BD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endParaRPr lang="bn-BD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বিষয়-বাংলা ২য় পত্র</a:t>
            </a:r>
          </a:p>
          <a:p>
            <a:r>
              <a:rPr lang="bn-BD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সময়-৫০ মিনিট</a:t>
            </a:r>
          </a:p>
          <a:p>
            <a:r>
              <a:rPr lang="bn-BD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তাং-</a:t>
            </a:r>
            <a:r>
              <a:rPr lang="en-US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১৮.০৮.</a:t>
            </a:r>
            <a:r>
              <a:rPr lang="bn-BD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২০২০</a:t>
            </a:r>
            <a:endParaRPr lang="bn-BD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3429000" y="-118269"/>
            <a:ext cx="4525108" cy="2292350"/>
          </a:xfrm>
          <a:prstGeom prst="triangle">
            <a:avLst>
              <a:gd name="adj" fmla="val 455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পরিচিতি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29865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শিখন-ফল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1"/>
            <a:ext cx="9144000" cy="4754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১। ‌`দ্বিরুক্ত শব্দ’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কী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তা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২। `দ্বিরুক্ত শব্দ’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করতে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দেখাতে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440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`দ্বিরুক্ত 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শব্দ’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তা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করতে </a:t>
            </a:r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04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1314-9967-4EA7-9F50-A915480695BF}" type="datetime1">
              <a:rPr lang="en-US"/>
              <a:pPr/>
              <a:t>08/18/20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792E9-4B32-4ECF-B952-73D2864E3533}" type="slidenum">
              <a:rPr lang="en-US"/>
              <a:pPr/>
              <a:t>3</a:t>
            </a:fld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286000" y="5867401"/>
            <a:ext cx="762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err="1">
                <a:solidFill>
                  <a:srgbClr val="003399"/>
                </a:solidFill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3600" b="1" dirty="0">
                <a:solidFill>
                  <a:srgbClr val="00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NikoshBAN" pitchFamily="2" charset="0"/>
                <a:cs typeface="NikoshBAN" pitchFamily="2" charset="0"/>
              </a:rPr>
              <a:t>হন্</a:t>
            </a:r>
            <a:r>
              <a:rPr lang="en-US" sz="3600" b="1" dirty="0">
                <a:solidFill>
                  <a:srgbClr val="00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NikoshBAN" pitchFamily="2" charset="0"/>
                <a:cs typeface="NikoshBAN" pitchFamily="2" charset="0"/>
              </a:rPr>
              <a:t>হন্</a:t>
            </a:r>
            <a:endParaRPr lang="en-US" sz="3600" b="1" dirty="0">
              <a:solidFill>
                <a:srgbClr val="003399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6087" name="Picture 7" descr="IndexAnimatedManWalkingIcon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67201" y="838200"/>
            <a:ext cx="3320143" cy="4191000"/>
          </a:xfrm>
          <a:noFill/>
          <a:ln/>
        </p:spPr>
      </p:pic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2438400" y="152400"/>
            <a:ext cx="762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dirty="0">
                <a:latin typeface="SabrenaMJ" pitchFamily="2" charset="0"/>
              </a:rPr>
              <a:t> </a:t>
            </a:r>
            <a:endParaRPr lang="en-US" dirty="0">
              <a:latin typeface="Sabrena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09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85800"/>
            <a:ext cx="8229600" cy="23622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13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দ্বিরুক্ত শব্দ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0" y="6096000"/>
            <a:ext cx="533400" cy="76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60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800" dirty="0"/>
          </a:p>
          <a:p>
            <a:pPr>
              <a:buNone/>
            </a:pPr>
            <a:r>
              <a:rPr lang="en-US" sz="4300" dirty="0" err="1"/>
              <a:t>খাঁচার</a:t>
            </a:r>
            <a:r>
              <a:rPr lang="en-US" sz="4300" dirty="0"/>
              <a:t> </a:t>
            </a:r>
            <a:r>
              <a:rPr lang="en-US" sz="4300" dirty="0" err="1">
                <a:solidFill>
                  <a:srgbClr val="C00000"/>
                </a:solidFill>
              </a:rPr>
              <a:t>ফাকেঁ</a:t>
            </a:r>
            <a:r>
              <a:rPr lang="en-US" sz="4300" dirty="0">
                <a:solidFill>
                  <a:srgbClr val="C00000"/>
                </a:solidFill>
              </a:rPr>
              <a:t> </a:t>
            </a:r>
            <a:r>
              <a:rPr lang="en-US" sz="4300" dirty="0" err="1">
                <a:solidFill>
                  <a:srgbClr val="C00000"/>
                </a:solidFill>
              </a:rPr>
              <a:t>ফাকেঁ</a:t>
            </a:r>
            <a:r>
              <a:rPr lang="en-US" sz="4300" dirty="0"/>
              <a:t> </a:t>
            </a:r>
            <a:r>
              <a:rPr lang="en-US" sz="4300" dirty="0" err="1"/>
              <a:t>পরশে</a:t>
            </a:r>
            <a:r>
              <a:rPr lang="en-US" sz="4300" dirty="0"/>
              <a:t> </a:t>
            </a:r>
            <a:r>
              <a:rPr lang="en-US" sz="4300" dirty="0" err="1">
                <a:solidFill>
                  <a:srgbClr val="0070C0"/>
                </a:solidFill>
              </a:rPr>
              <a:t>মুখে</a:t>
            </a:r>
            <a:r>
              <a:rPr lang="en-US" sz="4300" dirty="0">
                <a:solidFill>
                  <a:srgbClr val="0070C0"/>
                </a:solidFill>
              </a:rPr>
              <a:t> </a:t>
            </a:r>
            <a:r>
              <a:rPr lang="en-US" sz="4300" dirty="0" err="1">
                <a:solidFill>
                  <a:srgbClr val="0070C0"/>
                </a:solidFill>
              </a:rPr>
              <a:t>মুখে</a:t>
            </a:r>
            <a:endParaRPr lang="en-US" sz="43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4300" dirty="0" err="1"/>
              <a:t>নীরবে</a:t>
            </a:r>
            <a:r>
              <a:rPr lang="en-US" sz="4300" dirty="0"/>
              <a:t> </a:t>
            </a:r>
            <a:r>
              <a:rPr lang="en-US" sz="4300" dirty="0" err="1">
                <a:solidFill>
                  <a:srgbClr val="FFC000"/>
                </a:solidFill>
              </a:rPr>
              <a:t>চোখে</a:t>
            </a:r>
            <a:r>
              <a:rPr lang="en-US" sz="4300" dirty="0">
                <a:solidFill>
                  <a:srgbClr val="FFC000"/>
                </a:solidFill>
              </a:rPr>
              <a:t> </a:t>
            </a:r>
            <a:r>
              <a:rPr lang="en-US" sz="4300" dirty="0" err="1">
                <a:solidFill>
                  <a:srgbClr val="FFC000"/>
                </a:solidFill>
              </a:rPr>
              <a:t>চোখে</a:t>
            </a:r>
            <a:r>
              <a:rPr lang="en-US" sz="4300" dirty="0"/>
              <a:t> </a:t>
            </a:r>
            <a:r>
              <a:rPr lang="en-US" sz="4300" dirty="0" err="1"/>
              <a:t>চায়</a:t>
            </a:r>
            <a:endParaRPr lang="en-US" sz="4300" dirty="0"/>
          </a:p>
        </p:txBody>
      </p:sp>
      <p:pic>
        <p:nvPicPr>
          <p:cNvPr id="5" name="Picture 2" descr="H:\STORE\ANIMAL\23788_1166955434376_1842633123_312001_6445965_n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28601"/>
            <a:ext cx="5181600" cy="4953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101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মাইন্ড</a:t>
            </a:r>
            <a:r>
              <a:rPr lang="en-US" dirty="0" smtClean="0"/>
              <a:t> </a:t>
            </a:r>
            <a:r>
              <a:rPr lang="en-US" dirty="0" err="1" smtClean="0"/>
              <a:t>ম্যাপিং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বোর্ড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ব্যবহার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করে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09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শ্রেণী</a:t>
            </a:r>
            <a:r>
              <a:rPr lang="en-US" dirty="0" smtClean="0"/>
              <a:t> </a:t>
            </a:r>
            <a:r>
              <a:rPr lang="en-US" dirty="0" err="1" smtClean="0"/>
              <a:t>বিভাগ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1371600"/>
          <a:ext cx="8991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100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443053-B971-4631-828E-6E541469D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33443053-B971-4631-828E-6E541469D8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E7546B-4651-43BF-A0CB-7374EFC0D3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B8E7546B-4651-43BF-A0CB-7374EFC0D3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C14C71-4E16-481E-9715-DF2CC1248E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ACC14C71-4E16-481E-9715-DF2CC1248E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CFC0AB-63F9-45AC-A929-737826571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BDCFC0AB-63F9-45AC-A929-7378265715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42E448-55B1-4ACC-A85B-95B040FD4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E042E448-55B1-4ACC-A85B-95B040FD40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15B8FC-BD07-49C4-8451-C3153849C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9815B8FC-BD07-49C4-8451-C3153849CD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73A615-489D-48A7-8D34-99288C5E3A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CC73A615-489D-48A7-8D34-99288C5E3A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9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দ্বিরুক্ত শব্দ </a:t>
            </a:r>
            <a:r>
              <a:rPr lang="en-US" sz="89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US" sz="89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9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1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sz="4000" b="1" dirty="0" err="1"/>
              <a:t>শব্দের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দ্বিরুক্ত</a:t>
            </a:r>
          </a:p>
          <a:p>
            <a:pPr>
              <a:buNone/>
            </a:pP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১.</a:t>
            </a:r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একই শব্দ </a:t>
            </a:r>
            <a:r>
              <a:rPr lang="en-US" sz="4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দু’বার</a:t>
            </a:r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>
              <a:buNone/>
            </a:pP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২.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সমার্থক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শব্দযোগে</a:t>
            </a:r>
            <a:endParaRPr lang="en-US" sz="4000" b="1" dirty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লালন-পালন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কাগজ-পত্র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নামাজ-কালাম,কল-কারখানা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3256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:\STORE\ANIMAL\23788_1166957994440_1842633123_312004_7839447_n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600200"/>
            <a:ext cx="9144000" cy="525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545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Widescreen</PresentationFormat>
  <Paragraphs>71</Paragraphs>
  <Slides>20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SabrenaMJ</vt:lpstr>
      <vt:lpstr>SutonnyMJ</vt:lpstr>
      <vt:lpstr>Vrinda</vt:lpstr>
      <vt:lpstr>Office Theme</vt:lpstr>
      <vt:lpstr>¯^vMZg আজকের পাঠে</vt:lpstr>
      <vt:lpstr>                                               </vt:lpstr>
      <vt:lpstr>PowerPoint Presentation</vt:lpstr>
      <vt:lpstr>দ্বিরুক্ত শব্দ</vt:lpstr>
      <vt:lpstr>PowerPoint Presentation</vt:lpstr>
      <vt:lpstr>মাইন্ড ম্যাপিং</vt:lpstr>
      <vt:lpstr>শ্রেণী বিভাগ</vt:lpstr>
      <vt:lpstr>দ্বিরুক্ত শব্দ গঠনের নিয়ম</vt:lpstr>
      <vt:lpstr>PowerPoint Presentation</vt:lpstr>
      <vt:lpstr>PowerPoint Presentation</vt:lpstr>
      <vt:lpstr>দ্বিরুক্ত শব্দ গঠনের নিয়ম</vt:lpstr>
      <vt:lpstr>অনুকার দ্বিরুক্ত</vt:lpstr>
      <vt:lpstr>PowerPoint Presentation</vt:lpstr>
      <vt:lpstr>ছোটে হন্ হন্</vt:lpstr>
      <vt:lpstr>কাজে ঠন্ ঠন্</vt:lpstr>
      <vt:lpstr>দলগত কাজ</vt:lpstr>
      <vt:lpstr>মূল্যায়ন</vt:lpstr>
      <vt:lpstr>বাড়ির কাজ</vt:lpstr>
      <vt:lpstr>PowerPoint Presentation</vt:lpstr>
      <vt:lpstr>শিখন-ফল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 আজকের পাঠে</dc:title>
  <dc:creator>manzila</dc:creator>
  <cp:lastModifiedBy>manzila</cp:lastModifiedBy>
  <cp:revision>1</cp:revision>
  <dcterms:created xsi:type="dcterms:W3CDTF">2020-08-18T08:23:10Z</dcterms:created>
  <dcterms:modified xsi:type="dcterms:W3CDTF">2020-08-18T08:23:36Z</dcterms:modified>
</cp:coreProperties>
</file>