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8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7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0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20057-A3AC-492D-92FE-6373E988EDD9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71BE-0BDE-4A2D-88B8-A4F7C5F9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20980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209800" cy="165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0" y="152400"/>
            <a:ext cx="2209800" cy="1657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52400"/>
            <a:ext cx="2209800" cy="16573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33600" y="2743200"/>
            <a:ext cx="47244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60721" y="838200"/>
            <a:ext cx="5049679" cy="1943100"/>
            <a:chOff x="1371600" y="3429000"/>
            <a:chExt cx="6289358" cy="2705100"/>
          </a:xfrm>
        </p:grpSpPr>
        <p:grpSp>
          <p:nvGrpSpPr>
            <p:cNvPr id="3" name="Group 2"/>
            <p:cNvGrpSpPr/>
            <p:nvPr/>
          </p:nvGrpSpPr>
          <p:grpSpPr>
            <a:xfrm>
              <a:off x="1371600" y="3429000"/>
              <a:ext cx="6289358" cy="2705100"/>
              <a:chOff x="1371600" y="3429000"/>
              <a:chExt cx="6289358" cy="27051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71600" y="3429000"/>
                <a:ext cx="6289358" cy="2705100"/>
              </a:xfrm>
              <a:prstGeom prst="rect">
                <a:avLst/>
              </a:prstGeom>
              <a:ln w="19050">
                <a:solidFill>
                  <a:srgbClr val="7030A0"/>
                </a:solidFill>
              </a:ln>
            </p:spPr>
          </p:pic>
          <p:sp>
            <p:nvSpPr>
              <p:cNvPr id="6" name="Rounded Rectangle 5"/>
              <p:cNvSpPr/>
              <p:nvPr/>
            </p:nvSpPr>
            <p:spPr>
              <a:xfrm>
                <a:off x="1676400" y="3733800"/>
                <a:ext cx="838200" cy="2286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1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লক্ষ বস্তু</a:t>
                </a:r>
                <a:endParaRPr lang="en-US" sz="1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324600" y="5632938"/>
                <a:ext cx="533400" cy="25058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1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বিম্ব</a:t>
                </a:r>
                <a:endParaRPr lang="en-US" sz="1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4495800" y="3694211"/>
              <a:ext cx="304800" cy="307777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L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86000" y="90100"/>
            <a:ext cx="42291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উত্তল লেন্সে বিম্ব গঠন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971800"/>
            <a:ext cx="8610600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LO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একটি উত্তল লেন্স।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FO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প্রধান অক্ষ,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আলোক কেন্দ্র,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প্রধান ফোকাস।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লেন্সের প্রধান অক্ষের উপর লম্বভাবে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AB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লক্ষ 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অবস্থিত।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থেকে একটি আলোক রশ্মি প্রধান অক্ষের সমান্তরালে এসে লেন্সে প্রতিসৃত হুওয়ার পর প্রধান ফোকাস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মধ্যদিয়ে যায়।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থেকে অন্য একটি আলোকরশ্মি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BO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পথে আলোক কেন্দ্র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তে আপতিত হয়ে সোজাসুজি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OB</a:t>
            </a:r>
            <a:r>
              <a:rPr lang="el-GR" sz="2800" dirty="0" smtClean="0">
                <a:latin typeface="Cambria Math"/>
                <a:ea typeface="Cambria Math"/>
                <a:cs typeface="NikoshBAN" pitchFamily="2" charset="0"/>
              </a:rPr>
              <a:t>´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বরাবর প্রতিসৃত হয়। প্রতিসৃত রশ্মিদ্বয় 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বিন্দুতে ছেদ করে।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বিন্দু হতে প্রধান অক্ষের 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</a:t>
            </a:r>
            <a:r>
              <a:rPr lang="el-GR" sz="2800" dirty="0" smtClean="0">
                <a:latin typeface="Cambria Math"/>
                <a:ea typeface="Cambria Math"/>
                <a:cs typeface="NikoshBAN" pitchFamily="2" charset="0"/>
              </a:rPr>
              <a:t>´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l-GR" sz="2800" dirty="0" smtClean="0">
                <a:latin typeface="Cambria Math"/>
                <a:ea typeface="Cambria Math"/>
                <a:cs typeface="NikoshBAN" pitchFamily="2" charset="0"/>
              </a:rPr>
              <a:t>´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লম্ব টানা হলো। তাহলে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l-GR" sz="2800" dirty="0" smtClean="0">
                <a:latin typeface="Cambria Math"/>
                <a:ea typeface="Cambria Math"/>
                <a:cs typeface="NikoshBAN" pitchFamily="2" charset="0"/>
              </a:rPr>
              <a:t>´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l-GR" sz="2800" dirty="0" smtClean="0">
                <a:latin typeface="Cambria Math"/>
                <a:ea typeface="Cambria Math"/>
                <a:cs typeface="NikoshBAN" pitchFamily="2" charset="0"/>
              </a:rPr>
              <a:t>´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হলো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BA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বাস্তব প্রতিবিম্ব।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762000"/>
            <a:ext cx="32004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686853"/>
            <a:ext cx="60960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লেন্স কাকে বলে?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লেন্স কত প্রকার ও কি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913185" y="152400"/>
            <a:ext cx="3048000" cy="6096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লেন্সের ক্ষমতা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14400"/>
            <a:ext cx="87630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কোণ লেন্সের অভিসারী বা অপসারী করার সামর্থকে তার ক্ষমতা বলে।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p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দ্বারা প্রকাশ করা হয়।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গাণিতিক ভাবে ক্ষমতা,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1/f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184" y="4800600"/>
            <a:ext cx="653561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লেন্সের ক্ষমতার একক- ডায়াপ্টার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638800"/>
            <a:ext cx="83058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 মিটার ফোকাস দূরত্ববিশিষ্ট কোনো লেন্সের ক্ষমতাকে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ডায়াপ্টার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90800"/>
            <a:ext cx="2735134" cy="1911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2675881"/>
            <a:ext cx="2400300" cy="182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5438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কোনো লেন্সের ফোকাস দূরত্ব 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m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হলে ক্ষমতা কত?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2362200"/>
            <a:ext cx="1676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সমাধান-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11940"/>
            <a:ext cx="38100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আমরা জানি,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/f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1/0.1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=10 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657600"/>
            <a:ext cx="38100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দেওয়া আছে,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ফোকাস দূরত্ব,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 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0.1 m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ক্ষমতা,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52400"/>
            <a:ext cx="47244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12003"/>
            <a:ext cx="47244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057400"/>
            <a:ext cx="6996242" cy="33470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১। উত্তল লেন্স কী?</a:t>
            </a:r>
          </a:p>
          <a:p>
            <a:pPr>
              <a:lnSpc>
                <a:spcPct val="150000"/>
              </a:lnSpc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২। অবতল লেন্স কী?</a:t>
            </a:r>
          </a:p>
          <a:p>
            <a:pPr>
              <a:lnSpc>
                <a:spcPct val="150000"/>
              </a:lnSpc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৩। প্রধান ফোকাস কী?</a:t>
            </a:r>
          </a:p>
          <a:p>
            <a:pPr>
              <a:lnSpc>
                <a:spcPct val="150000"/>
              </a:lnSpc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৪। লেন্সের ক্ষমতার একক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207" y="5257800"/>
            <a:ext cx="8763000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 লেন্সে বিম্ব গঠনের রশ্মিচিত্র অঙ্কন কর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685800"/>
            <a:ext cx="47244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aiful\Downloads\a2fc9bf899074e24d5a8d1f6cd76a20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" t="2684" r="1868" b="8697"/>
          <a:stretch/>
        </p:blipFill>
        <p:spPr bwMode="auto">
          <a:xfrm>
            <a:off x="2514600" y="1905000"/>
            <a:ext cx="5137186" cy="2590800"/>
          </a:xfrm>
          <a:prstGeom prst="rect">
            <a:avLst/>
          </a:prstGeom>
          <a:noFill/>
          <a:ln w="9525">
            <a:solidFill>
              <a:srgbClr val="7030A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9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666999"/>
            <a:ext cx="47244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7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199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9" y="50292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0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863347" y="123110"/>
            <a:ext cx="379653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6" descr="J:\abb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3013"/>
            <a:ext cx="2191538" cy="20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1084927"/>
            <a:ext cx="5410200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মোঃ জাহাংগীর হোসেন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হকারী প্রধান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সি, জ়ে, এম উচ্চ বিদ্যালয়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মোহরা, চান্দগাঁও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চট্টগ্রাম।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2971800" y="4114800"/>
            <a:ext cx="5791200" cy="1905000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5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 নবম</a:t>
            </a:r>
          </a:p>
          <a:p>
            <a:pPr algn="ctr"/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বিষয়- </a:t>
            </a:r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পদার্থ বিজ্ঞান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9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iful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6375"/>
            <a:ext cx="3714750" cy="2790825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Saiful\Desktop\sumanrules_1335969020_1-d3100-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371600"/>
            <a:ext cx="3543300" cy="3035427"/>
          </a:xfrm>
          <a:prstGeom prst="rect">
            <a:avLst/>
          </a:prstGeom>
          <a:noFill/>
          <a:ln w="127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28600"/>
            <a:ext cx="4724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ছবিগুলো দেখ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534584"/>
            <a:ext cx="4038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চশমা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2974" y="4618166"/>
            <a:ext cx="355282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2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6525" y="5029200"/>
            <a:ext cx="4724400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লেন্স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590799" y="228601"/>
            <a:ext cx="4495801" cy="761999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57475" y="1447800"/>
            <a:ext cx="4633546" cy="2717049"/>
            <a:chOff x="5334000" y="1219200"/>
            <a:chExt cx="2971800" cy="3810000"/>
          </a:xfrm>
        </p:grpSpPr>
        <p:pic>
          <p:nvPicPr>
            <p:cNvPr id="5" name="Picture 4" descr="search_magnifying_lens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0" y="1219200"/>
              <a:ext cx="2914650" cy="380924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5943600" y="4191000"/>
              <a:ext cx="2362200" cy="8382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39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09800"/>
            <a:ext cx="4419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259068"/>
            <a:ext cx="6324600" cy="26237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লেন্স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 করতে পারবে।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লেন্সের প্রকার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ভেদ ব্যাখা করতে পারবে ;</a:t>
            </a:r>
            <a:endParaRPr lang="bn-IN" sz="2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বিম্ব </a:t>
            </a: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কীভাবে গঠিত হয় বলতে পারবে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2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bn-BD" sz="2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লেন্সের ক্ষমতা নির্ণয় করতে পারবে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9775" y="838200"/>
            <a:ext cx="4724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us-minus-lenses.png"/>
          <p:cNvPicPr>
            <a:picLocks noChangeAspect="1"/>
          </p:cNvPicPr>
          <p:nvPr/>
        </p:nvPicPr>
        <p:blipFill rotWithShape="1">
          <a:blip r:embed="rId2"/>
          <a:srcRect b="58572"/>
          <a:stretch/>
        </p:blipFill>
        <p:spPr>
          <a:xfrm>
            <a:off x="2743200" y="2590800"/>
            <a:ext cx="3857625" cy="2190750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38200" y="5018782"/>
            <a:ext cx="75438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উত্তল লেন্স একগুচ্ছ সমান্তরাল আলোকরশ্মিকে প্রতিসরণের পর একবিন্দুতে মিলিত করে বলে একে অভিসারী লেন্স বলে। 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1219200"/>
            <a:ext cx="7543800" cy="1066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 লেন্সের মধ্যভাগ পুরু এবং প্রান্তভাগ ক্রমশ সরু তাকে উত্তল লেন্স বলে।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77225"/>
            <a:ext cx="2057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উত্তল লেন্স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762000"/>
            <a:ext cx="8001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 লেন্সের মধ্যভাগ সরু এবং প্রান্তভাগ ক্রমশঃ পুরু তাকে অবতল লেন্স বলে।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76200"/>
            <a:ext cx="18288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অবতল লেন্স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247382"/>
            <a:ext cx="83820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অবতল লেন্স একগুচ্ছ সমান্তরাল আলোকরশ্মিকে প্রতিসরণের পর একটি বিন্দু থেকে অপসৃত করে বলে তাকে অপসারী লেন্স বলে।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lus-minus-lenses.png"/>
          <p:cNvPicPr>
            <a:picLocks noChangeAspect="1"/>
          </p:cNvPicPr>
          <p:nvPr/>
        </p:nvPicPr>
        <p:blipFill rotWithShape="1">
          <a:blip r:embed="rId2"/>
          <a:srcRect t="46075"/>
          <a:stretch/>
        </p:blipFill>
        <p:spPr>
          <a:xfrm>
            <a:off x="2724150" y="2101426"/>
            <a:ext cx="3857625" cy="285157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5536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87612"/>
            <a:ext cx="25146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বক্রতার কেন্দ্র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5344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লেন্সের উভয় পৃষ্ঠই এক একটি নির্দিষ্ট গোলকের অংশ। প্রত্যেক গোলকের কেন্দ্রকে ঐ পৃষ্ঠের বক্রতার কেন্দ্র বলে। বক্রতার কেন্দ্রকে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দ্বারা প্রকাশ করা হয়।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05200" y="4343400"/>
            <a:ext cx="2286000" cy="533400"/>
          </a:xfrm>
          <a:prstGeom prst="roundRect">
            <a:avLst>
              <a:gd name="adj" fmla="val 2727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আলোক কেন্দ্র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8458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বিন্দুর মধ্য দিয়ে কোন আলোক রশ্মি অতিক্রম করলে প্রতিসরণের পর নির্গত হওয়ার সময়  আপতিত রশির সমান্তরালে নির্গত হয় তাকে আলোক কেন্দ্র বলে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আলোক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কেন্দ্রকে 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দ্বারা প্রকাশ করা হয়।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33600"/>
            <a:ext cx="4200525" cy="193779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457200" y="2133600"/>
            <a:ext cx="3751152" cy="1937790"/>
            <a:chOff x="533400" y="4160822"/>
            <a:chExt cx="3751152" cy="193779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160822"/>
              <a:ext cx="3751152" cy="193779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9" name="Rounded Rectangle 8"/>
            <p:cNvSpPr/>
            <p:nvPr/>
          </p:nvSpPr>
          <p:spPr>
            <a:xfrm>
              <a:off x="609600" y="4572000"/>
              <a:ext cx="1295400" cy="304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আলোক কেন্দ্র</a:t>
              </a:r>
              <a:endParaRPr lang="en-US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90800" y="5410200"/>
              <a:ext cx="12954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প্রধান অক্ষ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6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200"/>
            <a:ext cx="2057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ফোকাস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457200" y="762000"/>
            <a:ext cx="8458200" cy="1371600"/>
          </a:xfrm>
          <a:prstGeom prst="round2Same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লেন্সের প্রধান অক্ষের সমান্তরাল এবং নিকটবর্তী রশ্মিগুচ্ছ প্রতিসরণের পর প্রধান অক্ষের উপর যে বিন্দুতে মিলিত হয় 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উত্তল লেন্স) </a:t>
            </a:r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 যে বিন্দু থেকে অপসৃত হচ্ছে বলে মনে হয়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অবতল লেন্স) </a:t>
            </a:r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বিন্দুকে লেন্সের প্রধান ফোকাস বলে।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solidFill>
                  <a:srgbClr val="C0504D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ফোকাসকে</a:t>
            </a:r>
            <a:r>
              <a:rPr lang="en-US" sz="2400" dirty="0" smtClean="0">
                <a:solidFill>
                  <a:srgbClr val="C0504D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</a:t>
            </a:r>
            <a:r>
              <a:rPr lang="bn-IN" sz="2400" dirty="0" smtClean="0">
                <a:solidFill>
                  <a:srgbClr val="C0504D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প্রকাশ করা হয়।</a:t>
            </a:r>
            <a:endParaRPr lang="en-AU" sz="2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2362200"/>
            <a:ext cx="3176954" cy="2220828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146" y="2362200"/>
            <a:ext cx="3638177" cy="2322359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23846" y="4876800"/>
            <a:ext cx="256735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ফোকাস দূরত্ব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646" y="5638800"/>
            <a:ext cx="843475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লেন্সের আলোক কেন্দ্র থেকে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প্রধান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ফোকাস পর্যন্ত দূরত্বকে ফোকাস দূরত্ব বলে। একে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প্রকাশ করা হয়।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530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</dc:creator>
  <cp:lastModifiedBy>Saiful</cp:lastModifiedBy>
  <cp:revision>2</cp:revision>
  <dcterms:created xsi:type="dcterms:W3CDTF">2020-08-18T05:13:52Z</dcterms:created>
  <dcterms:modified xsi:type="dcterms:W3CDTF">2020-08-18T05:36:34Z</dcterms:modified>
</cp:coreProperties>
</file>