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3" r:id="rId1"/>
  </p:sldMasterIdLst>
  <p:notesMasterIdLst>
    <p:notesMasterId r:id="rId18"/>
  </p:notesMasterIdLst>
  <p:sldIdLst>
    <p:sldId id="387" r:id="rId2"/>
    <p:sldId id="315" r:id="rId3"/>
    <p:sldId id="373" r:id="rId4"/>
    <p:sldId id="366" r:id="rId5"/>
    <p:sldId id="363" r:id="rId6"/>
    <p:sldId id="364" r:id="rId7"/>
    <p:sldId id="385" r:id="rId8"/>
    <p:sldId id="384" r:id="rId9"/>
    <p:sldId id="371" r:id="rId10"/>
    <p:sldId id="378" r:id="rId11"/>
    <p:sldId id="379" r:id="rId12"/>
    <p:sldId id="372" r:id="rId13"/>
    <p:sldId id="381" r:id="rId14"/>
    <p:sldId id="388" r:id="rId15"/>
    <p:sldId id="386" r:id="rId16"/>
    <p:sldId id="34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ncipal KMA Hannan" initials="PKH" lastIdx="2" clrIdx="0">
    <p:extLst>
      <p:ext uri="{19B8F6BF-5375-455C-9EA6-DF929625EA0E}">
        <p15:presenceInfo xmlns:p15="http://schemas.microsoft.com/office/powerpoint/2012/main" userId="Principal KMA Hann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1" autoAdjust="0"/>
    <p:restoredTop sz="92731" autoAdjust="0"/>
  </p:normalViewPr>
  <p:slideViewPr>
    <p:cSldViewPr>
      <p:cViewPr varScale="1">
        <p:scale>
          <a:sx n="73" d="100"/>
          <a:sy n="73" d="100"/>
        </p:scale>
        <p:origin x="360" y="77"/>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E4998C-61B8-41CA-90F7-55211A0A011C}" type="datetimeFigureOut">
              <a:rPr lang="en-US" smtClean="0"/>
              <a:t>17-Aug-20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54F8-BFBC-4BD3-8F07-01A47FCFDB7D}" type="slidenum">
              <a:rPr lang="en-US" smtClean="0"/>
              <a:t>‹#›</a:t>
            </a:fld>
            <a:endParaRPr lang="en-US" dirty="0"/>
          </a:p>
        </p:txBody>
      </p:sp>
    </p:spTree>
    <p:extLst>
      <p:ext uri="{BB962C8B-B14F-4D97-AF65-F5344CB8AC3E}">
        <p14:creationId xmlns:p14="http://schemas.microsoft.com/office/powerpoint/2010/main" val="12486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454F8-BFBC-4BD3-8F07-01A47FCFDB7D}" type="slidenum">
              <a:rPr lang="en-US" smtClean="0"/>
              <a:t>9</a:t>
            </a:fld>
            <a:endParaRPr lang="en-US" dirty="0"/>
          </a:p>
        </p:txBody>
      </p:sp>
    </p:spTree>
    <p:extLst>
      <p:ext uri="{BB962C8B-B14F-4D97-AF65-F5344CB8AC3E}">
        <p14:creationId xmlns:p14="http://schemas.microsoft.com/office/powerpoint/2010/main" val="370885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454F8-BFBC-4BD3-8F07-01A47FCFDB7D}" type="slidenum">
              <a:rPr lang="en-US" smtClean="0"/>
              <a:t>11</a:t>
            </a:fld>
            <a:endParaRPr lang="en-US" dirty="0"/>
          </a:p>
        </p:txBody>
      </p:sp>
    </p:spTree>
    <p:extLst>
      <p:ext uri="{BB962C8B-B14F-4D97-AF65-F5344CB8AC3E}">
        <p14:creationId xmlns:p14="http://schemas.microsoft.com/office/powerpoint/2010/main" val="3105966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F12C-721D-4BFA-8CA7-687741F4C0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71DC90-6066-48BF-B866-E79ACD9D50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6267F0-24B0-4776-98F9-F178D5E30EE7}"/>
              </a:ext>
            </a:extLst>
          </p:cNvPr>
          <p:cNvSpPr>
            <a:spLocks noGrp="1"/>
          </p:cNvSpPr>
          <p:nvPr>
            <p:ph type="dt" sz="half" idx="10"/>
          </p:nvPr>
        </p:nvSpPr>
        <p:spPr/>
        <p:txBody>
          <a:bodyPr/>
          <a:lstStyle/>
          <a:p>
            <a:fld id="{B1EFD674-7495-4FBA-93F4-25570CC3D54A}" type="datetimeFigureOut">
              <a:rPr lang="en-US" smtClean="0"/>
              <a:pPr/>
              <a:t>17-Aug-20</a:t>
            </a:fld>
            <a:endParaRPr lang="en-US" dirty="0"/>
          </a:p>
        </p:txBody>
      </p:sp>
      <p:sp>
        <p:nvSpPr>
          <p:cNvPr id="5" name="Footer Placeholder 4">
            <a:extLst>
              <a:ext uri="{FF2B5EF4-FFF2-40B4-BE49-F238E27FC236}">
                <a16:creationId xmlns:a16="http://schemas.microsoft.com/office/drawing/2014/main" id="{15E74991-B0CE-4CFC-9AE8-B5ED37376F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34D257-1B85-4FE5-B5B4-011C3BF2F7BB}"/>
              </a:ext>
            </a:extLst>
          </p:cNvPr>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1059746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81BD8-D365-4287-948C-CC24E1EB84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FE1551-D389-4FC6-A1A4-5EA53F68EA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9AD67-5E36-4905-9F06-3A2EFDDE8787}"/>
              </a:ext>
            </a:extLst>
          </p:cNvPr>
          <p:cNvSpPr>
            <a:spLocks noGrp="1"/>
          </p:cNvSpPr>
          <p:nvPr>
            <p:ph type="dt" sz="half" idx="10"/>
          </p:nvPr>
        </p:nvSpPr>
        <p:spPr/>
        <p:txBody>
          <a:bodyPr/>
          <a:lstStyle/>
          <a:p>
            <a:fld id="{B1EFD674-7495-4FBA-93F4-25570CC3D54A}" type="datetimeFigureOut">
              <a:rPr lang="en-US" smtClean="0"/>
              <a:pPr/>
              <a:t>17-Aug-20</a:t>
            </a:fld>
            <a:endParaRPr lang="en-US" dirty="0"/>
          </a:p>
        </p:txBody>
      </p:sp>
      <p:sp>
        <p:nvSpPr>
          <p:cNvPr id="5" name="Footer Placeholder 4">
            <a:extLst>
              <a:ext uri="{FF2B5EF4-FFF2-40B4-BE49-F238E27FC236}">
                <a16:creationId xmlns:a16="http://schemas.microsoft.com/office/drawing/2014/main" id="{2CAC53C7-2D4D-407E-B7AD-938CE9D352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861092-CE06-4E8C-BF93-69013254C952}"/>
              </a:ext>
            </a:extLst>
          </p:cNvPr>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1895111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CB4B26-5E2A-4F4C-8130-194BFF0F3F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7578D1-653D-41A4-8DA4-B97977C97F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3770F-A7EB-4D6F-8947-08202A5F46EC}"/>
              </a:ext>
            </a:extLst>
          </p:cNvPr>
          <p:cNvSpPr>
            <a:spLocks noGrp="1"/>
          </p:cNvSpPr>
          <p:nvPr>
            <p:ph type="dt" sz="half" idx="10"/>
          </p:nvPr>
        </p:nvSpPr>
        <p:spPr/>
        <p:txBody>
          <a:bodyPr/>
          <a:lstStyle/>
          <a:p>
            <a:fld id="{B1EFD674-7495-4FBA-93F4-25570CC3D54A}" type="datetimeFigureOut">
              <a:rPr lang="en-US" smtClean="0"/>
              <a:pPr/>
              <a:t>17-Aug-20</a:t>
            </a:fld>
            <a:endParaRPr lang="en-US" dirty="0"/>
          </a:p>
        </p:txBody>
      </p:sp>
      <p:sp>
        <p:nvSpPr>
          <p:cNvPr id="5" name="Footer Placeholder 4">
            <a:extLst>
              <a:ext uri="{FF2B5EF4-FFF2-40B4-BE49-F238E27FC236}">
                <a16:creationId xmlns:a16="http://schemas.microsoft.com/office/drawing/2014/main" id="{9A3BB958-0BE9-4B45-86F6-3C3035B7C7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8C9827-BF74-4FDD-B1F5-5B76AAE79171}"/>
              </a:ext>
            </a:extLst>
          </p:cNvPr>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142343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9368-0689-4C6B-9664-EEFF97D7CF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3515D4-F242-4E5D-9182-340470C47F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6DEA1A-DCA4-4DF5-B347-9C23D3C4FFA9}"/>
              </a:ext>
            </a:extLst>
          </p:cNvPr>
          <p:cNvSpPr>
            <a:spLocks noGrp="1"/>
          </p:cNvSpPr>
          <p:nvPr>
            <p:ph type="dt" sz="half" idx="10"/>
          </p:nvPr>
        </p:nvSpPr>
        <p:spPr/>
        <p:txBody>
          <a:bodyPr/>
          <a:lstStyle/>
          <a:p>
            <a:fld id="{B1EFD674-7495-4FBA-93F4-25570CC3D54A}" type="datetimeFigureOut">
              <a:rPr lang="en-US" smtClean="0"/>
              <a:pPr/>
              <a:t>17-Aug-20</a:t>
            </a:fld>
            <a:endParaRPr lang="en-US" dirty="0"/>
          </a:p>
        </p:txBody>
      </p:sp>
      <p:sp>
        <p:nvSpPr>
          <p:cNvPr id="5" name="Footer Placeholder 4">
            <a:extLst>
              <a:ext uri="{FF2B5EF4-FFF2-40B4-BE49-F238E27FC236}">
                <a16:creationId xmlns:a16="http://schemas.microsoft.com/office/drawing/2014/main" id="{2439FB43-31E9-413B-A856-CA623EFFE8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839FD0-7AC7-4D36-A83F-145952A4DEF8}"/>
              </a:ext>
            </a:extLst>
          </p:cNvPr>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292064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72DAC-EB5A-4088-9A39-79BCBE1F6C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290B37-77BC-49DA-9656-06B7A48447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A37907-86E5-49D3-99B4-6D7B0F91E859}"/>
              </a:ext>
            </a:extLst>
          </p:cNvPr>
          <p:cNvSpPr>
            <a:spLocks noGrp="1"/>
          </p:cNvSpPr>
          <p:nvPr>
            <p:ph type="dt" sz="half" idx="10"/>
          </p:nvPr>
        </p:nvSpPr>
        <p:spPr/>
        <p:txBody>
          <a:bodyPr/>
          <a:lstStyle/>
          <a:p>
            <a:fld id="{B1EFD674-7495-4FBA-93F4-25570CC3D54A}" type="datetimeFigureOut">
              <a:rPr lang="en-US" smtClean="0"/>
              <a:pPr/>
              <a:t>17-Aug-20</a:t>
            </a:fld>
            <a:endParaRPr lang="en-US" dirty="0"/>
          </a:p>
        </p:txBody>
      </p:sp>
      <p:sp>
        <p:nvSpPr>
          <p:cNvPr id="5" name="Footer Placeholder 4">
            <a:extLst>
              <a:ext uri="{FF2B5EF4-FFF2-40B4-BE49-F238E27FC236}">
                <a16:creationId xmlns:a16="http://schemas.microsoft.com/office/drawing/2014/main" id="{FD284310-E151-46D3-BC7D-B2F694D2DB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73F74E-03FE-457D-8A61-27BA474AD144}"/>
              </a:ext>
            </a:extLst>
          </p:cNvPr>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139148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193C-FF09-4A61-B546-E232DA3288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47E0C5-B581-400E-A23B-E544A3EA85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E57849-BDCC-4E19-A38E-A6DD200C73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B45610-EA0D-443E-B9CC-ADC3DA815055}"/>
              </a:ext>
            </a:extLst>
          </p:cNvPr>
          <p:cNvSpPr>
            <a:spLocks noGrp="1"/>
          </p:cNvSpPr>
          <p:nvPr>
            <p:ph type="dt" sz="half" idx="10"/>
          </p:nvPr>
        </p:nvSpPr>
        <p:spPr/>
        <p:txBody>
          <a:bodyPr/>
          <a:lstStyle/>
          <a:p>
            <a:fld id="{B1EFD674-7495-4FBA-93F4-25570CC3D54A}" type="datetimeFigureOut">
              <a:rPr lang="en-US" smtClean="0"/>
              <a:pPr/>
              <a:t>17-Aug-20</a:t>
            </a:fld>
            <a:endParaRPr lang="en-US" dirty="0"/>
          </a:p>
        </p:txBody>
      </p:sp>
      <p:sp>
        <p:nvSpPr>
          <p:cNvPr id="6" name="Footer Placeholder 5">
            <a:extLst>
              <a:ext uri="{FF2B5EF4-FFF2-40B4-BE49-F238E27FC236}">
                <a16:creationId xmlns:a16="http://schemas.microsoft.com/office/drawing/2014/main" id="{CD38A6D7-3291-4A9B-BB5B-849E86577E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1B26E7-0B6C-4F89-8E5D-B08D5BDDB1FF}"/>
              </a:ext>
            </a:extLst>
          </p:cNvPr>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43928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7721E-4B42-41DE-8715-777ADBCCA5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D1DE8C-1FFF-4CA7-80C0-2028689986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82B510-282E-4324-95ED-5CC2977B27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C180FF-82F5-4C29-A664-0D122779AC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35E096-5AA2-4669-B3B8-570BAA4CF4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817922-9006-4A1D-928F-C5A529935A54}"/>
              </a:ext>
            </a:extLst>
          </p:cNvPr>
          <p:cNvSpPr>
            <a:spLocks noGrp="1"/>
          </p:cNvSpPr>
          <p:nvPr>
            <p:ph type="dt" sz="half" idx="10"/>
          </p:nvPr>
        </p:nvSpPr>
        <p:spPr/>
        <p:txBody>
          <a:bodyPr/>
          <a:lstStyle/>
          <a:p>
            <a:fld id="{B1EFD674-7495-4FBA-93F4-25570CC3D54A}" type="datetimeFigureOut">
              <a:rPr lang="en-US" smtClean="0"/>
              <a:pPr/>
              <a:t>17-Aug-20</a:t>
            </a:fld>
            <a:endParaRPr lang="en-US" dirty="0"/>
          </a:p>
        </p:txBody>
      </p:sp>
      <p:sp>
        <p:nvSpPr>
          <p:cNvPr id="8" name="Footer Placeholder 7">
            <a:extLst>
              <a:ext uri="{FF2B5EF4-FFF2-40B4-BE49-F238E27FC236}">
                <a16:creationId xmlns:a16="http://schemas.microsoft.com/office/drawing/2014/main" id="{0918ECD4-975E-4FC1-8A07-25BB4FC37D8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F500DC5-E80A-43D5-8C50-742487618417}"/>
              </a:ext>
            </a:extLst>
          </p:cNvPr>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279133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65C0-9714-4D3F-AA16-2E9AF29660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03E994-87CF-4653-8464-D6E7A133575C}"/>
              </a:ext>
            </a:extLst>
          </p:cNvPr>
          <p:cNvSpPr>
            <a:spLocks noGrp="1"/>
          </p:cNvSpPr>
          <p:nvPr>
            <p:ph type="dt" sz="half" idx="10"/>
          </p:nvPr>
        </p:nvSpPr>
        <p:spPr/>
        <p:txBody>
          <a:bodyPr/>
          <a:lstStyle/>
          <a:p>
            <a:fld id="{B1EFD674-7495-4FBA-93F4-25570CC3D54A}" type="datetimeFigureOut">
              <a:rPr lang="en-US" smtClean="0"/>
              <a:pPr/>
              <a:t>17-Aug-20</a:t>
            </a:fld>
            <a:endParaRPr lang="en-US" dirty="0"/>
          </a:p>
        </p:txBody>
      </p:sp>
      <p:sp>
        <p:nvSpPr>
          <p:cNvPr id="4" name="Footer Placeholder 3">
            <a:extLst>
              <a:ext uri="{FF2B5EF4-FFF2-40B4-BE49-F238E27FC236}">
                <a16:creationId xmlns:a16="http://schemas.microsoft.com/office/drawing/2014/main" id="{9EC64A3A-B749-4B68-A81A-BAE35FF23D9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9B36E3A-1BCD-4AEF-B398-0C203C49BBD7}"/>
              </a:ext>
            </a:extLst>
          </p:cNvPr>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425238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CA4D88-7755-4D8A-9687-6EC18CA9F40A}"/>
              </a:ext>
            </a:extLst>
          </p:cNvPr>
          <p:cNvSpPr>
            <a:spLocks noGrp="1"/>
          </p:cNvSpPr>
          <p:nvPr>
            <p:ph type="dt" sz="half" idx="10"/>
          </p:nvPr>
        </p:nvSpPr>
        <p:spPr/>
        <p:txBody>
          <a:bodyPr/>
          <a:lstStyle/>
          <a:p>
            <a:fld id="{B1EFD674-7495-4FBA-93F4-25570CC3D54A}" type="datetimeFigureOut">
              <a:rPr lang="en-US" smtClean="0"/>
              <a:pPr/>
              <a:t>17-Aug-20</a:t>
            </a:fld>
            <a:endParaRPr lang="en-US" dirty="0"/>
          </a:p>
        </p:txBody>
      </p:sp>
      <p:sp>
        <p:nvSpPr>
          <p:cNvPr id="3" name="Footer Placeholder 2">
            <a:extLst>
              <a:ext uri="{FF2B5EF4-FFF2-40B4-BE49-F238E27FC236}">
                <a16:creationId xmlns:a16="http://schemas.microsoft.com/office/drawing/2014/main" id="{BB92DC1F-B8E6-46EF-95F3-3BDB4C933AB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BB626C8-23C2-403F-A73F-26FEB39FE741}"/>
              </a:ext>
            </a:extLst>
          </p:cNvPr>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1849778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9563C-032C-4760-B96E-EE73C8839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960930-1F10-4702-B7C7-4FCB5A0D99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7525F2-13CA-4B08-A991-084233A09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27B25F-664E-4837-93E3-580F433CD2A5}"/>
              </a:ext>
            </a:extLst>
          </p:cNvPr>
          <p:cNvSpPr>
            <a:spLocks noGrp="1"/>
          </p:cNvSpPr>
          <p:nvPr>
            <p:ph type="dt" sz="half" idx="10"/>
          </p:nvPr>
        </p:nvSpPr>
        <p:spPr/>
        <p:txBody>
          <a:bodyPr/>
          <a:lstStyle/>
          <a:p>
            <a:fld id="{B1EFD674-7495-4FBA-93F4-25570CC3D54A}" type="datetimeFigureOut">
              <a:rPr lang="en-US" smtClean="0"/>
              <a:pPr/>
              <a:t>17-Aug-20</a:t>
            </a:fld>
            <a:endParaRPr lang="en-US" dirty="0"/>
          </a:p>
        </p:txBody>
      </p:sp>
      <p:sp>
        <p:nvSpPr>
          <p:cNvPr id="6" name="Footer Placeholder 5">
            <a:extLst>
              <a:ext uri="{FF2B5EF4-FFF2-40B4-BE49-F238E27FC236}">
                <a16:creationId xmlns:a16="http://schemas.microsoft.com/office/drawing/2014/main" id="{5694475D-3438-43DD-816F-32E94A6D9C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904DB2-4B5C-49ED-B10C-9830F4618A50}"/>
              </a:ext>
            </a:extLst>
          </p:cNvPr>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2253308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552B1-5236-4C81-B21F-E4A36378E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4C4400-0FE6-4FF5-A987-912B611D6F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A025DA-F6B4-42CF-9F54-2A79232DEC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1FB27D-0632-4E59-A88F-1E3514DC1729}"/>
              </a:ext>
            </a:extLst>
          </p:cNvPr>
          <p:cNvSpPr>
            <a:spLocks noGrp="1"/>
          </p:cNvSpPr>
          <p:nvPr>
            <p:ph type="dt" sz="half" idx="10"/>
          </p:nvPr>
        </p:nvSpPr>
        <p:spPr/>
        <p:txBody>
          <a:bodyPr/>
          <a:lstStyle/>
          <a:p>
            <a:fld id="{B1EFD674-7495-4FBA-93F4-25570CC3D54A}" type="datetimeFigureOut">
              <a:rPr lang="en-US" smtClean="0"/>
              <a:pPr/>
              <a:t>17-Aug-20</a:t>
            </a:fld>
            <a:endParaRPr lang="en-US" dirty="0"/>
          </a:p>
        </p:txBody>
      </p:sp>
      <p:sp>
        <p:nvSpPr>
          <p:cNvPr id="6" name="Footer Placeholder 5">
            <a:extLst>
              <a:ext uri="{FF2B5EF4-FFF2-40B4-BE49-F238E27FC236}">
                <a16:creationId xmlns:a16="http://schemas.microsoft.com/office/drawing/2014/main" id="{DA8262D7-60C8-4CE8-B0B5-96F1EAE598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258316-7875-4CE7-884F-42BD3A6A9F8F}"/>
              </a:ext>
            </a:extLst>
          </p:cNvPr>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21654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F84E31-5B41-45C2-9B9C-7F6EA749C0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785CF9-4D6B-4FF3-81A3-7B3B880710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FE1CD-9666-47B8-A11D-8FB03C6995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17-Aug-20</a:t>
            </a:fld>
            <a:endParaRPr lang="en-US" dirty="0"/>
          </a:p>
        </p:txBody>
      </p:sp>
      <p:sp>
        <p:nvSpPr>
          <p:cNvPr id="5" name="Footer Placeholder 4">
            <a:extLst>
              <a:ext uri="{FF2B5EF4-FFF2-40B4-BE49-F238E27FC236}">
                <a16:creationId xmlns:a16="http://schemas.microsoft.com/office/drawing/2014/main" id="{25DC04A5-F126-43DA-AB1E-C00D417E5F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3D897E4-6A0E-43A2-953C-DB3099CE6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7" name="Frame 6">
            <a:extLst>
              <a:ext uri="{FF2B5EF4-FFF2-40B4-BE49-F238E27FC236}">
                <a16:creationId xmlns:a16="http://schemas.microsoft.com/office/drawing/2014/main" id="{8A171272-DE67-47CF-BA22-F1B654256887}"/>
              </a:ext>
            </a:extLst>
          </p:cNvPr>
          <p:cNvSpPr/>
          <p:nvPr userDrawn="1"/>
        </p:nvSpPr>
        <p:spPr>
          <a:xfrm>
            <a:off x="0" y="0"/>
            <a:ext cx="12192000" cy="6858000"/>
          </a:xfrm>
          <a:prstGeom prst="frame">
            <a:avLst>
              <a:gd name="adj1" fmla="val 1389"/>
            </a:avLst>
          </a:prstGeom>
          <a:gradFill flip="none" rotWithShape="1">
            <a:gsLst>
              <a:gs pos="100000">
                <a:schemeClr val="accent2">
                  <a:lumMod val="75000"/>
                </a:schemeClr>
              </a:gs>
              <a:gs pos="0">
                <a:srgbClr val="00B050"/>
              </a:gs>
            </a:gsLst>
            <a:path path="rect">
              <a:fillToRect l="100000" t="100000"/>
            </a:path>
            <a:tileRect r="-100000" b="-100000"/>
          </a:gradFill>
          <a:ln w="38100">
            <a:gradFill flip="none" rotWithShape="1">
              <a:gsLst>
                <a:gs pos="0">
                  <a:srgbClr val="C00000"/>
                </a:gs>
                <a:gs pos="100000">
                  <a:srgbClr val="00B050"/>
                </a:gs>
              </a:gsLst>
              <a:path path="rect">
                <a:fillToRect l="100000" t="100000"/>
              </a:path>
              <a:tileRect r="-100000" b="-100000"/>
            </a:gradFill>
          </a:ln>
          <a:effectLst>
            <a:glow rad="101600">
              <a:schemeClr val="accent2">
                <a:lumMod val="40000"/>
                <a:lumOff val="60000"/>
                <a:alpha val="6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2452315107"/>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504631-CCDA-45CF-81F8-F0765CA5E44D}"/>
              </a:ext>
            </a:extLst>
          </p:cNvPr>
          <p:cNvPicPr>
            <a:picLocks noChangeAspect="1"/>
          </p:cNvPicPr>
          <p:nvPr/>
        </p:nvPicPr>
        <p:blipFill rotWithShape="1">
          <a:blip r:embed="rId2"/>
          <a:srcRect b="27622"/>
          <a:stretch/>
        </p:blipFill>
        <p:spPr>
          <a:xfrm>
            <a:off x="190500" y="219670"/>
            <a:ext cx="11811000" cy="6485930"/>
          </a:xfrm>
          <a:prstGeom prst="rect">
            <a:avLst/>
          </a:prstGeom>
          <a:solidFill>
            <a:srgbClr val="00CC00"/>
          </a:solidFill>
        </p:spPr>
      </p:pic>
    </p:spTree>
    <p:extLst>
      <p:ext uri="{BB962C8B-B14F-4D97-AF65-F5344CB8AC3E}">
        <p14:creationId xmlns:p14="http://schemas.microsoft.com/office/powerpoint/2010/main" val="3219059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533401"/>
            <a:ext cx="4705350" cy="1015663"/>
          </a:xfrm>
          <a:prstGeom prst="rect">
            <a:avLst/>
          </a:prstGeom>
          <a:pattFill prst="pct5">
            <a:fgClr>
              <a:schemeClr val="bg1">
                <a:lumMod val="95000"/>
              </a:schemeClr>
            </a:fgClr>
            <a:bgClr>
              <a:schemeClr val="bg1"/>
            </a:bgClr>
          </a:pattFill>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শব্দার্থ</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জেনে</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নেই</a:t>
            </a:r>
            <a:r>
              <a:rPr lang="en-US" sz="6000" b="1" dirty="0">
                <a:latin typeface="NikoshBAN" panose="02000000000000000000" pitchFamily="2" charset="0"/>
                <a:cs typeface="NikoshBAN" panose="02000000000000000000" pitchFamily="2"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1128335217"/>
              </p:ext>
            </p:extLst>
          </p:nvPr>
        </p:nvGraphicFramePr>
        <p:xfrm>
          <a:off x="457200" y="2286001"/>
          <a:ext cx="11049000" cy="4221052"/>
        </p:xfrm>
        <a:graphic>
          <a:graphicData uri="http://schemas.openxmlformats.org/drawingml/2006/table">
            <a:tbl>
              <a:tblPr firstRow="1" bandRow="1">
                <a:tableStyleId>{5C22544A-7EE6-4342-B048-85BDC9FD1C3A}</a:tableStyleId>
              </a:tblPr>
              <a:tblGrid>
                <a:gridCol w="5506878">
                  <a:extLst>
                    <a:ext uri="{9D8B030D-6E8A-4147-A177-3AD203B41FA5}">
                      <a16:colId xmlns:a16="http://schemas.microsoft.com/office/drawing/2014/main" val="20000"/>
                    </a:ext>
                  </a:extLst>
                </a:gridCol>
                <a:gridCol w="5542122">
                  <a:extLst>
                    <a:ext uri="{9D8B030D-6E8A-4147-A177-3AD203B41FA5}">
                      <a16:colId xmlns:a16="http://schemas.microsoft.com/office/drawing/2014/main" val="20001"/>
                    </a:ext>
                  </a:extLst>
                </a:gridCol>
              </a:tblGrid>
              <a:tr h="773708">
                <a:tc>
                  <a:txBody>
                    <a:bodyPr/>
                    <a:lstStyle/>
                    <a:p>
                      <a:r>
                        <a:rPr lang="en-US" sz="33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a:t>
                      </a:r>
                      <a:r>
                        <a:rPr lang="en-US" sz="3600" baseline="0" dirty="0">
                          <a:latin typeface="NikoshBAN" panose="02000000000000000000" pitchFamily="2" charset="0"/>
                          <a:cs typeface="NikoshBAN" panose="02000000000000000000" pitchFamily="2" charset="0"/>
                        </a:rPr>
                        <a:t> </a:t>
                      </a:r>
                      <a:r>
                        <a:rPr lang="en-US" sz="3600" baseline="0" dirty="0" err="1">
                          <a:latin typeface="NikoshBAN" panose="02000000000000000000" pitchFamily="2" charset="0"/>
                          <a:cs typeface="NikoshBAN" panose="02000000000000000000" pitchFamily="2" charset="0"/>
                        </a:rPr>
                        <a:t>অর্থ</a:t>
                      </a:r>
                      <a:r>
                        <a:rPr lang="en-US" sz="3600" baseline="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txBody>
                  <a:tcPr marL="68580" marR="68580" marT="34290" marB="34290">
                    <a:solidFill>
                      <a:schemeClr val="tx2"/>
                    </a:solidFill>
                  </a:tcPr>
                </a:tc>
                <a:tc>
                  <a:txBody>
                    <a:bodyPr/>
                    <a:lstStyle/>
                    <a:p>
                      <a:r>
                        <a:rPr lang="en-US" sz="1400" dirty="0"/>
                        <a:t>    </a:t>
                      </a:r>
                      <a:r>
                        <a:rPr lang="en-US" sz="3600" b="1" dirty="0" err="1">
                          <a:latin typeface="NikoshBAN" panose="02000000000000000000" pitchFamily="2" charset="0"/>
                          <a:cs typeface="NikoshBAN" panose="02000000000000000000" pitchFamily="2" charset="0"/>
                        </a:rPr>
                        <a:t>আরবি</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শব্দ</a:t>
                      </a:r>
                      <a:r>
                        <a:rPr lang="en-US" sz="3600" b="1" dirty="0">
                          <a:latin typeface="NikoshBAN" panose="02000000000000000000" pitchFamily="2" charset="0"/>
                          <a:cs typeface="NikoshBAN" panose="02000000000000000000" pitchFamily="2" charset="0"/>
                        </a:rPr>
                        <a:t> </a:t>
                      </a:r>
                    </a:p>
                  </a:txBody>
                  <a:tcPr marL="68580" marR="68580" marT="34290" marB="34290">
                    <a:solidFill>
                      <a:schemeClr val="accent1"/>
                    </a:solidFill>
                  </a:tcPr>
                </a:tc>
                <a:extLst>
                  <a:ext uri="{0D108BD9-81ED-4DB2-BD59-A6C34878D82A}">
                    <a16:rowId xmlns:a16="http://schemas.microsoft.com/office/drawing/2014/main" val="10000"/>
                  </a:ext>
                </a:extLst>
              </a:tr>
              <a:tr h="519769">
                <a:tc>
                  <a:txBody>
                    <a:bodyPr/>
                    <a:lstStyle/>
                    <a:p>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আর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কত</a:t>
                      </a:r>
                      <a:r>
                        <a:rPr lang="en-US" sz="3200" b="1" dirty="0">
                          <a:latin typeface="NikoshBAN" panose="02000000000000000000" pitchFamily="2" charset="0"/>
                          <a:cs typeface="NikoshBAN" panose="02000000000000000000" pitchFamily="2" charset="0"/>
                        </a:rPr>
                        <a:t> </a:t>
                      </a:r>
                    </a:p>
                  </a:txBody>
                  <a:tcPr marL="68580" marR="68580" marT="34290" marB="34290">
                    <a:solidFill>
                      <a:schemeClr val="accent2">
                        <a:lumMod val="20000"/>
                        <a:lumOff val="80000"/>
                      </a:schemeClr>
                    </a:solidFill>
                  </a:tcPr>
                </a:tc>
                <a:tc>
                  <a:txBody>
                    <a:bodyPr/>
                    <a:lstStyle/>
                    <a:p>
                      <a:r>
                        <a:rPr lang="ar-AE" sz="2400" b="1" dirty="0">
                          <a:latin typeface="Arial" panose="020B0604020202020204" pitchFamily="34" charset="0"/>
                          <a:cs typeface="Arial" panose="020B0604020202020204" pitchFamily="34" charset="0"/>
                        </a:rPr>
                        <a:t>وَكَمْ</a:t>
                      </a:r>
                      <a:r>
                        <a:rPr lang="en-US" sz="2400" b="1" dirty="0">
                          <a:latin typeface="Arial" panose="020B0604020202020204" pitchFamily="34" charset="0"/>
                          <a:cs typeface="Arial" panose="020B0604020202020204" pitchFamily="34" charset="0"/>
                        </a:rPr>
                        <a:t>      </a:t>
                      </a:r>
                    </a:p>
                  </a:txBody>
                  <a:tcPr marL="68580" marR="68580" marT="34290" marB="34290">
                    <a:solidFill>
                      <a:schemeClr val="accent2">
                        <a:lumMod val="20000"/>
                        <a:lumOff val="80000"/>
                      </a:schemeClr>
                    </a:solidFill>
                  </a:tcPr>
                </a:tc>
                <a:extLst>
                  <a:ext uri="{0D108BD9-81ED-4DB2-BD59-A6C34878D82A}">
                    <a16:rowId xmlns:a16="http://schemas.microsoft.com/office/drawing/2014/main" val="10001"/>
                  </a:ext>
                </a:extLst>
              </a:tr>
              <a:tr h="519769">
                <a:tc>
                  <a:txBody>
                    <a:bodyPr/>
                    <a:lstStyle/>
                    <a:p>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জনপদ</a:t>
                      </a:r>
                      <a:r>
                        <a:rPr lang="en-US" sz="3200" b="1" dirty="0">
                          <a:latin typeface="NikoshBAN" panose="02000000000000000000" pitchFamily="2" charset="0"/>
                          <a:cs typeface="NikoshBAN" panose="02000000000000000000" pitchFamily="2" charset="0"/>
                        </a:rPr>
                        <a:t> </a:t>
                      </a:r>
                    </a:p>
                  </a:txBody>
                  <a:tcPr marL="68580" marR="68580" marT="34290" marB="34290">
                    <a:solidFill>
                      <a:schemeClr val="accent6">
                        <a:lumMod val="20000"/>
                        <a:lumOff val="80000"/>
                      </a:schemeClr>
                    </a:solidFill>
                  </a:tcPr>
                </a:tc>
                <a:tc>
                  <a:txBody>
                    <a:bodyPr/>
                    <a:lstStyle/>
                    <a:p>
                      <a:r>
                        <a:rPr lang="ar-AE" sz="2400" b="1" dirty="0">
                          <a:latin typeface="Arial" panose="020B0604020202020204" pitchFamily="34" charset="0"/>
                          <a:cs typeface="Arial" panose="020B0604020202020204" pitchFamily="34" charset="0"/>
                        </a:rPr>
                        <a:t>قَرْيَة</a:t>
                      </a:r>
                      <a:endParaRPr lang="en-US" sz="2400" b="1" dirty="0">
                        <a:latin typeface="Arial" panose="020B0604020202020204" pitchFamily="34" charset="0"/>
                        <a:cs typeface="Arial" panose="020B0604020202020204" pitchFamily="34" charset="0"/>
                      </a:endParaRPr>
                    </a:p>
                  </a:txBody>
                  <a:tcPr marL="68580" marR="68580" marT="34290" marB="34290">
                    <a:solidFill>
                      <a:schemeClr val="accent6">
                        <a:lumMod val="20000"/>
                        <a:lumOff val="80000"/>
                      </a:schemeClr>
                    </a:solidFill>
                  </a:tcPr>
                </a:tc>
                <a:extLst>
                  <a:ext uri="{0D108BD9-81ED-4DB2-BD59-A6C34878D82A}">
                    <a16:rowId xmlns:a16="http://schemas.microsoft.com/office/drawing/2014/main" val="10002"/>
                  </a:ext>
                </a:extLst>
              </a:tr>
              <a:tr h="519769">
                <a:tc>
                  <a:txBody>
                    <a:bodyPr/>
                    <a:lstStyle/>
                    <a:p>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রাত্রিকালে</a:t>
                      </a:r>
                      <a:r>
                        <a:rPr lang="en-US" sz="3200" b="1" dirty="0">
                          <a:latin typeface="NikoshBAN" panose="02000000000000000000" pitchFamily="2" charset="0"/>
                          <a:cs typeface="NikoshBAN" panose="02000000000000000000" pitchFamily="2" charset="0"/>
                        </a:rPr>
                        <a:t> </a:t>
                      </a:r>
                    </a:p>
                  </a:txBody>
                  <a:tcPr marL="68580" marR="68580" marT="34290" marB="34290">
                    <a:solidFill>
                      <a:schemeClr val="accent5">
                        <a:lumMod val="60000"/>
                        <a:lumOff val="40000"/>
                      </a:schemeClr>
                    </a:solidFill>
                  </a:tcPr>
                </a:tc>
                <a:tc>
                  <a:txBody>
                    <a:bodyPr/>
                    <a:lstStyle/>
                    <a:p>
                      <a:r>
                        <a:rPr lang="ar-AE" sz="2400" b="1" dirty="0">
                          <a:latin typeface="Arial" panose="020B0604020202020204" pitchFamily="34" charset="0"/>
                          <a:cs typeface="Arial" panose="020B0604020202020204" pitchFamily="34" charset="0"/>
                        </a:rPr>
                        <a:t>بَيَاتًا</a:t>
                      </a:r>
                      <a:endParaRPr lang="en-US" sz="2400" b="1" dirty="0">
                        <a:latin typeface="Arial" panose="020B0604020202020204" pitchFamily="34" charset="0"/>
                        <a:cs typeface="Arial" panose="020B0604020202020204" pitchFamily="34" charset="0"/>
                      </a:endParaRPr>
                    </a:p>
                  </a:txBody>
                  <a:tcPr marL="68580" marR="68580" marT="34290" marB="34290">
                    <a:solidFill>
                      <a:schemeClr val="accent5">
                        <a:lumMod val="60000"/>
                        <a:lumOff val="40000"/>
                      </a:schemeClr>
                    </a:solidFill>
                  </a:tcPr>
                </a:tc>
                <a:extLst>
                  <a:ext uri="{0D108BD9-81ED-4DB2-BD59-A6C34878D82A}">
                    <a16:rowId xmlns:a16="http://schemas.microsoft.com/office/drawing/2014/main" val="10003"/>
                  </a:ext>
                </a:extLst>
              </a:tr>
              <a:tr h="519769">
                <a:tc>
                  <a:txBody>
                    <a:bodyPr/>
                    <a:lstStyle/>
                    <a:p>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তাদের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কোন</a:t>
                      </a:r>
                      <a:r>
                        <a:rPr lang="en-US" sz="3200" b="1" baseline="0" dirty="0">
                          <a:latin typeface="NikoshBAN" panose="02000000000000000000" pitchFamily="2" charset="0"/>
                          <a:cs typeface="NikoshBAN" panose="02000000000000000000" pitchFamily="2" charset="0"/>
                        </a:rPr>
                        <a:t> </a:t>
                      </a:r>
                      <a:r>
                        <a:rPr lang="en-US" sz="3200" b="1" baseline="0" dirty="0" err="1">
                          <a:latin typeface="NikoshBAN" panose="02000000000000000000" pitchFamily="2" charset="0"/>
                          <a:cs typeface="NikoshBAN" panose="02000000000000000000" pitchFamily="2" charset="0"/>
                        </a:rPr>
                        <a:t>দাবি</a:t>
                      </a:r>
                      <a:endParaRPr lang="en-US" sz="3200" b="1" dirty="0">
                        <a:latin typeface="NikoshBAN" panose="02000000000000000000" pitchFamily="2" charset="0"/>
                        <a:cs typeface="NikoshBAN" panose="02000000000000000000" pitchFamily="2" charset="0"/>
                      </a:endParaRPr>
                    </a:p>
                  </a:txBody>
                  <a:tcPr marL="68580" marR="68580" marT="34290" marB="34290">
                    <a:solidFill>
                      <a:schemeClr val="accent6">
                        <a:lumMod val="40000"/>
                        <a:lumOff val="60000"/>
                      </a:schemeClr>
                    </a:solidFill>
                  </a:tcPr>
                </a:tc>
                <a:tc>
                  <a:txBody>
                    <a:bodyPr/>
                    <a:lstStyle/>
                    <a:p>
                      <a:r>
                        <a:rPr lang="ar-AE" sz="2400" b="1" dirty="0">
                          <a:latin typeface="Arial" panose="020B0604020202020204" pitchFamily="34" charset="0"/>
                          <a:cs typeface="Arial" panose="020B0604020202020204" pitchFamily="34" charset="0"/>
                        </a:rPr>
                        <a:t>دَعْوَاهُمْ</a:t>
                      </a:r>
                      <a:endParaRPr lang="en-US" sz="2400" b="1" dirty="0">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extLst>
                  <a:ext uri="{0D108BD9-81ED-4DB2-BD59-A6C34878D82A}">
                    <a16:rowId xmlns:a16="http://schemas.microsoft.com/office/drawing/2014/main" val="10004"/>
                  </a:ext>
                </a:extLst>
              </a:tr>
              <a:tr h="519769">
                <a:tc>
                  <a:txBody>
                    <a:bodyPr/>
                    <a:lstStyle/>
                    <a:p>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অত্যাচারী</a:t>
                      </a:r>
                      <a:r>
                        <a:rPr lang="en-US" sz="3200" b="1" baseline="0" dirty="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a:txBody>
                  <a:tcPr marL="68580" marR="68580" marT="34290" marB="34290">
                    <a:solidFill>
                      <a:schemeClr val="accent6">
                        <a:lumMod val="60000"/>
                        <a:lumOff val="40000"/>
                      </a:schemeClr>
                    </a:solidFill>
                  </a:tcPr>
                </a:tc>
                <a:tc>
                  <a:txBody>
                    <a:bodyPr/>
                    <a:lstStyle/>
                    <a:p>
                      <a:r>
                        <a:rPr lang="ar-AE" sz="2400" b="1" dirty="0">
                          <a:latin typeface="Arial" panose="020B0604020202020204" pitchFamily="34" charset="0"/>
                          <a:cs typeface="Arial" panose="020B0604020202020204" pitchFamily="34" charset="0"/>
                        </a:rPr>
                        <a:t>ظَالِمِين</a:t>
                      </a:r>
                      <a:endParaRPr lang="en-US" sz="2400" b="1" dirty="0">
                        <a:latin typeface="Arial" panose="020B0604020202020204" pitchFamily="34" charset="0"/>
                        <a:cs typeface="Arial" panose="020B0604020202020204" pitchFamily="34" charset="0"/>
                      </a:endParaRPr>
                    </a:p>
                  </a:txBody>
                  <a:tcPr marL="68580" marR="68580" marT="34290" marB="34290">
                    <a:solidFill>
                      <a:schemeClr val="accent6">
                        <a:lumMod val="60000"/>
                        <a:lumOff val="40000"/>
                      </a:schemeClr>
                    </a:solidFill>
                  </a:tcPr>
                </a:tc>
                <a:extLst>
                  <a:ext uri="{0D108BD9-81ED-4DB2-BD59-A6C34878D82A}">
                    <a16:rowId xmlns:a16="http://schemas.microsoft.com/office/drawing/2014/main" val="10005"/>
                  </a:ext>
                </a:extLst>
              </a:tr>
              <a:tr h="666044">
                <a:tc>
                  <a:txBody>
                    <a:bodyPr/>
                    <a:lstStyle/>
                    <a:p>
                      <a:r>
                        <a:rPr lang="en-US" sz="2400" b="1" dirty="0">
                          <a:latin typeface="Arial Black" panose="020B0A04020102020204" pitchFamily="34" charset="0"/>
                        </a:rPr>
                        <a:t>   </a:t>
                      </a:r>
                      <a:r>
                        <a:rPr lang="en-US" sz="3200" b="1" dirty="0" err="1">
                          <a:latin typeface="NikoshBAN" panose="02000000000000000000" pitchFamily="2" charset="0"/>
                          <a:cs typeface="NikoshBAN" panose="02000000000000000000" pitchFamily="2" charset="0"/>
                        </a:rPr>
                        <a:t>আমি</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অবশ্যই</a:t>
                      </a:r>
                      <a:r>
                        <a:rPr lang="en-US" sz="3200" b="1" baseline="0" dirty="0">
                          <a:latin typeface="NikoshBAN" panose="02000000000000000000" pitchFamily="2" charset="0"/>
                          <a:cs typeface="NikoshBAN" panose="02000000000000000000" pitchFamily="2" charset="0"/>
                        </a:rPr>
                        <a:t> </a:t>
                      </a:r>
                      <a:r>
                        <a:rPr lang="en-US" sz="3200" b="1" baseline="0" dirty="0" err="1">
                          <a:latin typeface="NikoshBAN" panose="02000000000000000000" pitchFamily="2" charset="0"/>
                          <a:cs typeface="NikoshBAN" panose="02000000000000000000" pitchFamily="2" charset="0"/>
                        </a:rPr>
                        <a:t>জিজ্ঞাসা</a:t>
                      </a:r>
                      <a:r>
                        <a:rPr lang="en-US" sz="3200" b="1" baseline="0" dirty="0">
                          <a:latin typeface="NikoshBAN" panose="02000000000000000000" pitchFamily="2" charset="0"/>
                          <a:cs typeface="NikoshBAN" panose="02000000000000000000" pitchFamily="2" charset="0"/>
                        </a:rPr>
                        <a:t> </a:t>
                      </a:r>
                      <a:r>
                        <a:rPr lang="en-US" sz="3200" b="1" baseline="0" dirty="0" err="1">
                          <a:latin typeface="NikoshBAN" panose="02000000000000000000" pitchFamily="2" charset="0"/>
                          <a:cs typeface="NikoshBAN" panose="02000000000000000000" pitchFamily="2" charset="0"/>
                        </a:rPr>
                        <a:t>করবো</a:t>
                      </a:r>
                      <a:r>
                        <a:rPr lang="en-US" sz="3200" b="1" baseline="0" dirty="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a:txBody>
                  <a:tcPr marL="68580" marR="68580" marT="34290" marB="34290">
                    <a:solidFill>
                      <a:srgbClr val="00B0F0"/>
                    </a:solidFill>
                  </a:tcPr>
                </a:tc>
                <a:tc>
                  <a:txBody>
                    <a:bodyPr/>
                    <a:lstStyle/>
                    <a:p>
                      <a:r>
                        <a:rPr lang="ar-AE" sz="2400" b="1" dirty="0">
                          <a:latin typeface="Arial" panose="020B0604020202020204" pitchFamily="34" charset="0"/>
                          <a:cs typeface="Arial" panose="020B0604020202020204" pitchFamily="34" charset="0"/>
                        </a:rPr>
                        <a:t>لَنَسْأَلَنَّ</a:t>
                      </a:r>
                      <a:endParaRPr lang="en-US" sz="2400" b="1" dirty="0">
                        <a:latin typeface="Arial" panose="020B0604020202020204" pitchFamily="34" charset="0"/>
                        <a:cs typeface="Arial" panose="020B0604020202020204" pitchFamily="34" charset="0"/>
                      </a:endParaRPr>
                    </a:p>
                  </a:txBody>
                  <a:tcPr marL="68580" marR="68580" marT="34290" marB="34290">
                    <a:solidFill>
                      <a:srgbClr val="00B0F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74589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609601"/>
            <a:ext cx="36576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একক</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কাজ</a:t>
            </a:r>
            <a:r>
              <a:rPr lang="en-US" sz="6000" b="1" dirty="0">
                <a:latin typeface="NikoshBAN" panose="02000000000000000000" pitchFamily="2" charset="0"/>
                <a:cs typeface="NikoshBAN" panose="02000000000000000000" pitchFamily="2"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1390632817"/>
              </p:ext>
            </p:extLst>
          </p:nvPr>
        </p:nvGraphicFramePr>
        <p:xfrm>
          <a:off x="838200" y="3124200"/>
          <a:ext cx="10363200" cy="2895600"/>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1181100">
                <a:tc>
                  <a:txBody>
                    <a:bodyPr/>
                    <a:lstStyle/>
                    <a:p>
                      <a:r>
                        <a:rPr lang="en-US" sz="3300" dirty="0" err="1">
                          <a:latin typeface="NikoshBAN" panose="02000000000000000000" pitchFamily="2" charset="0"/>
                          <a:cs typeface="NikoshBAN" panose="02000000000000000000" pitchFamily="2" charset="0"/>
                        </a:rPr>
                        <a:t>বাংলা</a:t>
                      </a:r>
                      <a:r>
                        <a:rPr lang="en-US" sz="3300" baseline="0" dirty="0">
                          <a:latin typeface="NikoshBAN" panose="02000000000000000000" pitchFamily="2" charset="0"/>
                          <a:cs typeface="NikoshBAN" panose="02000000000000000000" pitchFamily="2" charset="0"/>
                        </a:rPr>
                        <a:t> </a:t>
                      </a:r>
                      <a:r>
                        <a:rPr lang="en-US" sz="3300" baseline="0" dirty="0" err="1">
                          <a:latin typeface="NikoshBAN" panose="02000000000000000000" pitchFamily="2" charset="0"/>
                          <a:cs typeface="NikoshBAN" panose="02000000000000000000" pitchFamily="2" charset="0"/>
                        </a:rPr>
                        <a:t>অর্থ</a:t>
                      </a:r>
                      <a:r>
                        <a:rPr lang="en-US" sz="3300" baseline="0" dirty="0">
                          <a:latin typeface="NikoshBAN" panose="02000000000000000000" pitchFamily="2" charset="0"/>
                          <a:cs typeface="NikoshBAN" panose="02000000000000000000" pitchFamily="2" charset="0"/>
                        </a:rPr>
                        <a:t> </a:t>
                      </a:r>
                      <a:r>
                        <a:rPr lang="en-US" sz="3300" baseline="0" dirty="0" err="1">
                          <a:latin typeface="NikoshBAN" panose="02000000000000000000" pitchFamily="2" charset="0"/>
                          <a:cs typeface="NikoshBAN" panose="02000000000000000000" pitchFamily="2" charset="0"/>
                        </a:rPr>
                        <a:t>লিখ</a:t>
                      </a:r>
                      <a:endParaRPr lang="en-US" sz="3300" dirty="0">
                        <a:latin typeface="NikoshBAN" panose="02000000000000000000" pitchFamily="2" charset="0"/>
                        <a:cs typeface="NikoshBAN" panose="02000000000000000000" pitchFamily="2" charset="0"/>
                      </a:endParaRPr>
                    </a:p>
                  </a:txBody>
                  <a:tcPr marL="68580" marR="68580" marT="34290" marB="34290">
                    <a:solidFill>
                      <a:schemeClr val="tx1"/>
                    </a:solidFill>
                  </a:tcPr>
                </a:tc>
                <a:tc>
                  <a:txBody>
                    <a:bodyPr/>
                    <a:lstStyle/>
                    <a:p>
                      <a:r>
                        <a:rPr lang="en-US" sz="3300" dirty="0">
                          <a:latin typeface="NikoshBAN" panose="02000000000000000000" pitchFamily="2" charset="0"/>
                          <a:cs typeface="NikoshBAN" panose="02000000000000000000" pitchFamily="2" charset="0"/>
                        </a:rPr>
                        <a:t> </a:t>
                      </a:r>
                      <a:r>
                        <a:rPr lang="en-US" sz="3300" dirty="0" err="1">
                          <a:latin typeface="NikoshBAN" panose="02000000000000000000" pitchFamily="2" charset="0"/>
                          <a:cs typeface="NikoshBAN" panose="02000000000000000000" pitchFamily="2" charset="0"/>
                        </a:rPr>
                        <a:t>আরবি</a:t>
                      </a:r>
                      <a:r>
                        <a:rPr lang="en-US" sz="3300" dirty="0">
                          <a:latin typeface="NikoshBAN" panose="02000000000000000000" pitchFamily="2" charset="0"/>
                          <a:cs typeface="NikoshBAN" panose="02000000000000000000" pitchFamily="2" charset="0"/>
                        </a:rPr>
                        <a:t> </a:t>
                      </a:r>
                      <a:r>
                        <a:rPr lang="en-US" sz="3300" dirty="0" err="1">
                          <a:latin typeface="NikoshBAN" panose="02000000000000000000" pitchFamily="2" charset="0"/>
                          <a:cs typeface="NikoshBAN" panose="02000000000000000000" pitchFamily="2" charset="0"/>
                        </a:rPr>
                        <a:t>শব্দ</a:t>
                      </a:r>
                      <a:r>
                        <a:rPr lang="en-US" sz="3300" dirty="0">
                          <a:latin typeface="NikoshBAN" panose="02000000000000000000" pitchFamily="2" charset="0"/>
                          <a:cs typeface="NikoshBAN" panose="02000000000000000000" pitchFamily="2" charset="0"/>
                        </a:rPr>
                        <a:t> </a:t>
                      </a:r>
                    </a:p>
                  </a:txBody>
                  <a:tcPr marL="68580" marR="68580" marT="34290" marB="34290">
                    <a:solidFill>
                      <a:schemeClr val="tx1"/>
                    </a:solidFill>
                  </a:tcPr>
                </a:tc>
                <a:extLst>
                  <a:ext uri="{0D108BD9-81ED-4DB2-BD59-A6C34878D82A}">
                    <a16:rowId xmlns:a16="http://schemas.microsoft.com/office/drawing/2014/main" val="10000"/>
                  </a:ext>
                </a:extLst>
              </a:tr>
              <a:tr h="571500">
                <a:tc>
                  <a:txBody>
                    <a:bodyPr/>
                    <a:lstStyle/>
                    <a:p>
                      <a:endParaRPr lang="en-US" sz="3300" dirty="0">
                        <a:latin typeface="NikoshBAN" panose="02000000000000000000" pitchFamily="2" charset="0"/>
                        <a:cs typeface="NikoshBAN" panose="02000000000000000000" pitchFamily="2" charset="0"/>
                      </a:endParaRPr>
                    </a:p>
                  </a:txBody>
                  <a:tcPr marL="68580" marR="68580" marT="34290" marB="34290">
                    <a:solidFill>
                      <a:schemeClr val="tx2">
                        <a:lumMod val="40000"/>
                        <a:lumOff val="60000"/>
                      </a:schemeClr>
                    </a:solidFill>
                  </a:tcPr>
                </a:tc>
                <a:tc>
                  <a:txBody>
                    <a:bodyPr/>
                    <a:lstStyle/>
                    <a:p>
                      <a:r>
                        <a:rPr lang="ar-AE" sz="3300" dirty="0">
                          <a:latin typeface="NikoshBAN" panose="02000000000000000000" pitchFamily="2" charset="0"/>
                        </a:rPr>
                        <a:t>غَائِبِين</a:t>
                      </a:r>
                      <a:endParaRPr lang="en-US" sz="3300" dirty="0">
                        <a:latin typeface="NikoshBAN" panose="02000000000000000000" pitchFamily="2" charset="0"/>
                        <a:cs typeface="NikoshBAN" panose="02000000000000000000" pitchFamily="2" charset="0"/>
                      </a:endParaRPr>
                    </a:p>
                  </a:txBody>
                  <a:tcPr marL="68580" marR="68580" marT="34290" marB="34290">
                    <a:solidFill>
                      <a:schemeClr val="tx2">
                        <a:lumMod val="40000"/>
                        <a:lumOff val="60000"/>
                      </a:schemeClr>
                    </a:solidFill>
                  </a:tcPr>
                </a:tc>
                <a:extLst>
                  <a:ext uri="{0D108BD9-81ED-4DB2-BD59-A6C34878D82A}">
                    <a16:rowId xmlns:a16="http://schemas.microsoft.com/office/drawing/2014/main" val="10001"/>
                  </a:ext>
                </a:extLst>
              </a:tr>
              <a:tr h="571500">
                <a:tc>
                  <a:txBody>
                    <a:bodyPr/>
                    <a:lstStyle/>
                    <a:p>
                      <a:endParaRPr lang="en-US" sz="3300" dirty="0">
                        <a:latin typeface="NikoshBAN" panose="02000000000000000000" pitchFamily="2" charset="0"/>
                        <a:cs typeface="NikoshBAN" panose="02000000000000000000" pitchFamily="2" charset="0"/>
                      </a:endParaRPr>
                    </a:p>
                  </a:txBody>
                  <a:tcPr marL="68580" marR="68580" marT="34290" marB="34290">
                    <a:solidFill>
                      <a:schemeClr val="accent4">
                        <a:lumMod val="60000"/>
                        <a:lumOff val="40000"/>
                      </a:schemeClr>
                    </a:solidFill>
                  </a:tcPr>
                </a:tc>
                <a:tc>
                  <a:txBody>
                    <a:bodyPr/>
                    <a:lstStyle/>
                    <a:p>
                      <a:r>
                        <a:rPr lang="ar-AE" sz="3300" dirty="0">
                          <a:latin typeface="NikoshBAN" panose="02000000000000000000" pitchFamily="2" charset="0"/>
                        </a:rPr>
                        <a:t>فَلَنَقُصَّنَّ</a:t>
                      </a:r>
                      <a:endParaRPr lang="en-US" sz="3300" dirty="0">
                        <a:latin typeface="NikoshBAN" panose="02000000000000000000" pitchFamily="2" charset="0"/>
                        <a:cs typeface="NikoshBAN" panose="02000000000000000000" pitchFamily="2" charset="0"/>
                      </a:endParaRPr>
                    </a:p>
                  </a:txBody>
                  <a:tcPr marL="68580" marR="68580" marT="34290" marB="34290">
                    <a:solidFill>
                      <a:schemeClr val="accent4">
                        <a:lumMod val="60000"/>
                        <a:lumOff val="40000"/>
                      </a:schemeClr>
                    </a:solidFill>
                  </a:tcPr>
                </a:tc>
                <a:extLst>
                  <a:ext uri="{0D108BD9-81ED-4DB2-BD59-A6C34878D82A}">
                    <a16:rowId xmlns:a16="http://schemas.microsoft.com/office/drawing/2014/main" val="10002"/>
                  </a:ext>
                </a:extLst>
              </a:tr>
              <a:tr h="571500">
                <a:tc>
                  <a:txBody>
                    <a:bodyPr/>
                    <a:lstStyle/>
                    <a:p>
                      <a:endParaRPr lang="en-US" sz="3300" dirty="0">
                        <a:latin typeface="NikoshBAN" panose="02000000000000000000" pitchFamily="2" charset="0"/>
                        <a:cs typeface="NikoshBAN" panose="02000000000000000000" pitchFamily="2" charset="0"/>
                      </a:endParaRPr>
                    </a:p>
                  </a:txBody>
                  <a:tcPr marL="68580" marR="68580" marT="34290" marB="34290">
                    <a:solidFill>
                      <a:schemeClr val="accent1">
                        <a:lumMod val="60000"/>
                        <a:lumOff val="40000"/>
                      </a:schemeClr>
                    </a:solidFill>
                  </a:tcPr>
                </a:tc>
                <a:tc>
                  <a:txBody>
                    <a:bodyPr/>
                    <a:lstStyle/>
                    <a:p>
                      <a:r>
                        <a:rPr lang="ar-AE" sz="3300" dirty="0">
                          <a:latin typeface="NikoshBAN" panose="02000000000000000000" pitchFamily="2" charset="0"/>
                        </a:rPr>
                        <a:t>أُرْسِل</a:t>
                      </a:r>
                      <a:endParaRPr lang="en-US" sz="3300" dirty="0">
                        <a:latin typeface="NikoshBAN" panose="02000000000000000000" pitchFamily="2" charset="0"/>
                        <a:cs typeface="NikoshBAN" panose="02000000000000000000" pitchFamily="2"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4991100" y="1905000"/>
            <a:ext cx="2209800" cy="707886"/>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err="1">
                <a:latin typeface="NikoshBAN" panose="02000000000000000000" pitchFamily="2" charset="0"/>
                <a:cs typeface="NikoshBAN" panose="02000000000000000000" pitchFamily="2" charset="0"/>
              </a:rPr>
              <a:t>শব্দার্থ</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লিখ</a:t>
            </a:r>
            <a:r>
              <a:rPr lang="en-US" sz="40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5728933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95648" y="2286000"/>
            <a:ext cx="2590800" cy="769441"/>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400" u="sng" dirty="0" err="1">
                <a:latin typeface="NikoshBAN" panose="02000000000000000000" pitchFamily="2" charset="0"/>
                <a:cs typeface="NikoshBAN" panose="02000000000000000000" pitchFamily="2" charset="0"/>
              </a:rPr>
              <a:t>তারকীব</a:t>
            </a:r>
            <a:r>
              <a:rPr lang="en-US" sz="4400" u="sng" dirty="0">
                <a:latin typeface="NikoshBAN" panose="02000000000000000000" pitchFamily="2" charset="0"/>
                <a:cs typeface="NikoshBAN" panose="02000000000000000000" pitchFamily="2" charset="0"/>
              </a:rPr>
              <a:t> </a:t>
            </a:r>
            <a:r>
              <a:rPr lang="en-US" sz="4400" u="sng" dirty="0" err="1">
                <a:latin typeface="NikoshBAN" panose="02000000000000000000" pitchFamily="2" charset="0"/>
                <a:cs typeface="NikoshBAN" panose="02000000000000000000" pitchFamily="2" charset="0"/>
              </a:rPr>
              <a:t>কর</a:t>
            </a:r>
            <a:r>
              <a:rPr lang="en-US" sz="4400" u="sng" dirty="0">
                <a:latin typeface="NikoshBAN" panose="02000000000000000000" pitchFamily="2" charset="0"/>
                <a:cs typeface="NikoshBAN" panose="02000000000000000000" pitchFamily="2" charset="0"/>
              </a:rPr>
              <a:t>; </a:t>
            </a:r>
          </a:p>
        </p:txBody>
      </p:sp>
      <p:sp>
        <p:nvSpPr>
          <p:cNvPr id="5" name="Rectangle 4"/>
          <p:cNvSpPr/>
          <p:nvPr/>
        </p:nvSpPr>
        <p:spPr>
          <a:xfrm>
            <a:off x="2209800" y="3595308"/>
            <a:ext cx="8458200" cy="1107996"/>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r>
              <a:rPr lang="ar-AE" sz="6600" b="1" dirty="0">
                <a:latin typeface="Arial" panose="020B0604020202020204" pitchFamily="34" charset="0"/>
                <a:cs typeface="Arial" panose="020B0604020202020204" pitchFamily="34" charset="0"/>
              </a:rPr>
              <a:t>وَكَمْ مِنْ قَرْيَةٍ أَهْلَكْنَاهَا</a:t>
            </a:r>
            <a:endParaRPr lang="en-US" sz="6600" b="1" dirty="0">
              <a:latin typeface="Arial" panose="020B0604020202020204" pitchFamily="34" charset="0"/>
              <a:cs typeface="Arial" panose="020B0604020202020204" pitchFamily="34" charset="0"/>
            </a:endParaRPr>
          </a:p>
        </p:txBody>
      </p:sp>
      <p:sp>
        <p:nvSpPr>
          <p:cNvPr id="6" name="TextBox 5"/>
          <p:cNvSpPr txBox="1"/>
          <p:nvPr/>
        </p:nvSpPr>
        <p:spPr>
          <a:xfrm>
            <a:off x="4572000" y="762001"/>
            <a:ext cx="2895600" cy="1015663"/>
          </a:xfrm>
          <a:prstGeom prst="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দলীয়</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কাজ</a:t>
            </a:r>
            <a:r>
              <a:rPr lang="en-US" sz="60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938933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4825" y="1219200"/>
            <a:ext cx="3562350" cy="1015663"/>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জোড়ায়</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কাজ</a:t>
            </a:r>
            <a:r>
              <a:rPr lang="en-US" sz="6000" b="1" dirty="0">
                <a:latin typeface="NikoshBAN" panose="02000000000000000000" pitchFamily="2" charset="0"/>
                <a:cs typeface="NikoshBAN" panose="02000000000000000000" pitchFamily="2" charset="0"/>
              </a:rPr>
              <a:t> </a:t>
            </a:r>
          </a:p>
        </p:txBody>
      </p:sp>
      <p:sp>
        <p:nvSpPr>
          <p:cNvPr id="3" name="TextBox 2"/>
          <p:cNvSpPr txBox="1"/>
          <p:nvPr/>
        </p:nvSpPr>
        <p:spPr>
          <a:xfrm>
            <a:off x="723900" y="3415293"/>
            <a:ext cx="10744200" cy="1107996"/>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6600" dirty="0" err="1">
                <a:latin typeface="NikoshBAN" panose="02000000000000000000" pitchFamily="2" charset="0"/>
                <a:cs typeface="NikoshBAN" panose="02000000000000000000" pitchFamily="2" charset="0"/>
              </a:rPr>
              <a:t>আলোচ্য</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আয়াতের</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বর্তমান</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প্রেক্ষাপট</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লিখ</a:t>
            </a:r>
            <a:r>
              <a:rPr lang="en-US" sz="66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502006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A6DE9F-E7D2-4735-B6D3-00C09BB8E6AC}"/>
              </a:ext>
            </a:extLst>
          </p:cNvPr>
          <p:cNvSpPr txBox="1"/>
          <p:nvPr/>
        </p:nvSpPr>
        <p:spPr>
          <a:xfrm>
            <a:off x="838200" y="2133600"/>
            <a:ext cx="10058400" cy="830997"/>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as-IN" sz="4800" dirty="0">
                <a:latin typeface="NikoshBAN" panose="02000000000000000000" pitchFamily="2" charset="0"/>
                <a:cs typeface="NikoshBAN" panose="02000000000000000000" pitchFamily="2" charset="0"/>
              </a:rPr>
              <a:t>১/ সুরার নামকরণ লিখতে পারবে</a:t>
            </a:r>
            <a:r>
              <a:rPr lang="en-US" sz="4800" dirty="0">
                <a:latin typeface="NikoshBAN" panose="02000000000000000000" pitchFamily="2" charset="0"/>
                <a:cs typeface="NikoshBAN" panose="02000000000000000000" pitchFamily="2" charset="0"/>
              </a:rPr>
              <a:t>;</a:t>
            </a:r>
            <a:endParaRPr lang="as-IN" sz="48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DB9A16AF-25AF-46A0-93C5-8899C6047874}"/>
              </a:ext>
            </a:extLst>
          </p:cNvPr>
          <p:cNvSpPr txBox="1"/>
          <p:nvPr/>
        </p:nvSpPr>
        <p:spPr>
          <a:xfrm>
            <a:off x="838200" y="3246961"/>
            <a:ext cx="10058400" cy="1569660"/>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as-IN" sz="4800" dirty="0">
                <a:latin typeface="NikoshBAN" panose="02000000000000000000" pitchFamily="2" charset="0"/>
                <a:cs typeface="NikoshBAN" panose="02000000000000000000" pitchFamily="2" charset="0"/>
              </a:rPr>
              <a:t>২/ অত্র আয়াত সমূহে আল্লাহ কি অবস্থার কথা বর্ননা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বলতে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পারবে</a:t>
            </a:r>
            <a:r>
              <a:rPr lang="en-US" sz="4800" dirty="0">
                <a:latin typeface="NikoshBAN" panose="02000000000000000000" pitchFamily="2" charset="0"/>
                <a:cs typeface="NikoshBAN" panose="02000000000000000000" pitchFamily="2" charset="0"/>
              </a:rPr>
              <a:t>;</a:t>
            </a:r>
          </a:p>
        </p:txBody>
      </p:sp>
      <p:sp>
        <p:nvSpPr>
          <p:cNvPr id="7" name="TextBox 6">
            <a:extLst>
              <a:ext uri="{FF2B5EF4-FFF2-40B4-BE49-F238E27FC236}">
                <a16:creationId xmlns:a16="http://schemas.microsoft.com/office/drawing/2014/main" id="{7939DCCF-E44C-4CAE-A3D9-46BD1F9B6506}"/>
              </a:ext>
            </a:extLst>
          </p:cNvPr>
          <p:cNvSpPr txBox="1"/>
          <p:nvPr/>
        </p:nvSpPr>
        <p:spPr>
          <a:xfrm>
            <a:off x="838200" y="5098985"/>
            <a:ext cx="10058400" cy="830997"/>
          </a:xfrm>
          <a:prstGeom prst="rect">
            <a:avLst/>
          </a:prstGeom>
          <a:solidFill>
            <a:schemeClr val="accent5">
              <a:lumMod val="7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as-IN" sz="4800" dirty="0">
                <a:latin typeface="NikoshBAN" panose="02000000000000000000" pitchFamily="2" charset="0"/>
                <a:cs typeface="NikoshBAN" panose="02000000000000000000" pitchFamily="2" charset="0"/>
              </a:rPr>
              <a:t>৩/ জালিমদের শাস্তি </a:t>
            </a:r>
            <a:r>
              <a:rPr lang="en-US" sz="4800" dirty="0" err="1">
                <a:latin typeface="NikoshBAN" panose="02000000000000000000" pitchFamily="2" charset="0"/>
                <a:cs typeface="NikoshBAN" panose="02000000000000000000" pitchFamily="2" charset="0"/>
              </a:rPr>
              <a:t>কী</a:t>
            </a:r>
            <a:r>
              <a:rPr lang="as-IN" sz="4800" dirty="0">
                <a:latin typeface="NikoshBAN" panose="02000000000000000000" pitchFamily="2" charset="0"/>
                <a:cs typeface="NikoshBAN" panose="02000000000000000000" pitchFamily="2" charset="0"/>
              </a:rPr>
              <a:t> রকম হবে বলতে পারবে</a:t>
            </a:r>
            <a:r>
              <a:rPr lang="en-US" sz="4800" dirty="0">
                <a:latin typeface="NikoshBAN" panose="02000000000000000000" pitchFamily="2" charset="0"/>
                <a:cs typeface="NikoshBAN" panose="02000000000000000000" pitchFamily="2" charset="0"/>
              </a:rPr>
              <a:t>;</a:t>
            </a:r>
            <a:endParaRPr lang="as-IN" sz="48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400A7DC9-D6FA-4E91-A368-37D4BE9AA47D}"/>
              </a:ext>
            </a:extLst>
          </p:cNvPr>
          <p:cNvSpPr txBox="1"/>
          <p:nvPr/>
        </p:nvSpPr>
        <p:spPr>
          <a:xfrm>
            <a:off x="4772388" y="533400"/>
            <a:ext cx="2190023" cy="1107996"/>
          </a:xfrm>
          <a:prstGeom prst="rect">
            <a:avLst/>
          </a:prstGeom>
          <a:solidFill>
            <a:srgbClr val="FFFF00"/>
          </a:solidFill>
        </p:spPr>
        <p:txBody>
          <a:bodyPr wrap="none" rtlCol="0">
            <a:spAutoFit/>
          </a:bodyPr>
          <a:lstStyle/>
          <a:p>
            <a:r>
              <a:rPr lang="en-US" sz="6600" dirty="0" err="1">
                <a:latin typeface="NikoshBAN" panose="02000000000000000000" pitchFamily="2" charset="0"/>
                <a:cs typeface="NikoshBAN" panose="02000000000000000000" pitchFamily="2" charset="0"/>
              </a:rPr>
              <a:t>মূল্যায়ন</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5324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676400"/>
            <a:ext cx="9296400" cy="3048000"/>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914400" y="5279299"/>
            <a:ext cx="9829800" cy="1200329"/>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as-IN" sz="3600" b="1" dirty="0">
                <a:latin typeface="NikoshBAN" panose="02000000000000000000" pitchFamily="2" charset="0"/>
                <a:cs typeface="NikoshBAN" panose="02000000000000000000" pitchFamily="2" charset="0"/>
              </a:rPr>
              <a:t>বর্তমানে করোনা ভাইরাস ও পূর্ববর্তী গজবের মধ্যে কী মিল রয়েছে , অত্র আয়াতের প্রেক্ষাপট লিখে আনবে</a:t>
            </a:r>
            <a:r>
              <a:rPr lang="en-US" sz="3600" b="1" dirty="0">
                <a:latin typeface="NikoshBAN" panose="02000000000000000000" pitchFamily="2" charset="0"/>
                <a:cs typeface="NikoshBAN" panose="02000000000000000000" pitchFamily="2" charset="0"/>
              </a:rPr>
              <a:t>।</a:t>
            </a:r>
          </a:p>
        </p:txBody>
      </p:sp>
      <p:sp>
        <p:nvSpPr>
          <p:cNvPr id="4" name="TextBox 3"/>
          <p:cNvSpPr txBox="1"/>
          <p:nvPr/>
        </p:nvSpPr>
        <p:spPr>
          <a:xfrm>
            <a:off x="4495800" y="381001"/>
            <a:ext cx="28956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বাড়ির</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কাজ</a:t>
            </a:r>
            <a:r>
              <a:rPr lang="en-US" sz="60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6303599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2902" y="5029200"/>
            <a:ext cx="704039" cy="300082"/>
          </a:xfrm>
          <a:prstGeom prst="rect">
            <a:avLst/>
          </a:prstGeom>
        </p:spPr>
        <p:txBody>
          <a:bodyPr wrap="none">
            <a:spAutoFit/>
          </a:bodyPr>
          <a:lstStyle/>
          <a:p>
            <a:r>
              <a:rPr lang="ar-AE" sz="1350" dirty="0">
                <a:solidFill>
                  <a:srgbClr val="FFFFFF"/>
                </a:solidFill>
                <a:latin typeface="Segoe UI Historic" panose="020B0502040204020203" pitchFamily="34" charset="0"/>
              </a:rPr>
              <a:t>مع السلام</a:t>
            </a:r>
            <a:endParaRPr lang="en-US" sz="1350" dirty="0"/>
          </a:p>
        </p:txBody>
      </p:sp>
      <p:pic>
        <p:nvPicPr>
          <p:cNvPr id="8" name="Picture 7"/>
          <p:cNvPicPr>
            <a:picLocks noChangeAspect="1"/>
          </p:cNvPicPr>
          <p:nvPr/>
        </p:nvPicPr>
        <p:blipFill rotWithShape="1">
          <a:blip r:embed="rId2"/>
          <a:srcRect l="4979" t="14641" r="4979" b="14641"/>
          <a:stretch/>
        </p:blipFill>
        <p:spPr>
          <a:xfrm>
            <a:off x="838198" y="5319183"/>
            <a:ext cx="10515601" cy="1219200"/>
          </a:xfrm>
          <a:prstGeom prst="rect">
            <a:avLst/>
          </a:prstGeom>
        </p:spPr>
        <p:style>
          <a:lnRef idx="2">
            <a:schemeClr val="accent1"/>
          </a:lnRef>
          <a:fillRef idx="1">
            <a:schemeClr val="lt1"/>
          </a:fillRef>
          <a:effectRef idx="0">
            <a:schemeClr val="accent1"/>
          </a:effectRef>
          <a:fontRef idx="minor">
            <a:schemeClr val="dk1"/>
          </a:fontRef>
        </p:style>
      </p:pic>
      <p:pic>
        <p:nvPicPr>
          <p:cNvPr id="4" name="Picture 3">
            <a:extLst>
              <a:ext uri="{FF2B5EF4-FFF2-40B4-BE49-F238E27FC236}">
                <a16:creationId xmlns:a16="http://schemas.microsoft.com/office/drawing/2014/main" id="{8712CA73-8A6C-43CA-B60B-94F61528A898}"/>
              </a:ext>
            </a:extLst>
          </p:cNvPr>
          <p:cNvPicPr>
            <a:picLocks noChangeAspect="1"/>
          </p:cNvPicPr>
          <p:nvPr/>
        </p:nvPicPr>
        <p:blipFill rotWithShape="1">
          <a:blip r:embed="rId3"/>
          <a:srcRect l="6250" t="6860" r="6257" b="5612"/>
          <a:stretch/>
        </p:blipFill>
        <p:spPr>
          <a:xfrm>
            <a:off x="838199" y="1260562"/>
            <a:ext cx="10515601" cy="3810000"/>
          </a:xfrm>
          <a:prstGeom prst="rect">
            <a:avLst/>
          </a:prstGeom>
        </p:spPr>
      </p:pic>
      <p:sp>
        <p:nvSpPr>
          <p:cNvPr id="5" name="TextBox 4">
            <a:extLst>
              <a:ext uri="{FF2B5EF4-FFF2-40B4-BE49-F238E27FC236}">
                <a16:creationId xmlns:a16="http://schemas.microsoft.com/office/drawing/2014/main" id="{EB053455-795F-4564-AECC-59FABEC1AA63}"/>
              </a:ext>
            </a:extLst>
          </p:cNvPr>
          <p:cNvSpPr txBox="1"/>
          <p:nvPr/>
        </p:nvSpPr>
        <p:spPr>
          <a:xfrm>
            <a:off x="5334000" y="212922"/>
            <a:ext cx="1752600" cy="923330"/>
          </a:xfrm>
          <a:prstGeom prst="rect">
            <a:avLst/>
          </a:prstGeom>
          <a:solidFill>
            <a:schemeClr val="accent6">
              <a:lumMod val="40000"/>
              <a:lumOff val="60000"/>
            </a:schemeClr>
          </a:solidFill>
        </p:spPr>
        <p:txBody>
          <a:bodyPr wrap="square" rtlCol="0">
            <a:spAutoFit/>
          </a:bodyPr>
          <a:lstStyle/>
          <a:p>
            <a:r>
              <a:rPr lang="en-US" sz="5400" dirty="0" err="1">
                <a:latin typeface="NikoshBAN" panose="02000000000000000000" pitchFamily="2" charset="0"/>
                <a:cs typeface="NikoshBAN" panose="02000000000000000000" pitchFamily="2" charset="0"/>
              </a:rPr>
              <a:t>সমাপ্তি</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639752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6058" y="2057400"/>
            <a:ext cx="5244937" cy="4154984"/>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আবুল</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আসাদ</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মোহাম্মদ</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জোবাইর</a:t>
            </a:r>
            <a:endPar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প্রভাষক</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আরবি</a:t>
            </a:r>
            <a:endPar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জামেয়া</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আহমাদিয়া</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সুন্নিয়া</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আলিয়া</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 </a:t>
            </a:r>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মাদ্রাসা,ষোল</a:t>
            </a:r>
            <a:r>
              <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শহর,চট্রগ্রাম</a:t>
            </a:r>
            <a:endPar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srcRect l="152897" t="-152326" r="-80200" b="152326"/>
          <a:stretch/>
        </p:blipFill>
        <p:spPr>
          <a:xfrm>
            <a:off x="4953000" y="2784786"/>
            <a:ext cx="571500" cy="1228725"/>
          </a:xfrm>
          <a:prstGeom prst="rect">
            <a:avLst/>
          </a:prstGeom>
        </p:spPr>
      </p:pic>
      <p:sp>
        <p:nvSpPr>
          <p:cNvPr id="6" name="TextBox 5"/>
          <p:cNvSpPr txBox="1"/>
          <p:nvPr/>
        </p:nvSpPr>
        <p:spPr>
          <a:xfrm>
            <a:off x="3378527" y="326976"/>
            <a:ext cx="1955473" cy="1015663"/>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শিক্ষক</a:t>
            </a:r>
            <a:r>
              <a:rPr lang="en-US" dirty="0"/>
              <a:t> </a:t>
            </a:r>
          </a:p>
        </p:txBody>
      </p:sp>
      <p:sp>
        <p:nvSpPr>
          <p:cNvPr id="7" name="TextBox 6"/>
          <p:cNvSpPr txBox="1"/>
          <p:nvPr/>
        </p:nvSpPr>
        <p:spPr>
          <a:xfrm>
            <a:off x="5334000" y="338920"/>
            <a:ext cx="2209800" cy="1015663"/>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পরিচিতি</a:t>
            </a:r>
            <a:endParaRPr lang="en-US" sz="6000" b="1" dirty="0">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781F2059-CFD4-4F06-A3ED-B4CDED4C84D9}"/>
              </a:ext>
            </a:extLst>
          </p:cNvPr>
          <p:cNvPicPr>
            <a:picLocks noChangeAspect="1"/>
          </p:cNvPicPr>
          <p:nvPr/>
        </p:nvPicPr>
        <p:blipFill>
          <a:blip r:embed="rId3"/>
          <a:stretch>
            <a:fillRect/>
          </a:stretch>
        </p:blipFill>
        <p:spPr>
          <a:xfrm>
            <a:off x="7010400" y="2057400"/>
            <a:ext cx="3810000" cy="41549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24530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2590801"/>
            <a:ext cx="10591800" cy="3170099"/>
          </a:xfrm>
          <a:prstGeom prst="rect">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350" dirty="0"/>
              <a:t> </a:t>
            </a:r>
            <a:r>
              <a:rPr lang="en-US" sz="4000" dirty="0">
                <a:latin typeface="NikoshBAN" panose="02000000000000000000" pitchFamily="2" charset="0"/>
                <a:cs typeface="NikoshBAN" panose="02000000000000000000" pitchFamily="2" charset="0"/>
              </a:rPr>
              <a:t>১/ </a:t>
            </a:r>
            <a:r>
              <a:rPr lang="en-US" sz="4000" dirty="0" err="1">
                <a:latin typeface="NikoshBAN" panose="02000000000000000000" pitchFamily="2" charset="0"/>
                <a:cs typeface="NikoshBAN" panose="02000000000000000000" pitchFamily="2" charset="0"/>
              </a:rPr>
              <a:t>কয়েকটি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শব্দের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অর্থ</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জানতে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 </a:t>
            </a:r>
          </a:p>
          <a:p>
            <a:r>
              <a:rPr lang="en-US" sz="4000" dirty="0">
                <a:latin typeface="NikoshBAN" panose="02000000000000000000" pitchFamily="2" charset="0"/>
                <a:cs typeface="NikoshBAN" panose="02000000000000000000" pitchFamily="2" charset="0"/>
              </a:rPr>
              <a:t> ২/ </a:t>
            </a:r>
            <a:r>
              <a:rPr lang="en-US" sz="4000" dirty="0" err="1">
                <a:latin typeface="NikoshBAN" panose="02000000000000000000" pitchFamily="2" charset="0"/>
                <a:cs typeface="NikoshBAN" panose="02000000000000000000" pitchFamily="2" charset="0"/>
              </a:rPr>
              <a:t>তারক্বীব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a:t>
            </a:r>
          </a:p>
          <a:p>
            <a:r>
              <a:rPr lang="en-US" sz="4000" dirty="0">
                <a:latin typeface="NikoshBAN" panose="02000000000000000000" pitchFamily="2" charset="0"/>
                <a:cs typeface="NikoshBAN" panose="02000000000000000000" pitchFamily="2" charset="0"/>
              </a:rPr>
              <a:t>৩/  </a:t>
            </a:r>
            <a:r>
              <a:rPr lang="en-US" sz="4000" dirty="0" err="1">
                <a:latin typeface="NikoshBAN" panose="02000000000000000000" pitchFamily="2" charset="0"/>
                <a:cs typeface="NikoshBAN" panose="02000000000000000000" pitchFamily="2" charset="0"/>
              </a:rPr>
              <a:t>অত্র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আয়াতের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নযুল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বলতে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 </a:t>
            </a:r>
          </a:p>
          <a:p>
            <a:r>
              <a:rPr lang="en-US" sz="4000" dirty="0">
                <a:latin typeface="NikoshBAN" panose="02000000000000000000" pitchFamily="2" charset="0"/>
                <a:cs typeface="NikoshBAN" panose="02000000000000000000" pitchFamily="2" charset="0"/>
              </a:rPr>
              <a:t>৪/  </a:t>
            </a:r>
            <a:r>
              <a:rPr lang="en-US" sz="4000" dirty="0" err="1">
                <a:latin typeface="NikoshBAN" panose="02000000000000000000" pitchFamily="2" charset="0"/>
                <a:cs typeface="NikoshBAN" panose="02000000000000000000" pitchFamily="2" charset="0"/>
              </a:rPr>
              <a:t>বর্তমানের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ভাইরাস</a:t>
            </a:r>
            <a:r>
              <a:rPr lang="en-US" sz="4000" dirty="0">
                <a:latin typeface="NikoshBAN" panose="02000000000000000000" pitchFamily="2" charset="0"/>
                <a:cs typeface="NikoshBAN" panose="02000000000000000000" pitchFamily="2" charset="0"/>
              </a:rPr>
              <a:t> ও </a:t>
            </a:r>
            <a:r>
              <a:rPr lang="en-US" sz="4000" dirty="0" err="1">
                <a:latin typeface="NikoshBAN" panose="02000000000000000000" pitchFamily="2" charset="0"/>
                <a:cs typeface="NikoshBAN" panose="02000000000000000000" pitchFamily="2" charset="0"/>
              </a:rPr>
              <a:t>পূর্বের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ঘটনার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সাথে</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রয়েছে</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জানতে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  </a:t>
            </a:r>
          </a:p>
        </p:txBody>
      </p:sp>
      <p:sp>
        <p:nvSpPr>
          <p:cNvPr id="2" name="TextBox 1"/>
          <p:cNvSpPr txBox="1"/>
          <p:nvPr/>
        </p:nvSpPr>
        <p:spPr>
          <a:xfrm>
            <a:off x="3543300" y="838200"/>
            <a:ext cx="5029200" cy="1015663"/>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পাঠ</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শেষে</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যা</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জানবে</a:t>
            </a:r>
            <a:r>
              <a:rPr lang="en-US" sz="60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088637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8203" y="3127009"/>
            <a:ext cx="3124200" cy="3273790"/>
          </a:xfrm>
          <a:prstGeom prst="rect">
            <a:avLst/>
          </a:prstGeom>
          <a:ln w="2286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stretch>
            <a:fillRect/>
          </a:stretch>
        </p:blipFill>
        <p:spPr>
          <a:xfrm>
            <a:off x="4440604" y="3161167"/>
            <a:ext cx="3331795" cy="3239632"/>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4"/>
          <a:stretch>
            <a:fillRect/>
          </a:stretch>
        </p:blipFill>
        <p:spPr>
          <a:xfrm>
            <a:off x="8610600" y="3161168"/>
            <a:ext cx="3124200" cy="3239632"/>
          </a:xfrm>
          <a:prstGeom prst="rect">
            <a:avLst/>
          </a:prstGeom>
          <a:ln w="228600" cap="sq" cmpd="thickThin">
            <a:solidFill>
              <a:srgbClr val="000000"/>
            </a:solidFill>
            <a:prstDash val="solid"/>
            <a:miter lim="800000"/>
          </a:ln>
          <a:effectLst>
            <a:innerShdw blurRad="76200">
              <a:srgbClr val="000000"/>
            </a:innerShdw>
          </a:effectLst>
        </p:spPr>
      </p:pic>
      <p:sp>
        <p:nvSpPr>
          <p:cNvPr id="12" name="Down Arrow 11"/>
          <p:cNvSpPr/>
          <p:nvPr/>
        </p:nvSpPr>
        <p:spPr>
          <a:xfrm rot="10800000" flipH="1" flipV="1">
            <a:off x="710032" y="2329918"/>
            <a:ext cx="2223142" cy="547917"/>
          </a:xfrm>
          <a:prstGeom prst="downArrow">
            <a:avLst>
              <a:gd name="adj1" fmla="val 50000"/>
              <a:gd name="adj2" fmla="val 5935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solidFill>
                  <a:schemeClr val="bg1"/>
                </a:solidFill>
                <a:latin typeface="NikoshBAN" panose="02000000000000000000" pitchFamily="2" charset="0"/>
                <a:cs typeface="NikoshBAN" panose="02000000000000000000" pitchFamily="2" charset="0"/>
              </a:rPr>
              <a:t>ছবি-১</a:t>
            </a:r>
          </a:p>
        </p:txBody>
      </p:sp>
      <p:sp>
        <p:nvSpPr>
          <p:cNvPr id="16" name="Down Arrow 15"/>
          <p:cNvSpPr/>
          <p:nvPr/>
        </p:nvSpPr>
        <p:spPr>
          <a:xfrm>
            <a:off x="4666949" y="2357611"/>
            <a:ext cx="2176212" cy="552507"/>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NikoshBAN" panose="02000000000000000000" pitchFamily="2" charset="0"/>
                <a:cs typeface="NikoshBAN" panose="02000000000000000000" pitchFamily="2" charset="0"/>
              </a:rPr>
              <a:t>ছবি-২</a:t>
            </a:r>
            <a:r>
              <a:rPr lang="en-US" sz="1350" dirty="0"/>
              <a:t> </a:t>
            </a:r>
          </a:p>
        </p:txBody>
      </p:sp>
      <p:sp>
        <p:nvSpPr>
          <p:cNvPr id="17" name="Down Arrow 16"/>
          <p:cNvSpPr/>
          <p:nvPr/>
        </p:nvSpPr>
        <p:spPr>
          <a:xfrm>
            <a:off x="8784228" y="2329918"/>
            <a:ext cx="2149000" cy="580200"/>
          </a:xfrm>
          <a:prstGeom prst="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NikoshBAN" panose="02000000000000000000" pitchFamily="2" charset="0"/>
                <a:cs typeface="NikoshBAN" panose="02000000000000000000" pitchFamily="2" charset="0"/>
              </a:rPr>
              <a:t>ছবি</a:t>
            </a:r>
            <a:r>
              <a:rPr lang="en-US" sz="2800" dirty="0">
                <a:latin typeface="NikoshBAN" panose="02000000000000000000" pitchFamily="2" charset="0"/>
                <a:cs typeface="NikoshBAN" panose="02000000000000000000" pitchFamily="2" charset="0"/>
              </a:rPr>
              <a:t> -৩ </a:t>
            </a:r>
          </a:p>
        </p:txBody>
      </p:sp>
      <p:sp>
        <p:nvSpPr>
          <p:cNvPr id="7" name="TextBox 6"/>
          <p:cNvSpPr txBox="1"/>
          <p:nvPr/>
        </p:nvSpPr>
        <p:spPr>
          <a:xfrm>
            <a:off x="4267200" y="438808"/>
            <a:ext cx="3124199" cy="92333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b="1" dirty="0" err="1">
                <a:latin typeface="NikoshBAN" panose="02000000000000000000" pitchFamily="2" charset="0"/>
                <a:cs typeface="NikoshBAN" panose="02000000000000000000" pitchFamily="2" charset="0"/>
              </a:rPr>
              <a:t>চল</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ছবি</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দেখি</a:t>
            </a:r>
            <a:r>
              <a:rPr lang="en-US" sz="54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6004629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80">
                                          <p:stCondLst>
                                            <p:cond delay="0"/>
                                          </p:stCondLst>
                                        </p:cTn>
                                        <p:tgtEl>
                                          <p:spTgt spid="4"/>
                                        </p:tgtEl>
                                      </p:cBhvr>
                                    </p:animEffect>
                                    <p:anim calcmode="lin" valueType="num">
                                      <p:cBhvr>
                                        <p:cTn id="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gtEl>
                                      </p:cBhvr>
                                      <p:to x="100000" y="60000"/>
                                    </p:animScale>
                                    <p:animScale>
                                      <p:cBhvr>
                                        <p:cTn id="29" dur="166" decel="50000">
                                          <p:stCondLst>
                                            <p:cond delay="67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4932" b="46976"/>
          <a:stretch/>
        </p:blipFill>
        <p:spPr>
          <a:xfrm>
            <a:off x="7104993" y="2667000"/>
            <a:ext cx="4343400" cy="3048000"/>
          </a:xfrm>
          <a:prstGeom prst="rect">
            <a:avLst/>
          </a:prstGeom>
          <a:ln w="228600" cap="sq" cmpd="thickThin">
            <a:solidFill>
              <a:srgbClr val="000000"/>
            </a:solidFill>
            <a:prstDash val="solid"/>
            <a:miter lim="800000"/>
          </a:ln>
          <a:effectLst>
            <a:innerShdw blurRad="76200">
              <a:srgbClr val="000000"/>
            </a:innerShdw>
          </a:effectLst>
        </p:spPr>
      </p:pic>
      <p:sp>
        <p:nvSpPr>
          <p:cNvPr id="2" name="TextBox 1"/>
          <p:cNvSpPr txBox="1"/>
          <p:nvPr/>
        </p:nvSpPr>
        <p:spPr>
          <a:xfrm>
            <a:off x="914400" y="2465905"/>
            <a:ext cx="5257800" cy="341632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err="1">
                <a:latin typeface="NikoshBAN" panose="02000000000000000000" pitchFamily="2" charset="0"/>
                <a:cs typeface="NikoshBAN" panose="02000000000000000000" pitchFamily="2" charset="0"/>
              </a:rPr>
              <a:t>বিষয়-আল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কোরআন</a:t>
            </a:r>
            <a:endParaRPr lang="en-US" sz="3600" b="1" dirty="0">
              <a:latin typeface="NikoshBAN" panose="02000000000000000000" pitchFamily="2" charset="0"/>
              <a:cs typeface="NikoshBAN" panose="02000000000000000000" pitchFamily="2" charset="0"/>
            </a:endParaRPr>
          </a:p>
          <a:p>
            <a:r>
              <a:rPr lang="en-US" sz="3600" dirty="0" err="1">
                <a:latin typeface="NikoshBAN" panose="02000000000000000000" pitchFamily="2" charset="0"/>
                <a:cs typeface="NikoshBAN" panose="02000000000000000000" pitchFamily="2" charset="0"/>
              </a:rPr>
              <a:t>সুরাহ</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আ’রাফ</a:t>
            </a:r>
            <a:endParaRPr lang="en-US" sz="3600" dirty="0">
              <a:latin typeface="NikoshBAN" panose="02000000000000000000" pitchFamily="2" charset="0"/>
              <a:cs typeface="NikoshBAN" panose="02000000000000000000" pitchFamily="2" charset="0"/>
            </a:endParaRPr>
          </a:p>
          <a:p>
            <a:r>
              <a:rPr lang="en-US" sz="3600" dirty="0" err="1">
                <a:latin typeface="NikoshBAN" panose="02000000000000000000" pitchFamily="2" charset="0"/>
                <a:cs typeface="NikoshBAN" panose="02000000000000000000" pitchFamily="2" charset="0"/>
              </a:rPr>
              <a:t>আয়াত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৪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৭ </a:t>
            </a:r>
            <a:r>
              <a:rPr lang="en-US" sz="3600" dirty="0" err="1">
                <a:latin typeface="NikoshBAN" panose="02000000000000000000" pitchFamily="2" charset="0"/>
                <a:cs typeface="NikoshBAN" panose="02000000000000000000" pitchFamily="2" charset="0"/>
              </a:rPr>
              <a:t>পর্যন্ত</a:t>
            </a:r>
            <a:r>
              <a:rPr lang="en-US" sz="3600" dirty="0">
                <a:latin typeface="NikoshBAN" panose="02000000000000000000" pitchFamily="2" charset="0"/>
                <a:cs typeface="NikoshBAN" panose="02000000000000000000" pitchFamily="2" charset="0"/>
              </a:rPr>
              <a:t> </a:t>
            </a:r>
          </a:p>
          <a:p>
            <a:r>
              <a:rPr lang="en-US" sz="3600" dirty="0" err="1">
                <a:latin typeface="NikoshBAN" panose="02000000000000000000" pitchFamily="2" charset="0"/>
                <a:cs typeface="NikoshBAN" panose="02000000000000000000" pitchFamily="2" charset="0"/>
              </a:rPr>
              <a:t>সময়</a:t>
            </a:r>
            <a:r>
              <a:rPr lang="en-US" sz="3600" dirty="0">
                <a:latin typeface="NikoshBAN" panose="02000000000000000000" pitchFamily="2" charset="0"/>
                <a:cs typeface="NikoshBAN" panose="02000000000000000000" pitchFamily="2" charset="0"/>
              </a:rPr>
              <a:t>- ৪৫ </a:t>
            </a:r>
            <a:r>
              <a:rPr lang="en-US" sz="3600" dirty="0" err="1">
                <a:latin typeface="NikoshBAN" panose="02000000000000000000" pitchFamily="2" charset="0"/>
                <a:cs typeface="NikoshBAN" panose="02000000000000000000" pitchFamily="2" charset="0"/>
              </a:rPr>
              <a:t>মিনিট</a:t>
            </a:r>
            <a:r>
              <a:rPr lang="en-US" sz="3600" dirty="0">
                <a:latin typeface="NikoshBAN" panose="02000000000000000000" pitchFamily="2" charset="0"/>
                <a:cs typeface="NikoshBAN" panose="02000000000000000000" pitchFamily="2" charset="0"/>
              </a:rPr>
              <a:t>  </a:t>
            </a:r>
          </a:p>
          <a:p>
            <a:r>
              <a:rPr lang="en-US" sz="3600" dirty="0">
                <a:latin typeface="NikoshBAN" panose="02000000000000000000" pitchFamily="2" charset="0"/>
                <a:cs typeface="NikoshBAN" panose="02000000000000000000" pitchFamily="2" charset="0"/>
              </a:rPr>
              <a:t>তারিখ-১৮/০৮/২০২০ </a:t>
            </a:r>
            <a:r>
              <a:rPr lang="en-US" sz="3600" dirty="0" err="1">
                <a:latin typeface="NikoshBAN" panose="02000000000000000000" pitchFamily="2" charset="0"/>
                <a:cs typeface="NikoshBAN" panose="02000000000000000000" pitchFamily="2" charset="0"/>
              </a:rPr>
              <a:t>ইং</a:t>
            </a:r>
            <a:endParaRPr lang="en-US" sz="3600" dirty="0">
              <a:latin typeface="Arial Narrow" panose="020B0606020202030204" pitchFamily="34" charset="0"/>
              <a:cs typeface="NikoshBAN" panose="02000000000000000000" pitchFamily="2" charset="0"/>
            </a:endParaRPr>
          </a:p>
          <a:p>
            <a:r>
              <a:rPr lang="en-US" sz="3600" dirty="0">
                <a:latin typeface="Arial Narrow" panose="020B0606020202030204" pitchFamily="34" charset="0"/>
                <a:cs typeface="NikoshBAN" panose="02000000000000000000" pitchFamily="2" charset="0"/>
              </a:rPr>
              <a:t>ID- </a:t>
            </a:r>
            <a:r>
              <a:rPr lang="en-US" sz="2400" b="1" dirty="0">
                <a:latin typeface="Arial Narrow" panose="020B0606020202030204" pitchFamily="34" charset="0"/>
                <a:cs typeface="NikoshBAN" panose="02000000000000000000" pitchFamily="2" charset="0"/>
              </a:rPr>
              <a:t>kazihannan819@ mail.com</a:t>
            </a:r>
            <a:endParaRPr lang="en-US" sz="2400" b="1" dirty="0">
              <a:latin typeface="NikoshBAN" panose="02000000000000000000" pitchFamily="2" charset="0"/>
              <a:cs typeface="NikoshBAN" panose="02000000000000000000" pitchFamily="2" charset="0"/>
            </a:endParaRPr>
          </a:p>
        </p:txBody>
      </p:sp>
      <p:sp>
        <p:nvSpPr>
          <p:cNvPr id="5" name="TextBox 4"/>
          <p:cNvSpPr txBox="1"/>
          <p:nvPr/>
        </p:nvSpPr>
        <p:spPr>
          <a:xfrm>
            <a:off x="3810000" y="589002"/>
            <a:ext cx="3657600" cy="1107996"/>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600" b="1" dirty="0" err="1">
                <a:latin typeface="NikoshBAN" panose="02000000000000000000" pitchFamily="2" charset="0"/>
                <a:cs typeface="NikoshBAN" panose="02000000000000000000" pitchFamily="2" charset="0"/>
              </a:rPr>
              <a:t>পাঠ</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পরিচিতি</a:t>
            </a:r>
            <a:endParaRPr lang="en-US" sz="6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990562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447800"/>
            <a:ext cx="11430000" cy="5262979"/>
          </a:xfrm>
          <a:prstGeom prst="rect">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ar-AE" sz="2800" b="1" dirty="0">
                <a:latin typeface="Arial" panose="020B0604020202020204" pitchFamily="34" charset="0"/>
                <a:cs typeface="Arial" panose="020B0604020202020204" pitchFamily="34" charset="0"/>
              </a:rPr>
              <a:t>وَكَمْ مِنْ قَرْيَةٍ أَهْلَكْنَاهَا فَجَاءَهَا بَأْسُنَا بَيَاتًا أَوْ هُمْ </a:t>
            </a:r>
            <a:r>
              <a:rPr lang="ar-AE" sz="2800" b="1" dirty="0">
                <a:latin typeface="Arial" panose="020B0604020202020204" pitchFamily="34" charset="0"/>
              </a:rPr>
              <a:t>قَائِلُونَ</a:t>
            </a:r>
            <a:r>
              <a:rPr lang="en-US" sz="2800" b="1" dirty="0">
                <a:latin typeface="Arial" panose="020B0604020202020204" pitchFamily="34" charset="0"/>
              </a:rPr>
              <a:t>    </a:t>
            </a:r>
            <a:r>
              <a:rPr lang="en-US" sz="2800" dirty="0">
                <a:latin typeface="Arial" panose="020B0604020202020204" pitchFamily="34" charset="0"/>
              </a:rPr>
              <a:t>(৪)</a:t>
            </a:r>
          </a:p>
          <a:p>
            <a:r>
              <a:rPr lang="ar-AE" sz="2800" b="1" dirty="0">
                <a:latin typeface="Arial" panose="020B0604020202020204" pitchFamily="34" charset="0"/>
              </a:rPr>
              <a:t>فَمَا كَانَ دَعْوَاهُمْ إِذْ جَاءَهُمْ بَأْسُنَا إِلَّا أَنْ قَالُوا إِنَّا كُنَّا ظَالِمِينَ</a:t>
            </a:r>
            <a:r>
              <a:rPr lang="en-US" sz="2800" dirty="0">
                <a:latin typeface="Arial" panose="020B0604020202020204" pitchFamily="34" charset="0"/>
              </a:rPr>
              <a:t>(৫)</a:t>
            </a:r>
            <a:r>
              <a:rPr lang="en-US" sz="2800" dirty="0">
                <a:latin typeface="Arial" panose="020B0604020202020204" pitchFamily="34" charset="0"/>
                <a:cs typeface="Arial" panose="020B0604020202020204" pitchFamily="34" charset="0"/>
              </a:rPr>
              <a:t>    </a:t>
            </a:r>
          </a:p>
          <a:p>
            <a:r>
              <a:rPr lang="ar-AE" sz="2800" b="1" dirty="0">
                <a:latin typeface="Arial" panose="020B0604020202020204" pitchFamily="34" charset="0"/>
              </a:rPr>
              <a:t>فَلَنَسْأَلَنَّ الَّذِينَ أُرْسِلَ إِلَيْهِمْ وَلَنَسْأَلَنَّ الْمُرْسَلِين</a:t>
            </a:r>
            <a:r>
              <a:rPr lang="en-US" sz="2800" b="1" dirty="0">
                <a:latin typeface="Arial" panose="020B0604020202020204" pitchFamily="34" charset="0"/>
              </a:rPr>
              <a:t> </a:t>
            </a:r>
            <a:r>
              <a:rPr lang="en-US" sz="2800" dirty="0">
                <a:latin typeface="Arial" panose="020B0604020202020204" pitchFamily="34" charset="0"/>
              </a:rPr>
              <a:t>(৬)</a:t>
            </a:r>
            <a:endParaRPr lang="en-US" sz="2800" dirty="0">
              <a:latin typeface="Arial" panose="020B0604020202020204" pitchFamily="34" charset="0"/>
              <a:cs typeface="Arial" panose="020B0604020202020204" pitchFamily="34" charset="0"/>
            </a:endParaRPr>
          </a:p>
          <a:p>
            <a:r>
              <a:rPr lang="ar-AE" sz="2800" b="1" dirty="0">
                <a:latin typeface="Arial" panose="020B0604020202020204" pitchFamily="34" charset="0"/>
              </a:rPr>
              <a:t>فَلَنَقُصَّنَّ عَلَيْهِمْ بِعِلْمٍ وَمَا كُنَّا غَائِبِين</a:t>
            </a:r>
            <a:r>
              <a:rPr lang="en-US" sz="2800" b="1" dirty="0">
                <a:latin typeface="Arial" panose="020B0604020202020204" pitchFamily="34" charset="0"/>
              </a:rPr>
              <a:t> </a:t>
            </a:r>
            <a:r>
              <a:rPr lang="en-US" sz="2800" dirty="0">
                <a:latin typeface="Arial" panose="020B0604020202020204" pitchFamily="34" charset="0"/>
              </a:rPr>
              <a:t>(৭) </a:t>
            </a:r>
          </a:p>
          <a:p>
            <a:r>
              <a:rPr lang="en-US" sz="2800" dirty="0" err="1">
                <a:latin typeface="Arial" panose="020B0604020202020204" pitchFamily="34" charset="0"/>
                <a:cs typeface="Arial" panose="020B0604020202020204" pitchFamily="34" charset="0"/>
              </a:rPr>
              <a:t>অনুবাদ</a:t>
            </a:r>
            <a:r>
              <a:rPr lang="en-US" sz="2800" dirty="0">
                <a:latin typeface="Arial" panose="020B0604020202020204" pitchFamily="34" charset="0"/>
                <a:cs typeface="Arial" panose="020B0604020202020204" pitchFamily="34" charset="0"/>
              </a:rPr>
              <a:t>-</a:t>
            </a:r>
          </a:p>
          <a:p>
            <a:r>
              <a:rPr lang="as-IN" sz="2800" b="1" dirty="0">
                <a:latin typeface="NikoshBAN" panose="02000000000000000000" pitchFamily="2" charset="0"/>
                <a:cs typeface="NikoshBAN" panose="02000000000000000000" pitchFamily="2" charset="0"/>
              </a:rPr>
              <a:t>৪ আর এমন বহু জনবসতি রয়েছে, যা আমি ধ্বংস করে দিয়েছি। বস্তুত সেখানে আমার আযাব এসেছে রাতে, কিংবা যখন তারা দ্বিপ্রহরে বিশ্রামরত ছিল।</a:t>
            </a:r>
          </a:p>
          <a:p>
            <a:r>
              <a:rPr lang="as-IN" sz="2800" b="1" dirty="0">
                <a:latin typeface="NikoshBAN" panose="02000000000000000000" pitchFamily="2" charset="0"/>
                <a:cs typeface="NikoshBAN" panose="02000000000000000000" pitchFamily="2" charset="0"/>
              </a:rPr>
              <a:t>৫ সুতরাং যখন তাদের নিকট আমার আযাব এসেছে, তখন তাদের দাবী কেবল এই ছিল যে, তারা বলল, ‘নিশ্চয় আমরা যালিম ছিলাম’।</a:t>
            </a:r>
          </a:p>
          <a:p>
            <a:r>
              <a:rPr lang="as-IN" sz="2800" b="1" dirty="0">
                <a:latin typeface="NikoshBAN" panose="02000000000000000000" pitchFamily="2" charset="0"/>
                <a:cs typeface="NikoshBAN" panose="02000000000000000000" pitchFamily="2" charset="0"/>
              </a:rPr>
              <a:t>.৬ সুতরাং আমি অবশ্যই তাদেরকে জিজ্ঞাসাবাদ করব যাদের নিকট রাসূল প্রেরিত হয়েছিল এবং অবশ্যই আমি প্রেরিতদেরকে জিজ্ঞাসাবাদ করব।</a:t>
            </a:r>
          </a:p>
          <a:p>
            <a:r>
              <a:rPr lang="as-IN" sz="2800" b="1" dirty="0">
                <a:latin typeface="NikoshBAN" panose="02000000000000000000" pitchFamily="2" charset="0"/>
                <a:cs typeface="NikoshBAN" panose="02000000000000000000" pitchFamily="2" charset="0"/>
              </a:rPr>
              <a:t>৭ অতঃপর অবশ্যই আমি তাদের নিকট জেনে- শুনে বর্ণনা করব। আর আমি তো অনুপস্থিত ছিলাম না।</a:t>
            </a:r>
            <a:endParaRPr lang="en-US" sz="2800" b="1" dirty="0">
              <a:latin typeface="NikoshBAN" panose="02000000000000000000" pitchFamily="2" charset="0"/>
              <a:cs typeface="NikoshBAN" panose="02000000000000000000" pitchFamily="2" charset="0"/>
            </a:endParaRPr>
          </a:p>
        </p:txBody>
      </p:sp>
      <p:sp>
        <p:nvSpPr>
          <p:cNvPr id="3" name="TextBox 2"/>
          <p:cNvSpPr txBox="1"/>
          <p:nvPr/>
        </p:nvSpPr>
        <p:spPr>
          <a:xfrm>
            <a:off x="3314700" y="304800"/>
            <a:ext cx="5562600" cy="1015663"/>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আজকের</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আলোচ্য</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পাঠ</a:t>
            </a:r>
            <a:r>
              <a:rPr lang="en-US" sz="60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5082486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752601"/>
            <a:ext cx="11201400" cy="4770537"/>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r>
              <a:rPr lang="en-US" sz="4800" b="1" dirty="0" err="1">
                <a:solidFill>
                  <a:srgbClr val="7030A0"/>
                </a:solidFill>
                <a:latin typeface="NikoshBAN" panose="02000000000000000000" pitchFamily="2" charset="0"/>
                <a:cs typeface="NikoshBAN" panose="02000000000000000000" pitchFamily="2" charset="0"/>
              </a:rPr>
              <a:t>নামকরণ</a:t>
            </a:r>
            <a:endParaRPr lang="en-US" sz="4800" b="1" dirty="0">
              <a:solidFill>
                <a:srgbClr val="7030A0"/>
              </a:solidFill>
              <a:latin typeface="NikoshBAN" panose="02000000000000000000" pitchFamily="2" charset="0"/>
              <a:cs typeface="NikoshBAN" panose="02000000000000000000" pitchFamily="2" charset="0"/>
            </a:endParaRPr>
          </a:p>
          <a:p>
            <a:r>
              <a:rPr lang="as-IN" sz="3200" b="1" dirty="0">
                <a:latin typeface="NikoshBAN" panose="02000000000000000000" pitchFamily="2" charset="0"/>
                <a:cs typeface="NikoshBAN" panose="02000000000000000000" pitchFamily="2" charset="0"/>
              </a:rPr>
              <a:t>সূরা আল আরাফ (আরবি ভাষায়: </a:t>
            </a:r>
            <a:r>
              <a:rPr lang="ar-AE" sz="3200" b="1" dirty="0">
                <a:latin typeface="NikoshBAN" panose="02000000000000000000" pitchFamily="2" charset="0"/>
              </a:rPr>
              <a:t>سورة الأعراف, "</a:t>
            </a:r>
            <a:r>
              <a:rPr lang="as-IN" sz="3200" b="1" dirty="0">
                <a:latin typeface="NikoshBAN" panose="02000000000000000000" pitchFamily="2" charset="0"/>
                <a:cs typeface="NikoshBAN" panose="02000000000000000000" pitchFamily="2" charset="0"/>
              </a:rPr>
              <a:t>অর্থ উঁচু স্থান") মুসলমানদের ধর্মীয় গ্রন্থ কুরআনের সপ্তম সূরা, এর আয়াত সংখ্যা ২০৬টি এবং এর রূকুর সংখ্যা ২৪টি। এই সূরাটি মক্কায় অবতীর্ণ হয়েছে। এই সূরার কেন্দ্রীয় বিষয়বস্তু হচ্ছে রিসালাতের প্রতি ঈমান আনার দাওয়াত</a:t>
            </a:r>
            <a:r>
              <a:rPr lang="en-US" sz="3200" b="1" dirty="0">
                <a:latin typeface="NikoshBAN" panose="02000000000000000000" pitchFamily="2" charset="0"/>
                <a:cs typeface="NikoshBAN" panose="02000000000000000000" pitchFamily="2" charset="0"/>
              </a:rPr>
              <a:t> ।  </a:t>
            </a:r>
          </a:p>
          <a:p>
            <a:r>
              <a:rPr lang="as-IN" sz="3200" b="1" dirty="0">
                <a:latin typeface="NikoshBAN" panose="02000000000000000000" pitchFamily="2" charset="0"/>
                <a:cs typeface="NikoshBAN" panose="02000000000000000000" pitchFamily="2" charset="0"/>
              </a:rPr>
              <a:t>এ সূরার ৪৬ ও ৪৭নং আয়াতে (পঞ্চম রুকূতে) আসহাবে আরাফ বা আরাফবাসীদের উল্লেখ করা হয়েছে। সেই জন্যে এর নামকরণ করা হয়েছে আল আরাফ। অন্য কথায় বলা যায়, এ সূরাকে সূরা আল আরাফ বলার তাৎপর্য হচ্ছে এই যে, যে সূরার মধ্যে আ’রাফের কথা বলা হয়েছে, </a:t>
            </a:r>
          </a:p>
        </p:txBody>
      </p:sp>
      <p:sp>
        <p:nvSpPr>
          <p:cNvPr id="4" name="TextBox 3"/>
          <p:cNvSpPr txBox="1"/>
          <p:nvPr/>
        </p:nvSpPr>
        <p:spPr>
          <a:xfrm>
            <a:off x="3505200" y="381000"/>
            <a:ext cx="4038600" cy="1015663"/>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সূরার</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নামকরণ</a:t>
            </a:r>
            <a:r>
              <a:rPr lang="en-US" sz="60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406684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0"/>
            <a:ext cx="11049000" cy="353943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as-IN" sz="3200" b="1" dirty="0">
                <a:solidFill>
                  <a:srgbClr val="7030A0"/>
                </a:solidFill>
                <a:latin typeface="NikoshBAN" panose="02000000000000000000" pitchFamily="2" charset="0"/>
                <a:cs typeface="NikoshBAN" panose="02000000000000000000" pitchFamily="2" charset="0"/>
              </a:rPr>
              <a:t>নাযিলের সময়-কাল</a:t>
            </a:r>
          </a:p>
          <a:p>
            <a:r>
              <a:rPr lang="as-IN" sz="3200" b="1" dirty="0">
                <a:latin typeface="NikoshBAN" panose="02000000000000000000" pitchFamily="2" charset="0"/>
                <a:cs typeface="NikoshBAN" panose="02000000000000000000" pitchFamily="2" charset="0"/>
              </a:rPr>
              <a:t>এ সূরার আলোচ্য বিষয়ের প্রতি দৃষ্টিপাত করলে সুস্পষ্টভাবে অনুভূত হয়ে যে, এ সূরাটি সূরা আন’আমের প্রায় সমসময়ে নাযিল হয়। অবশ্য এটা আগে না আন’আম আগে নাযিল হয় তা নিশ্চয়তার সাথে চিহ্নিত করা যাবে না। তবে এ সূরায় প্রদত্ত ভাষণের বাচনভংগী থেকে এটি যে ঐ সময়ের সাথে সম্পর্কিত তা পরিষ্কার বুঝা যায়। কাজেই এর ঐতিহাসিক পটভূমি অনুধাবন করার জন্যে সূরা আন’আমের শুরুতে যে ভূমিকা লেখা হয়েছে তার ওপর একবর নজর বুলিয়ে নেয়া যথেষ্ট হবে।</a:t>
            </a:r>
          </a:p>
        </p:txBody>
      </p:sp>
      <p:sp>
        <p:nvSpPr>
          <p:cNvPr id="3" name="TextBox 2"/>
          <p:cNvSpPr txBox="1"/>
          <p:nvPr/>
        </p:nvSpPr>
        <p:spPr>
          <a:xfrm>
            <a:off x="3124200" y="870466"/>
            <a:ext cx="4267200" cy="369332"/>
          </a:xfrm>
          <a:prstGeom prst="rect">
            <a:avLst/>
          </a:prstGeom>
          <a:noFill/>
        </p:spPr>
        <p:txBody>
          <a:bodyPr wrap="square" rtlCol="0">
            <a:spAutoFit/>
          </a:bodyPr>
          <a:lstStyle/>
          <a:p>
            <a:r>
              <a:rPr lang="en-US" dirty="0"/>
              <a:t> </a:t>
            </a:r>
          </a:p>
        </p:txBody>
      </p:sp>
      <p:sp>
        <p:nvSpPr>
          <p:cNvPr id="4" name="TextBox 3"/>
          <p:cNvSpPr txBox="1"/>
          <p:nvPr/>
        </p:nvSpPr>
        <p:spPr>
          <a:xfrm>
            <a:off x="3124200" y="547300"/>
            <a:ext cx="4953000" cy="1015663"/>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নাযিলের</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সময়-কাল</a:t>
            </a:r>
            <a:r>
              <a:rPr lang="en-US" sz="60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42715706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609601"/>
            <a:ext cx="4419600" cy="1015663"/>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চল,তাহক্বিক</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করি</a:t>
            </a:r>
            <a:endParaRPr lang="en-US" sz="6000" b="1" dirty="0">
              <a:latin typeface="NikoshBAN" panose="02000000000000000000" pitchFamily="2" charset="0"/>
              <a:cs typeface="NikoshBAN" panose="02000000000000000000" pitchFamily="2" charset="0"/>
            </a:endParaRPr>
          </a:p>
        </p:txBody>
      </p:sp>
      <p:sp>
        <p:nvSpPr>
          <p:cNvPr id="6" name="Rectangle 5"/>
          <p:cNvSpPr/>
          <p:nvPr/>
        </p:nvSpPr>
        <p:spPr>
          <a:xfrm>
            <a:off x="1066800" y="1847194"/>
            <a:ext cx="9677400" cy="4401205"/>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a:spAutoFit/>
          </a:bodyPr>
          <a:lstStyle/>
          <a:p>
            <a:endParaRPr lang="en-US" sz="2800" dirty="0"/>
          </a:p>
          <a:p>
            <a:r>
              <a:rPr lang="kk-KZ" sz="2800" b="1" dirty="0">
                <a:solidFill>
                  <a:srgbClr val="7030A0"/>
                </a:solidFill>
                <a:latin typeface="Arial" panose="020B0604020202020204" pitchFamily="34" charset="0"/>
                <a:cs typeface="Arial" panose="020B0604020202020204" pitchFamily="34" charset="0"/>
              </a:rPr>
              <a:t>اهلکنا</a:t>
            </a:r>
            <a:r>
              <a:rPr lang="kk-KZ" sz="2800" b="1" dirty="0">
                <a:latin typeface="Arial" panose="020B0604020202020204" pitchFamily="34" charset="0"/>
                <a:cs typeface="Arial" panose="020B0604020202020204" pitchFamily="34" charset="0"/>
              </a:rPr>
              <a:t>۔ صیغه جمع متکلم۔بحث ماضی معروف۔باب افعال۔ مصدار  الاهلاک</a:t>
            </a:r>
            <a:endParaRPr lang="en-US" sz="2800" b="1" dirty="0">
              <a:latin typeface="Arial" panose="020B0604020202020204" pitchFamily="34" charset="0"/>
              <a:cs typeface="Arial" panose="020B0604020202020204" pitchFamily="34" charset="0"/>
            </a:endParaRPr>
          </a:p>
          <a:p>
            <a:r>
              <a:rPr lang="kk-KZ" sz="2800" b="1" dirty="0">
                <a:latin typeface="Arial" panose="020B0604020202020204" pitchFamily="34" charset="0"/>
                <a:cs typeface="Arial" panose="020B0604020202020204" pitchFamily="34" charset="0"/>
              </a:rPr>
              <a:t>۔ماده ه۔ل۔ک ۔جنس صحیح۔ معنه </a:t>
            </a:r>
            <a:r>
              <a:rPr lang="en-US" sz="2800" b="1" dirty="0">
                <a:latin typeface="Arial" panose="020B0604020202020204" pitchFamily="34" charset="0"/>
                <a:cs typeface="Arial" panose="020B0604020202020204" pitchFamily="34" charset="0"/>
              </a:rPr>
              <a:t>  </a:t>
            </a:r>
          </a:p>
          <a:p>
            <a:r>
              <a:rPr lang="en-US" sz="2800" dirty="0">
                <a:latin typeface="Arial" panose="020B0604020202020204" pitchFamily="34" charset="0"/>
              </a:rPr>
              <a:t>=</a:t>
            </a:r>
            <a:r>
              <a:rPr lang="as-IN" sz="2800" dirty="0">
                <a:latin typeface="Arial" panose="020B0604020202020204" pitchFamily="34" charset="0"/>
              </a:rPr>
              <a:t>আমরা ধ্বংস করেছি।</a:t>
            </a:r>
            <a:endParaRPr lang="en-US" sz="2800" dirty="0">
              <a:latin typeface="Arial" panose="020B0604020202020204" pitchFamily="34" charset="0"/>
              <a:cs typeface="Arial" panose="020B0604020202020204" pitchFamily="34" charset="0"/>
            </a:endParaRPr>
          </a:p>
          <a:p>
            <a:endParaRPr lang="as-IN" sz="2800" dirty="0">
              <a:latin typeface="Arial" panose="020B0604020202020204" pitchFamily="34" charset="0"/>
            </a:endParaRPr>
          </a:p>
          <a:p>
            <a:r>
              <a:rPr lang="kk-KZ" sz="2800" b="1" dirty="0">
                <a:solidFill>
                  <a:srgbClr val="7030A0"/>
                </a:solidFill>
                <a:latin typeface="Arial" panose="020B0604020202020204" pitchFamily="34" charset="0"/>
                <a:cs typeface="Arial" panose="020B0604020202020204" pitchFamily="34" charset="0"/>
              </a:rPr>
              <a:t>قایلون </a:t>
            </a:r>
            <a:r>
              <a:rPr lang="kk-KZ" sz="2800" b="1" dirty="0">
                <a:latin typeface="Arial" panose="020B0604020202020204" pitchFamily="34" charset="0"/>
                <a:cs typeface="Arial" panose="020B0604020202020204" pitchFamily="34" charset="0"/>
              </a:rPr>
              <a:t>۔ صیغه جمع مذکر۔  بحث اسم فاعل۔ مصدار الاقیلولة۔ ماده ق ۔ی۔ل </a:t>
            </a:r>
            <a:endParaRPr lang="en-US" sz="2800" b="1" dirty="0">
              <a:latin typeface="Arial" panose="020B0604020202020204" pitchFamily="34" charset="0"/>
              <a:cs typeface="Arial" panose="020B0604020202020204" pitchFamily="34" charset="0"/>
            </a:endParaRPr>
          </a:p>
          <a:p>
            <a:r>
              <a:rPr lang="kk-KZ" sz="2800" b="1" dirty="0">
                <a:latin typeface="Arial" panose="020B0604020202020204" pitchFamily="34" charset="0"/>
                <a:cs typeface="Arial" panose="020B0604020202020204" pitchFamily="34" charset="0"/>
              </a:rPr>
              <a:t>۔جنس</a:t>
            </a:r>
            <a:r>
              <a:rPr lang="en-US" sz="2800" b="1" dirty="0">
                <a:latin typeface="Arial" panose="020B0604020202020204" pitchFamily="34" charset="0"/>
                <a:cs typeface="Arial" panose="020B0604020202020204" pitchFamily="34" charset="0"/>
              </a:rPr>
              <a:t> - </a:t>
            </a:r>
            <a:r>
              <a:rPr lang="kk-KZ" sz="2800" b="1" dirty="0">
                <a:latin typeface="Arial" panose="020B0604020202020204" pitchFamily="34" charset="0"/>
                <a:cs typeface="Arial" panose="020B0604020202020204" pitchFamily="34" charset="0"/>
              </a:rPr>
              <a:t>اجوف یاٸ</a:t>
            </a:r>
            <a:endParaRPr lang="en-US" sz="2800" b="1" dirty="0">
              <a:latin typeface="Arial" panose="020B0604020202020204" pitchFamily="34" charset="0"/>
              <a:cs typeface="Arial" panose="020B0604020202020204" pitchFamily="34" charset="0"/>
            </a:endParaRPr>
          </a:p>
          <a:p>
            <a:r>
              <a:rPr lang="kk-KZ" sz="28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 </a:t>
            </a:r>
            <a:r>
              <a:rPr lang="kk-KZ" sz="2800" b="1" dirty="0">
                <a:latin typeface="Arial" panose="020B0604020202020204" pitchFamily="34" charset="0"/>
                <a:cs typeface="Arial" panose="020B0604020202020204" pitchFamily="34" charset="0"/>
              </a:rPr>
              <a:t>۔معنه</a:t>
            </a:r>
            <a:r>
              <a:rPr lang="kk-KZ" sz="2800" dirty="0">
                <a:latin typeface="Arial" panose="020B0604020202020204" pitchFamily="34" charset="0"/>
                <a:cs typeface="Arial" panose="020B0604020202020204" pitchFamily="34" charset="0"/>
              </a:rPr>
              <a:t> </a:t>
            </a:r>
            <a:r>
              <a:rPr lang="as-IN" sz="2800" dirty="0">
                <a:latin typeface="Arial" panose="020B0604020202020204" pitchFamily="34" charset="0"/>
              </a:rPr>
              <a:t>দ্বিপ্রহরে বিশ্রামকারীগণ।</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rPr>
              <a:t> </a:t>
            </a:r>
            <a:r>
              <a:rPr lang="ar-AE" sz="2800" dirty="0">
                <a:latin typeface="Arial" panose="020B0604020202020204" pitchFamily="34" charset="0"/>
              </a:rPr>
              <a:t> </a:t>
            </a:r>
            <a:r>
              <a:rPr lang="en-US" sz="2800" dirty="0">
                <a:latin typeface="Arial" panose="020B0604020202020204" pitchFamily="34" charset="0"/>
              </a:rPr>
              <a:t>   </a:t>
            </a:r>
            <a:r>
              <a:rPr lang="as-IN" sz="2800" dirty="0">
                <a:latin typeface="Arial" panose="020B0604020202020204" pitchFamily="34" charset="0"/>
              </a:rPr>
              <a:t>গ্রাম বা পল্লি</a:t>
            </a:r>
            <a:r>
              <a:rPr lang="en-US" sz="2800" dirty="0">
                <a:latin typeface="Arial" panose="020B0604020202020204" pitchFamily="34" charset="0"/>
              </a:rPr>
              <a:t>   = </a:t>
            </a:r>
            <a:r>
              <a:rPr lang="ar-AE" sz="2800" b="1" dirty="0">
                <a:solidFill>
                  <a:srgbClr val="7030A0"/>
                </a:solidFill>
                <a:latin typeface="Arial" panose="020B0604020202020204" pitchFamily="34" charset="0"/>
              </a:rPr>
              <a:t>قریة</a:t>
            </a:r>
            <a:r>
              <a:rPr lang="ar-AE" sz="2800" dirty="0">
                <a:latin typeface="Arial" panose="020B0604020202020204" pitchFamily="34" charset="0"/>
              </a:rPr>
              <a:t>۔ هذا لفظ واحد۔ جمعه قرای ۔معنه۔ </a:t>
            </a:r>
            <a:r>
              <a:rPr lang="en-US" sz="2800" dirty="0">
                <a:latin typeface="Arial" panose="020B0604020202020204" pitchFamily="34" charset="0"/>
              </a:rPr>
              <a:t>          </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40979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4046</TotalTime>
  <Words>629</Words>
  <Application>Microsoft Office PowerPoint</Application>
  <PresentationFormat>Widescreen</PresentationFormat>
  <Paragraphs>86</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Black</vt:lpstr>
      <vt:lpstr>Arial Narrow</vt:lpstr>
      <vt:lpstr>Calibri</vt:lpstr>
      <vt:lpstr>Calibri Light</vt:lpstr>
      <vt:lpstr>NikoshBAN</vt:lpstr>
      <vt:lpstr>Segoe UI Historic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JSTV</dc:creator>
  <cp:lastModifiedBy>Principal KMA Hannan</cp:lastModifiedBy>
  <cp:revision>547</cp:revision>
  <dcterms:created xsi:type="dcterms:W3CDTF">2019-10-01T01:42:52Z</dcterms:created>
  <dcterms:modified xsi:type="dcterms:W3CDTF">2020-08-17T16:14:09Z</dcterms:modified>
</cp:coreProperties>
</file>