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5"/>
  </p:notesMasterIdLst>
  <p:sldIdLst>
    <p:sldId id="292" r:id="rId2"/>
    <p:sldId id="308" r:id="rId3"/>
    <p:sldId id="256" r:id="rId4"/>
    <p:sldId id="294" r:id="rId5"/>
    <p:sldId id="303" r:id="rId6"/>
    <p:sldId id="302" r:id="rId7"/>
    <p:sldId id="304" r:id="rId8"/>
    <p:sldId id="298" r:id="rId9"/>
    <p:sldId id="295" r:id="rId10"/>
    <p:sldId id="266" r:id="rId11"/>
    <p:sldId id="260" r:id="rId12"/>
    <p:sldId id="267" r:id="rId13"/>
    <p:sldId id="30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04A34-D3EA-4F2E-8FDC-5DCAE40CF006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75649-71DB-469B-998C-B664CF0F2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19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339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06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chemeClr val="tx2">
                <a:alpha val="40000"/>
                <a:lumMod val="0"/>
                <a:lumOff val="100000"/>
              </a:schemeClr>
            </a:gs>
            <a:gs pos="71000">
              <a:schemeClr val="bg1">
                <a:lumMod val="95000"/>
              </a:schemeClr>
            </a:gs>
            <a:gs pos="35000">
              <a:srgbClr val="00B050">
                <a:alpha val="27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40AD147-95CE-45FC-8682-A0E0E8BE536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4755" y="69735"/>
            <a:ext cx="10103732" cy="7733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3C3BC8C-47B6-4D36-B8E8-0252380C6404}"/>
              </a:ext>
            </a:extLst>
          </p:cNvPr>
          <p:cNvSpPr txBox="1"/>
          <p:nvPr userDrawn="1"/>
        </p:nvSpPr>
        <p:spPr>
          <a:xfrm>
            <a:off x="520726" y="6149968"/>
            <a:ext cx="11150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Book Antiqua" panose="02040602050305030304" pitchFamily="18" charset="0"/>
              </a:rPr>
              <a:t>Barajan</a:t>
            </a:r>
            <a:r>
              <a:rPr lang="en-US" sz="1400" baseline="0" dirty="0" smtClean="0">
                <a:latin typeface="Book Antiqua" panose="02040602050305030304" pitchFamily="18" charset="0"/>
              </a:rPr>
              <a:t> S C</a:t>
            </a:r>
            <a:r>
              <a:rPr lang="en-US" sz="1400" dirty="0" smtClean="0">
                <a:latin typeface="Book Antiqua" panose="02040602050305030304" pitchFamily="18" charset="0"/>
              </a:rPr>
              <a:t> </a:t>
            </a:r>
            <a:r>
              <a:rPr lang="en-US" sz="1400" dirty="0">
                <a:latin typeface="Book Antiqua" panose="02040602050305030304" pitchFamily="18" charset="0"/>
              </a:rPr>
              <a:t>High School, Kaliganj, </a:t>
            </a:r>
            <a:r>
              <a:rPr lang="en-US" sz="1400" dirty="0" err="1" smtClean="0">
                <a:latin typeface="Book Antiqua" panose="02040602050305030304" pitchFamily="18" charset="0"/>
              </a:rPr>
              <a:t>Lalmonirhat,Assistant</a:t>
            </a:r>
            <a:r>
              <a:rPr lang="en-US" sz="1400" baseline="0" dirty="0" smtClean="0">
                <a:latin typeface="Book Antiqua" panose="02040602050305030304" pitchFamily="18" charset="0"/>
              </a:rPr>
              <a:t> </a:t>
            </a:r>
            <a:r>
              <a:rPr lang="en-US" sz="1400" baseline="0" dirty="0" err="1" smtClean="0">
                <a:latin typeface="Book Antiqua" panose="02040602050305030304" pitchFamily="18" charset="0"/>
              </a:rPr>
              <a:t>Teacher,</a:t>
            </a:r>
            <a:r>
              <a:rPr lang="en-US" sz="1400" dirty="0" err="1" smtClean="0">
                <a:latin typeface="Book Antiqua" panose="02040602050305030304" pitchFamily="18" charset="0"/>
              </a:rPr>
              <a:t>Gobinda</a:t>
            </a:r>
            <a:r>
              <a:rPr lang="en-US" sz="1400" baseline="0" dirty="0" smtClean="0">
                <a:latin typeface="Book Antiqua" panose="02040602050305030304" pitchFamily="18" charset="0"/>
              </a:rPr>
              <a:t> Chandra </a:t>
            </a:r>
            <a:r>
              <a:rPr lang="en-US" sz="1400" baseline="0" dirty="0" err="1" smtClean="0">
                <a:latin typeface="Book Antiqua" panose="02040602050305030304" pitchFamily="18" charset="0"/>
              </a:rPr>
              <a:t>Chandra</a:t>
            </a:r>
            <a:endParaRPr lang="en-US" sz="1400" dirty="0">
              <a:latin typeface="Book Antiqua" panose="0204060205030503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538162AF-3AD0-429D-966E-7325EFC7ED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3760" y="6710927"/>
            <a:ext cx="10103732" cy="7733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76250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A8544D3-E06A-4A73-B723-D00D7267A3EC}"/>
              </a:ext>
            </a:extLst>
          </p:cNvPr>
          <p:cNvSpPr txBox="1"/>
          <p:nvPr/>
        </p:nvSpPr>
        <p:spPr>
          <a:xfrm>
            <a:off x="1223889" y="2799471"/>
            <a:ext cx="9425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Welcome from </a:t>
            </a:r>
            <a:r>
              <a:rPr lang="en-US" sz="3600" b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Barajan</a:t>
            </a:r>
            <a:r>
              <a:rPr lang="en-US" sz="36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S </a:t>
            </a:r>
            <a:r>
              <a:rPr lang="en-US" sz="3600" b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CHigh</a:t>
            </a:r>
            <a:r>
              <a:rPr lang="en-US" sz="36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School, Kaliganj, Lalmonirhat, Bangladesh.</a:t>
            </a:r>
          </a:p>
        </p:txBody>
      </p:sp>
    </p:spTree>
    <p:extLst>
      <p:ext uri="{BB962C8B-B14F-4D97-AF65-F5344CB8AC3E}">
        <p14:creationId xmlns:p14="http://schemas.microsoft.com/office/powerpoint/2010/main" val="284322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74189" y="275862"/>
            <a:ext cx="3248005" cy="1015663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bn-IN" sz="6000" dirty="0" smtClean="0">
                <a:latin typeface="SolaimanLipi" panose="03000600000000000000" pitchFamily="66" charset="0"/>
                <a:cs typeface="SolaimanLipi" panose="03000600000000000000" pitchFamily="66" charset="0"/>
                <a:sym typeface="Webdings"/>
              </a:rPr>
              <a:t>একক কাজ</a:t>
            </a:r>
            <a:endParaRPr lang="en-US" sz="6000" dirty="0"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2848" y="1533097"/>
            <a:ext cx="102312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endParaRPr lang="en-US" sz="4400" dirty="0" smtClean="0">
              <a:latin typeface="SolaimanLipi" panose="03000600000000000000" pitchFamily="66" charset="0"/>
              <a:cs typeface="SolaimanLipi" panose="03000600000000000000" pitchFamily="66" charset="0"/>
              <a:sym typeface="Webdings"/>
            </a:endParaRPr>
          </a:p>
          <a:p>
            <a:pPr marL="571500" indent="-571500">
              <a:buFont typeface="Wingdings" pitchFamily="2" charset="2"/>
              <a:buChar char="Ø"/>
            </a:pPr>
            <a:endParaRPr lang="en-US" sz="4400" dirty="0">
              <a:latin typeface="SolaimanLipi" panose="03000600000000000000" pitchFamily="66" charset="0"/>
              <a:cs typeface="SolaimanLipi" panose="03000600000000000000" pitchFamily="66" charset="0"/>
              <a:sym typeface="Webdings"/>
            </a:endParaRP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Up Arrow Callout 8"/>
          <p:cNvSpPr/>
          <p:nvPr/>
        </p:nvSpPr>
        <p:spPr>
          <a:xfrm>
            <a:off x="532264" y="1291525"/>
            <a:ext cx="10931856" cy="4495126"/>
          </a:xfrm>
          <a:prstGeom prst="upArrowCallou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8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164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51143" y="524386"/>
            <a:ext cx="36871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olaimanLipi" panose="03000600000000000000" pitchFamily="66" charset="0"/>
                <a:cs typeface="SolaimanLipi" panose="03000600000000000000" pitchFamily="66" charset="0"/>
              </a:rPr>
              <a:t>বাড়ির কাজ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Flowchart: Magnetic Disk 5"/>
          <p:cNvSpPr/>
          <p:nvPr/>
        </p:nvSpPr>
        <p:spPr>
          <a:xfrm>
            <a:off x="2893326" y="245660"/>
            <a:ext cx="6591868" cy="4203510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43702" y="2347415"/>
            <a:ext cx="5745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একটি পুরাতন ব্যাটারী ভেঙ্গে এর মধ্যে বিদ্যামান উপাদান গুলোর তালিকা প্রস্তুত কর? </a:t>
            </a:r>
            <a:endParaRPr lang="en-US" b="1" dirty="0"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16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7606" y="1269242"/>
            <a:ext cx="107043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9600" dirty="0"/>
              <a:t>ধন্যবাদ সবাইকে </a:t>
            </a:r>
            <a:endParaRPr lang="en-US" sz="9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38484"/>
            <a:ext cx="8875594" cy="360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1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7481" y="457200"/>
            <a:ext cx="9007522" cy="2518012"/>
          </a:xfrm>
          <a:prstGeom prst="rect">
            <a:avLst/>
          </a:prstGeom>
        </p:spPr>
        <p:txBody>
          <a:bodyPr wrap="square">
            <a:prstTxWarp prst="textDeflateBottom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IN" sz="11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olaimanLipi" panose="03000600000000000000" pitchFamily="66" charset="0"/>
                <a:cs typeface="SolaimanLipi" panose="03000600000000000000" pitchFamily="66" charset="0"/>
              </a:rPr>
              <a:t>স্বাগতম</a:t>
            </a:r>
            <a:r>
              <a:rPr lang="bn-IN" sz="11500" b="1" spc="150" dirty="0" smtClean="0">
                <a:ln w="11430"/>
                <a:gradFill flip="none" rotWithShape="1">
                  <a:gsLst>
                    <a:gs pos="0">
                      <a:srgbClr val="FC9FCB"/>
                    </a:gs>
                    <a:gs pos="13000">
                      <a:srgbClr val="00B050"/>
                    </a:gs>
                    <a:gs pos="34000">
                      <a:srgbClr val="F8B049"/>
                    </a:gs>
                    <a:gs pos="49000">
                      <a:srgbClr val="FEE7F2"/>
                    </a:gs>
                    <a:gs pos="60000">
                      <a:srgbClr val="FF0000"/>
                    </a:gs>
                    <a:gs pos="69000">
                      <a:schemeClr val="accent2">
                        <a:lumMod val="40000"/>
                        <a:lumOff val="60000"/>
                      </a:schemeClr>
                    </a:gs>
                    <a:gs pos="80000">
                      <a:srgbClr val="002060"/>
                    </a:gs>
                    <a:gs pos="100000">
                      <a:srgbClr val="F8B049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1500" b="1" spc="150" dirty="0">
              <a:ln w="11430"/>
              <a:gradFill flip="none" rotWithShape="1">
                <a:gsLst>
                  <a:gs pos="0">
                    <a:srgbClr val="FC9FCB"/>
                  </a:gs>
                  <a:gs pos="13000">
                    <a:srgbClr val="00B050"/>
                  </a:gs>
                  <a:gs pos="34000">
                    <a:srgbClr val="F8B049"/>
                  </a:gs>
                  <a:gs pos="49000">
                    <a:srgbClr val="FEE7F2"/>
                  </a:gs>
                  <a:gs pos="60000">
                    <a:srgbClr val="FF0000"/>
                  </a:gs>
                  <a:gs pos="69000">
                    <a:schemeClr val="accent2">
                      <a:lumMod val="40000"/>
                      <a:lumOff val="60000"/>
                    </a:schemeClr>
                  </a:gs>
                  <a:gs pos="80000">
                    <a:srgbClr val="002060"/>
                  </a:gs>
                  <a:gs pos="100000">
                    <a:srgbClr val="F8B049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65528"/>
            <a:ext cx="7974842" cy="383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4453" y="559558"/>
            <a:ext cx="439457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 smtClean="0"/>
              <a:t>পরিচিতি</a:t>
            </a:r>
            <a:r>
              <a:rPr lang="en-US" sz="11500" b="1" dirty="0" smtClean="0"/>
              <a:t> </a:t>
            </a:r>
            <a:endParaRPr lang="en-US" sz="115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16155" y="2345672"/>
            <a:ext cx="5622877" cy="36047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4400" dirty="0" smtClean="0">
                <a:solidFill>
                  <a:srgbClr val="7030A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গোবিন্দ চন্দ্র চন্দ্র</a:t>
            </a:r>
          </a:p>
          <a:p>
            <a:pPr marL="0" indent="0">
              <a:buNone/>
            </a:pPr>
            <a:r>
              <a:rPr lang="bn-BD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 </a:t>
            </a:r>
            <a:r>
              <a:rPr lang="bn-BD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সহকারী শিক্ষক</a:t>
            </a:r>
          </a:p>
          <a:p>
            <a:pPr marL="0" indent="0">
              <a:buNone/>
            </a:pPr>
            <a:r>
              <a:rPr lang="bn-BD" sz="3600" dirty="0" smtClean="0">
                <a:solidFill>
                  <a:schemeClr val="tx2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বারাজান এস,সি উচ্চ বিদ্যালয় </a:t>
            </a:r>
          </a:p>
          <a:p>
            <a:pPr marL="0" indent="0">
              <a:buNone/>
            </a:pPr>
            <a:r>
              <a:rPr lang="bn-BD" sz="3600" dirty="0" smtClean="0">
                <a:solidFill>
                  <a:srgbClr val="00B05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কালীগঞ্জ,লালমনিরহাট। </a:t>
            </a:r>
            <a:endParaRPr lang="en-US" sz="3600" dirty="0">
              <a:solidFill>
                <a:srgbClr val="00B050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9155" y="298519"/>
            <a:ext cx="2667000" cy="30781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07353" y="2324329"/>
            <a:ext cx="29752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SolaimanLipi" panose="03000600000000000000" pitchFamily="66" charset="0"/>
                <a:cs typeface="SolaimanLipi" panose="03000600000000000000" pitchFamily="66" charset="0"/>
              </a:rPr>
              <a:t>অষ্টম শ্রেণি</a:t>
            </a:r>
          </a:p>
          <a:p>
            <a:r>
              <a:rPr lang="bn-IN" sz="3200" b="1" dirty="0">
                <a:latin typeface="SolaimanLipi" panose="03000600000000000000" pitchFamily="66" charset="0"/>
                <a:cs typeface="SolaimanLipi" panose="03000600000000000000" pitchFamily="66" charset="0"/>
              </a:rPr>
              <a:t>বিষয়-বিজ্ঞান।</a:t>
            </a:r>
          </a:p>
          <a:p>
            <a:r>
              <a:rPr lang="bn-IN" sz="3200" b="1" dirty="0">
                <a:latin typeface="SolaimanLipi" panose="03000600000000000000" pitchFamily="66" charset="0"/>
                <a:cs typeface="SolaimanLipi" panose="03000600000000000000" pitchFamily="66" charset="0"/>
              </a:rPr>
              <a:t>অধ্যায়- </a:t>
            </a:r>
            <a:r>
              <a:rPr lang="bn-BD" sz="3200" b="1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প্রথম </a:t>
            </a:r>
            <a:r>
              <a:rPr lang="bn-IN" sz="3200" b="1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।</a:t>
            </a:r>
            <a:endParaRPr lang="en-US" sz="3200" b="1" dirty="0">
              <a:latin typeface="SolaimanLipi" panose="03000600000000000000" pitchFamily="66" charset="0"/>
              <a:cs typeface="SolaimanLipi" panose="03000600000000000000" pitchFamily="66" charset="0"/>
            </a:endParaRPr>
          </a:p>
          <a:p>
            <a:endParaRPr lang="en-US" sz="3200" b="1" dirty="0"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529851" y="1837601"/>
            <a:ext cx="2879678" cy="254883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01371" y="2276424"/>
            <a:ext cx="5363570" cy="321666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9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15" y="604911"/>
            <a:ext cx="1993105" cy="1619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M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468" y="620196"/>
            <a:ext cx="2378375" cy="1612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gottobas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39" y="2292939"/>
            <a:ext cx="2079582" cy="1295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kumi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8124" y="622493"/>
            <a:ext cx="1809421" cy="1534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katbira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6991" y="604911"/>
            <a:ext cx="1956344" cy="1552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kechu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9547" y="620196"/>
            <a:ext cx="1676656" cy="15367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40697" y="3101892"/>
            <a:ext cx="753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ছবিতে দেখা প্রাণীগুলো দেখতে কী একই রকম? 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4100" y="4064518"/>
            <a:ext cx="10117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এরা সবাই কী একই পরিবেশে বাস করে?</a:t>
            </a:r>
            <a:endParaRPr lang="en-US" sz="3200" dirty="0">
              <a:solidFill>
                <a:srgbClr val="00B0F0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4578" y="3604449"/>
            <a:ext cx="7987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এরা সবাই কি একই রকম খাবার খায়?</a:t>
            </a:r>
            <a:endParaRPr lang="en-US" sz="3200" dirty="0">
              <a:solidFill>
                <a:srgbClr val="7030A0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0020" y="4592284"/>
            <a:ext cx="9132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এদের দেহের আকৃতি, গঠন ও জৈবিক কাজের প্রকৃতি কী একই রকম?</a:t>
            </a:r>
            <a:endParaRPr lang="en-US" sz="2800" dirty="0">
              <a:solidFill>
                <a:srgbClr val="7030A0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4100" y="5332604"/>
            <a:ext cx="8382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এদের সবগুলোরই কী মেরুদন্ড আছে?</a:t>
            </a:r>
            <a:endParaRPr lang="en-US" sz="3200" b="1" dirty="0"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0697" y="2570322"/>
            <a:ext cx="7753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তোমরা কি জান, পৃথিবীতে কত প্রজাতির প্রাণী আছে?</a:t>
            </a:r>
            <a:endParaRPr lang="en-US" sz="2800" dirty="0">
              <a:solidFill>
                <a:srgbClr val="7030A0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77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/>
      <p:bldP spid="10" grpId="1"/>
      <p:bldP spid="12" grpId="0"/>
      <p:bldP spid="12" grpId="1"/>
      <p:bldP spid="13" grpId="0"/>
      <p:bldP spid="13" grpId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3660" y="685800"/>
            <a:ext cx="56388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7030A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প্রাণিজগতের শ্রেণিবিন্যাস </a:t>
            </a:r>
            <a:endParaRPr lang="en-US" sz="4400" dirty="0">
              <a:solidFill>
                <a:srgbClr val="7030A0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pic>
        <p:nvPicPr>
          <p:cNvPr id="3" name="Picture 2" descr="kech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37" y="1752599"/>
            <a:ext cx="4390923" cy="3993107"/>
          </a:xfrm>
          <a:prstGeom prst="rect">
            <a:avLst/>
          </a:prstGeom>
        </p:spPr>
      </p:pic>
      <p:pic>
        <p:nvPicPr>
          <p:cNvPr id="4" name="Picture 3" descr="kumi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799" y="1752599"/>
            <a:ext cx="6382603" cy="399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5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67474" y="424834"/>
            <a:ext cx="3160622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শিখনফল</a:t>
            </a:r>
            <a:endParaRPr lang="en-US" sz="5400" dirty="0">
              <a:solidFill>
                <a:srgbClr val="002060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897039" y="218364"/>
            <a:ext cx="5622877" cy="13175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276" y="2199565"/>
            <a:ext cx="11418628" cy="3108543"/>
          </a:xfrm>
          <a:prstGeom prst="rect">
            <a:avLst/>
          </a:prstGeom>
          <a:noFill/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এই পাঠ শেষে শিক্ষার্থীরা---</a:t>
            </a:r>
            <a:endParaRPr lang="en-US" sz="2800" dirty="0" smtClean="0">
              <a:latin typeface="SolaimanLipi" panose="03000600000000000000" pitchFamily="66" charset="0"/>
              <a:cs typeface="SolaimanLipi" panose="03000600000000000000" pitchFamily="66" charset="0"/>
            </a:endParaRPr>
          </a:p>
          <a:p>
            <a:r>
              <a:rPr lang="bn-BD" sz="28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১</a:t>
            </a:r>
            <a:r>
              <a:rPr lang="en-US" sz="28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.</a:t>
            </a:r>
            <a:r>
              <a:rPr lang="bn-BD" sz="28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শ্রেণিবিন্যাসে অবদান আছে এমন বিজ্ঞানীদের</a:t>
            </a:r>
            <a:r>
              <a:rPr lang="en-US" sz="28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bn-BD" sz="28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সনাক্ত করতে পারবে</a:t>
            </a:r>
          </a:p>
          <a:p>
            <a:r>
              <a:rPr lang="bn-BD" sz="28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২</a:t>
            </a:r>
            <a:r>
              <a:rPr lang="en-US" sz="28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.</a:t>
            </a:r>
            <a:r>
              <a:rPr lang="bn-BD" sz="28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শ্রেণিবিন্যাসের ধাপগুলো বর্ণনা পারবে</a:t>
            </a:r>
          </a:p>
          <a:p>
            <a:r>
              <a:rPr lang="bn-BD" sz="28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৩</a:t>
            </a:r>
            <a:r>
              <a:rPr lang="en-US" sz="28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.</a:t>
            </a:r>
            <a:r>
              <a:rPr lang="bn-BD" sz="28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 দ্বিপদ নামকরণের নিয়মাবলী বর্ণনা করতে পারবে</a:t>
            </a:r>
          </a:p>
          <a:p>
            <a:r>
              <a:rPr lang="bn-BD" sz="28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৪</a:t>
            </a:r>
            <a:r>
              <a:rPr lang="en-US" sz="28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.</a:t>
            </a:r>
            <a:r>
              <a:rPr lang="bn-BD" sz="28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বিভিন্ন প্রাণীর বাসস্থান , গঠন, উপকারিতা ও অপকারিতা বর্ণনা করতে</a:t>
            </a:r>
          </a:p>
          <a:p>
            <a:r>
              <a:rPr lang="bn-BD" sz="28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 পারবে</a:t>
            </a:r>
          </a:p>
          <a:p>
            <a:r>
              <a:rPr lang="bn-BD" sz="28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৫</a:t>
            </a:r>
            <a:r>
              <a:rPr lang="en-US" sz="28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.</a:t>
            </a:r>
            <a:r>
              <a:rPr lang="bn-BD" sz="28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শ্রেণিবিন্যাসের প্রয়োজনীয়তা ব্যাখ্যা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76876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979908"/>
            <a:ext cx="59055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শ্রেণিবিন্যাসে অবদানকারী বিজ্ঞানীর নাম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Aristo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66041"/>
            <a:ext cx="2438400" cy="3267959"/>
          </a:xfrm>
          <a:prstGeom prst="rect">
            <a:avLst/>
          </a:prstGeom>
        </p:spPr>
      </p:pic>
      <p:pic>
        <p:nvPicPr>
          <p:cNvPr id="4" name="Picture 3" descr="john re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057400"/>
            <a:ext cx="2743200" cy="3291840"/>
          </a:xfrm>
          <a:prstGeom prst="rect">
            <a:avLst/>
          </a:prstGeom>
        </p:spPr>
      </p:pic>
      <p:pic>
        <p:nvPicPr>
          <p:cNvPr id="5" name="Picture 4" descr="liniya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6820" y="2057400"/>
            <a:ext cx="2706180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386339"/>
            <a:ext cx="24384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অ্যারিস্টোটল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5386339"/>
            <a:ext cx="27432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জন রে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5386338"/>
            <a:ext cx="26670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ক্যারোলাস লিনিয়াস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960287"/>
            <a:ext cx="59055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বিজ্ঞানীদের সম্পর্কে তোমরা কী জান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49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5943" y="5784971"/>
            <a:ext cx="504911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বৈজ্ঞানিক নামঃ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u="sng" dirty="0" smtClean="0">
                <a:latin typeface="NikoshBAN" pitchFamily="2" charset="0"/>
                <a:cs typeface="NikoshBAN" pitchFamily="2" charset="0"/>
              </a:rPr>
              <a:t>Homo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u="sng" dirty="0" smtClean="0">
                <a:latin typeface="NikoshBAN" pitchFamily="2" charset="0"/>
                <a:cs typeface="NikoshBAN" pitchFamily="2" charset="0"/>
              </a:rPr>
              <a:t>sapiens</a:t>
            </a:r>
            <a:endParaRPr lang="en-US" sz="2800" i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8781" y="485615"/>
            <a:ext cx="360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 কী দেখতে পারছ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icture14.jpg"/>
          <p:cNvPicPr>
            <a:picLocks noChangeAspect="1"/>
          </p:cNvPicPr>
          <p:nvPr/>
        </p:nvPicPr>
        <p:blipFill rotWithShape="1">
          <a:blip r:embed="rId2"/>
          <a:srcRect b="22715"/>
          <a:stretch/>
        </p:blipFill>
        <p:spPr>
          <a:xfrm>
            <a:off x="2404733" y="1162100"/>
            <a:ext cx="525780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977116" y="1593859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মানুষের বৈজ্ঞানিক নাম বলতে পারবে 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6402" y="855569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মানুষের বৈজ্ঞানিক নামে কী কী বৈশিষ্ট্য  দেখতে পাচ্ছ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liniy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576" y="970231"/>
            <a:ext cx="5181600" cy="4038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890731" y="5261751"/>
            <a:ext cx="6477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শ্রেণিবিন্যাসের জনকঃ প্রকৃতি বিজ্ঞানী ক্যারোলাস লিনিয়াস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19399" y="3498376"/>
            <a:ext cx="4987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চিত্রের লোকটিকে তোমরা চেন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80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  <p:bldP spid="7" grpId="0"/>
      <p:bldP spid="7" grpId="1"/>
      <p:bldP spid="9" grpId="0"/>
      <p:bldP spid="9" grpId="1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0333" y="1600200"/>
            <a:ext cx="8212667" cy="3963888"/>
            <a:chOff x="533400" y="1600200"/>
            <a:chExt cx="7391400" cy="396388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" name="TextBox 2"/>
            <p:cNvSpPr txBox="1"/>
            <p:nvPr/>
          </p:nvSpPr>
          <p:spPr>
            <a:xfrm>
              <a:off x="609600" y="1600200"/>
              <a:ext cx="335280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জগৎ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( Kingdom)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724400" y="1688068"/>
              <a:ext cx="312420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পর্ব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( Phylum)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3400" y="2514600"/>
              <a:ext cx="327660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শ্রেণি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( Class )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00600" y="2590800"/>
              <a:ext cx="266700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বর্গ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( Order)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9600" y="3669268"/>
              <a:ext cx="320040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গোত্র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( Family )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00600" y="3745468"/>
              <a:ext cx="312420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৬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গণ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( Genus )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" y="5040868"/>
              <a:ext cx="320040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৭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প্রজাতি (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Species)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43000" y="304800"/>
            <a:ext cx="6858000" cy="954107"/>
          </a:xfrm>
          <a:prstGeom prst="rect">
            <a:avLst/>
          </a:prstGeom>
          <a:solidFill>
            <a:srgbClr val="00B0F0"/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একটি প্রাণীকে সনাক্ত করতে হলে প্রধানত সাতটি ধাপে এর বৈশিষ্ট্যগুলো মিলিয়ে নিতে হয়। এ ধাপগুলো হল-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09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</TotalTime>
  <Words>273</Words>
  <Application>Microsoft Office PowerPoint</Application>
  <PresentationFormat>Widescreen</PresentationFormat>
  <Paragraphs>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Book Antiqua</vt:lpstr>
      <vt:lpstr>Calibri</vt:lpstr>
      <vt:lpstr>NikoshBAN</vt:lpstr>
      <vt:lpstr>SolaimanLipi</vt:lpstr>
      <vt:lpstr>Vrinda</vt:lpstr>
      <vt:lpstr>Webdings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Ranzit</dc:creator>
  <cp:lastModifiedBy>doel</cp:lastModifiedBy>
  <cp:revision>170</cp:revision>
  <dcterms:created xsi:type="dcterms:W3CDTF">2018-10-15T18:01:13Z</dcterms:created>
  <dcterms:modified xsi:type="dcterms:W3CDTF">2019-06-11T08:12:20Z</dcterms:modified>
</cp:coreProperties>
</file>