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6" r:id="rId1"/>
  </p:sldMasterIdLst>
  <p:sldIdLst>
    <p:sldId id="256" r:id="rId2"/>
    <p:sldId id="315" r:id="rId3"/>
    <p:sldId id="281" r:id="rId4"/>
    <p:sldId id="282" r:id="rId5"/>
    <p:sldId id="289" r:id="rId6"/>
    <p:sldId id="291" r:id="rId7"/>
    <p:sldId id="292" r:id="rId8"/>
    <p:sldId id="284" r:id="rId9"/>
    <p:sldId id="285" r:id="rId10"/>
    <p:sldId id="287" r:id="rId11"/>
    <p:sldId id="288" r:id="rId12"/>
    <p:sldId id="269" r:id="rId13"/>
    <p:sldId id="258" r:id="rId14"/>
    <p:sldId id="270" r:id="rId15"/>
    <p:sldId id="272" r:id="rId16"/>
    <p:sldId id="293" r:id="rId17"/>
    <p:sldId id="294" r:id="rId18"/>
    <p:sldId id="271" r:id="rId19"/>
    <p:sldId id="273" r:id="rId20"/>
    <p:sldId id="314" r:id="rId21"/>
    <p:sldId id="295" r:id="rId22"/>
    <p:sldId id="274" r:id="rId23"/>
    <p:sldId id="275" r:id="rId24"/>
    <p:sldId id="276" r:id="rId25"/>
    <p:sldId id="277" r:id="rId26"/>
    <p:sldId id="278" r:id="rId27"/>
    <p:sldId id="279" r:id="rId28"/>
    <p:sldId id="296" r:id="rId29"/>
    <p:sldId id="301" r:id="rId30"/>
    <p:sldId id="313" r:id="rId31"/>
    <p:sldId id="312" r:id="rId32"/>
    <p:sldId id="311" r:id="rId33"/>
    <p:sldId id="310" r:id="rId34"/>
    <p:sldId id="309" r:id="rId35"/>
    <p:sldId id="308" r:id="rId36"/>
    <p:sldId id="307" r:id="rId37"/>
    <p:sldId id="300" r:id="rId38"/>
    <p:sldId id="299" r:id="rId39"/>
    <p:sldId id="298" r:id="rId40"/>
    <p:sldId id="297" r:id="rId41"/>
    <p:sldId id="306" r:id="rId42"/>
    <p:sldId id="305" r:id="rId43"/>
    <p:sldId id="304" r:id="rId44"/>
    <p:sldId id="303" r:id="rId45"/>
    <p:sldId id="302" r:id="rId46"/>
    <p:sldId id="280" r:id="rId4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48"/>
      <p:bold r:id="rId49"/>
      <p:italic r:id="rId50"/>
      <p:boldItalic r:id="rId51"/>
    </p:embeddedFont>
    <p:embeddedFont>
      <p:font typeface="Century Gothic" panose="020B0502020202020204" pitchFamily="34" charset="0"/>
      <p:regular r:id="rId52"/>
      <p:bold r:id="rId53"/>
      <p:italic r:id="rId54"/>
      <p:boldItalic r:id="rId55"/>
    </p:embeddedFont>
    <p:embeddedFont>
      <p:font typeface="Showcard Gothic" panose="04020904020102020604" pitchFamily="82" charset="0"/>
      <p:regular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  <p:embeddedFont>
      <p:font typeface="Wingdings 2" panose="05020102010507070707" pitchFamily="18" charset="2"/>
      <p:regular r:id="rId61"/>
    </p:embeddedFont>
  </p:embeddedFontLst>
  <p:custDataLst>
    <p:tags r:id="rId62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ase_ppt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3A91B7-D16C-4260-8637-AB97469316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D03993-C607-4E31-A7D7-E2A853BF45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79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uvens.jpg"/>
          <p:cNvPicPr>
            <a:picLocks noChangeAspect="1"/>
          </p:cNvPicPr>
          <p:nvPr/>
        </p:nvPicPr>
        <p:blipFill>
          <a:blip r:embed="rId2" cstate="print"/>
          <a:srcRect b="1959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8520" y="1702430"/>
            <a:ext cx="9252520" cy="642671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itul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56"/>
            <a:ext cx="9144000" cy="1369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83607"/>
            <a:ext cx="3907213" cy="107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999" y="0"/>
            <a:ext cx="2400020" cy="27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ELISSA AMAYA\Desktop\headshot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63" y="249714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ELISSA AMAYA\Desktop\kpcom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87"/>
          <a:stretch/>
        </p:blipFill>
        <p:spPr bwMode="auto">
          <a:xfrm>
            <a:off x="34427" y="2085912"/>
            <a:ext cx="2079171" cy="29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rectangular"/>
          <p:cNvSpPr/>
          <p:nvPr/>
        </p:nvSpPr>
        <p:spPr>
          <a:xfrm>
            <a:off x="4788024" y="-2320"/>
            <a:ext cx="2520280" cy="2088232"/>
          </a:xfrm>
          <a:prstGeom prst="wedgeRectCallout">
            <a:avLst>
              <a:gd name="adj1" fmla="val 41"/>
              <a:gd name="adj2" fmla="val 822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err="1">
                <a:latin typeface="Arial Narrow" pitchFamily="34" charset="0"/>
              </a:rPr>
              <a:t>You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don’t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really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love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her</a:t>
            </a:r>
            <a:r>
              <a:rPr lang="es-CO" sz="2400" dirty="0">
                <a:latin typeface="Arial Narrow" pitchFamily="34" charset="0"/>
              </a:rPr>
              <a:t>, do </a:t>
            </a:r>
            <a:r>
              <a:rPr lang="es-CO" sz="2400" dirty="0" err="1">
                <a:latin typeface="Arial Narrow" pitchFamily="34" charset="0"/>
              </a:rPr>
              <a:t>you</a:t>
            </a:r>
            <a:r>
              <a:rPr lang="es-CO" sz="2400" dirty="0">
                <a:latin typeface="Arial Narrow" pitchFamily="34" charset="0"/>
              </a:rPr>
              <a:t>?</a:t>
            </a:r>
          </a:p>
        </p:txBody>
      </p:sp>
      <p:sp>
        <p:nvSpPr>
          <p:cNvPr id="5" name="4 Llamada rectangular"/>
          <p:cNvSpPr/>
          <p:nvPr/>
        </p:nvSpPr>
        <p:spPr>
          <a:xfrm>
            <a:off x="7032999" y="3212976"/>
            <a:ext cx="2016224" cy="1567061"/>
          </a:xfrm>
          <a:prstGeom prst="wedgeRectCallout">
            <a:avLst>
              <a:gd name="adj1" fmla="val 911"/>
              <a:gd name="adj2" fmla="val -11415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Narrow" pitchFamily="34" charset="0"/>
              </a:rPr>
              <a:t>He </a:t>
            </a:r>
            <a:r>
              <a:rPr lang="es-CO" sz="2400" dirty="0" err="1">
                <a:latin typeface="Arial Narrow" pitchFamily="34" charset="0"/>
              </a:rPr>
              <a:t>can’t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swin</a:t>
            </a:r>
            <a:r>
              <a:rPr lang="es-CO" sz="2400" dirty="0">
                <a:latin typeface="Arial Narrow" pitchFamily="34" charset="0"/>
              </a:rPr>
              <a:t>, can he?</a:t>
            </a:r>
          </a:p>
        </p:txBody>
      </p:sp>
      <p:sp>
        <p:nvSpPr>
          <p:cNvPr id="6" name="5 Llamada rectangular"/>
          <p:cNvSpPr/>
          <p:nvPr/>
        </p:nvSpPr>
        <p:spPr>
          <a:xfrm>
            <a:off x="0" y="5146921"/>
            <a:ext cx="2376264" cy="1711077"/>
          </a:xfrm>
          <a:prstGeom prst="wedgeRectCallout">
            <a:avLst>
              <a:gd name="adj1" fmla="val -15562"/>
              <a:gd name="adj2" fmla="val -941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err="1">
                <a:latin typeface="Arial Narrow" pitchFamily="34" charset="0"/>
              </a:rPr>
              <a:t>It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will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work</a:t>
            </a:r>
            <a:r>
              <a:rPr lang="es-CO" sz="2400" dirty="0">
                <a:latin typeface="Arial Narrow" pitchFamily="34" charset="0"/>
              </a:rPr>
              <a:t>, </a:t>
            </a:r>
            <a:r>
              <a:rPr lang="es-CO" sz="2400" dirty="0" err="1">
                <a:latin typeface="Arial Narrow" pitchFamily="34" charset="0"/>
              </a:rPr>
              <a:t>won’t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it</a:t>
            </a:r>
            <a:r>
              <a:rPr lang="es-CO" sz="2400" dirty="0">
                <a:latin typeface="Arial Narrow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6355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LISSA AMAYA\Desktop\MTS2_adybatch_961570_capture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r="19246" b="18528"/>
          <a:stretch/>
        </p:blipFill>
        <p:spPr bwMode="auto">
          <a:xfrm>
            <a:off x="6887910" y="-17543"/>
            <a:ext cx="2350664" cy="33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ELISSA AMAYA\Desktop\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1" b="26948"/>
          <a:stretch/>
        </p:blipFill>
        <p:spPr bwMode="auto">
          <a:xfrm>
            <a:off x="179512" y="3730661"/>
            <a:ext cx="2304256" cy="29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2843808" y="3473624"/>
            <a:ext cx="3816424" cy="1800200"/>
          </a:xfrm>
          <a:prstGeom prst="wedgeRoundRectCallout">
            <a:avLst>
              <a:gd name="adj1" fmla="val 81218"/>
              <a:gd name="adj2" fmla="val -14435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err="1">
                <a:latin typeface="Arial Narrow" pitchFamily="34" charset="0"/>
              </a:rPr>
              <a:t>You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didn’t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go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to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the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party</a:t>
            </a:r>
            <a:r>
              <a:rPr lang="es-CO" sz="2400" dirty="0">
                <a:latin typeface="Arial Narrow" pitchFamily="34" charset="0"/>
              </a:rPr>
              <a:t>, </a:t>
            </a:r>
            <a:r>
              <a:rPr lang="es-CO" sz="2400" dirty="0" err="1">
                <a:latin typeface="Arial Narrow" pitchFamily="34" charset="0"/>
              </a:rPr>
              <a:t>did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you</a:t>
            </a:r>
            <a:r>
              <a:rPr lang="es-CO" sz="2400" dirty="0">
                <a:latin typeface="Arial Narrow" pitchFamily="34" charset="0"/>
              </a:rPr>
              <a:t>?</a:t>
            </a:r>
          </a:p>
        </p:txBody>
      </p:sp>
      <p:sp>
        <p:nvSpPr>
          <p:cNvPr id="7" name="6 Llamada rectangular redondeada"/>
          <p:cNvSpPr/>
          <p:nvPr/>
        </p:nvSpPr>
        <p:spPr>
          <a:xfrm>
            <a:off x="5275950" y="5273824"/>
            <a:ext cx="3934840" cy="1584176"/>
          </a:xfrm>
          <a:prstGeom prst="wedgeRoundRectCallout">
            <a:avLst>
              <a:gd name="adj1" fmla="val -80999"/>
              <a:gd name="adj2" fmla="val -1340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err="1">
                <a:latin typeface="Arial Narrow" pitchFamily="34" charset="0"/>
              </a:rPr>
              <a:t>She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would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buy</a:t>
            </a:r>
            <a:r>
              <a:rPr lang="es-CO" sz="2400" dirty="0">
                <a:latin typeface="Arial Narrow" pitchFamily="34" charset="0"/>
              </a:rPr>
              <a:t> a car </a:t>
            </a:r>
            <a:r>
              <a:rPr lang="es-CO" sz="2400" dirty="0" err="1">
                <a:latin typeface="Arial Narrow" pitchFamily="34" charset="0"/>
              </a:rPr>
              <a:t>if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she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had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the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money</a:t>
            </a:r>
            <a:r>
              <a:rPr lang="es-CO" sz="2400" dirty="0">
                <a:latin typeface="Arial Narrow" pitchFamily="34" charset="0"/>
              </a:rPr>
              <a:t>, </a:t>
            </a:r>
            <a:r>
              <a:rPr lang="es-CO" sz="2400" dirty="0" err="1">
                <a:latin typeface="Arial Narrow" pitchFamily="34" charset="0"/>
              </a:rPr>
              <a:t>wouldn’t</a:t>
            </a:r>
            <a:r>
              <a:rPr lang="es-CO" sz="2400" dirty="0">
                <a:latin typeface="Arial Narrow" pitchFamily="34" charset="0"/>
              </a:rPr>
              <a:t> </a:t>
            </a:r>
            <a:r>
              <a:rPr lang="es-CO" sz="2400" dirty="0" err="1">
                <a:latin typeface="Arial Narrow" pitchFamily="34" charset="0"/>
              </a:rPr>
              <a:t>she</a:t>
            </a:r>
            <a:r>
              <a:rPr lang="es-CO" sz="2400" dirty="0">
                <a:latin typeface="Arial Narrow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9566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e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57944"/>
            <a:ext cx="7334250" cy="5867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 living being is above death,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are they?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are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185947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9" grpId="0"/>
      <p:bldP spid="2089" grpId="1"/>
      <p:bldP spid="2089" grpId="2"/>
      <p:bldP spid="2089" grpId="3"/>
      <p:bldP spid="2090" grpId="0"/>
      <p:bldP spid="2090" grpId="1"/>
      <p:bldP spid="2090" grpId="2"/>
      <p:bldP spid="2090" grpId="3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779225" y="332656"/>
            <a:ext cx="7416824" cy="188628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b="1" dirty="0">
                <a:solidFill>
                  <a:schemeClr val="tx1"/>
                </a:solidFill>
              </a:rPr>
              <a:t>Money is a must for our life,.....?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591562" y="3717735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853015" y="2828853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 we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304603" y="448717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have we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61586" y="1628800"/>
            <a:ext cx="1645561" cy="13681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88" grpId="0"/>
      <p:bldP spid="2088" grpId="1"/>
      <p:bldP spid="2088" grpId="2"/>
      <p:bldP spid="2088" grpId="3"/>
      <p:bldP spid="2089" grpId="0"/>
      <p:bldP spid="2089" grpId="3"/>
      <p:bldP spid="2090" grpId="0"/>
      <p:bldP spid="2090" grpId="2"/>
      <p:bldP spid="2090" grpId="3"/>
      <p:bldP spid="2090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899730" y="2246545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One can do almost nothing without it,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can’t you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 one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933699" y="4510980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8" grpId="2"/>
      <p:bldP spid="2088" grpId="3"/>
      <p:bldP spid="2089" grpId="0"/>
      <p:bldP spid="2089" grpId="1"/>
      <p:bldP spid="2089" grpId="2"/>
      <p:bldP spid="2089" grpId="3"/>
      <p:bldP spid="2090" grpId="0"/>
      <p:bldP spid="2090" grpId="3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But money can hardly bring happiness,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can’t you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 it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933699" y="4510980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73077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8" grpId="2"/>
      <p:bldP spid="2088" grpId="3"/>
      <p:bldP spid="2089" grpId="0"/>
      <p:bldP spid="2089" grpId="1"/>
      <p:bldP spid="2089" grpId="2"/>
      <p:bldP spid="2089" grpId="3"/>
      <p:bldP spid="2090" grpId="0"/>
      <p:bldP spid="2090" grpId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What you need most to be happy is contentment 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can’t you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933699" y="4510980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73077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8" grpId="2"/>
      <p:bldP spid="2088" grpId="3"/>
      <p:bldP spid="2089" grpId="0"/>
      <p:bldP spid="2089" grpId="1"/>
      <p:bldP spid="2089" grpId="2"/>
      <p:bldP spid="2089" grpId="3"/>
      <p:bldP spid="2090" grpId="0"/>
      <p:bldP spid="2090" grpId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That is why few people lead a happy life,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 they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does it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185947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9" grpId="0"/>
      <p:bldP spid="2089" grpId="1"/>
      <p:bldP spid="2089" grpId="2"/>
      <p:bldP spid="2089" grpId="3"/>
      <p:bldP spid="2090" grpId="0"/>
      <p:bldP spid="2090" grpId="1"/>
      <p:bldP spid="2090" grpId="2"/>
      <p:bldP spid="2090" grpId="3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None is none under the sun,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are they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doesn’t he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 he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185947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9" grpId="0"/>
      <p:bldP spid="2089" grpId="1"/>
      <p:bldP spid="2089" grpId="2"/>
      <p:bldP spid="2089" grpId="3"/>
      <p:bldP spid="2090" grpId="0"/>
      <p:bldP spid="2090" grpId="1"/>
      <p:bldP spid="2090" grpId="2"/>
      <p:bldP spid="2090" grpId="3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" y="196079"/>
            <a:ext cx="6475186" cy="40711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Md.Mamunur</a:t>
            </a:r>
            <a:r>
              <a:rPr lang="en-US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Rashid</a:t>
            </a:r>
            <a:br>
              <a:rPr lang="en-US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baseline="-25000" dirty="0"/>
              <a:t>B.A. (</a:t>
            </a:r>
            <a:r>
              <a:rPr lang="en-US" sz="3100" b="1" baseline="-25000" dirty="0" err="1"/>
              <a:t>Hons</a:t>
            </a:r>
            <a:r>
              <a:rPr lang="en-US" sz="3100" b="1" baseline="-25000" dirty="0"/>
              <a:t>);M.A. in English &amp; </a:t>
            </a:r>
            <a:r>
              <a:rPr lang="en-US" sz="3100" b="1" baseline="-25000" dirty="0" err="1"/>
              <a:t>B.Ed</a:t>
            </a:r>
            <a:r>
              <a:rPr lang="en-US" sz="3100" b="1" baseline="-25000" dirty="0"/>
              <a:t> </a:t>
            </a:r>
            <a:br>
              <a:rPr lang="en-US" sz="3100" dirty="0"/>
            </a:br>
            <a:r>
              <a:rPr lang="en-US" sz="3100" b="1" baseline="-25000" dirty="0"/>
              <a:t>Trained in ELP (online) By U.S. Department of State</a:t>
            </a:r>
            <a:br>
              <a:rPr lang="en-US" sz="3100" dirty="0"/>
            </a:br>
            <a:r>
              <a:rPr lang="en-US" sz="3100" b="1" baseline="-25000" dirty="0"/>
              <a:t>Trained in ELT; CPD-1;</a:t>
            </a:r>
            <a:br>
              <a:rPr lang="en-US" sz="3100" dirty="0"/>
            </a:br>
            <a:r>
              <a:rPr lang="en-US" sz="3100" b="1" baseline="-25000" dirty="0"/>
              <a:t>Assistant Teacher (English)</a:t>
            </a:r>
            <a:br>
              <a:rPr lang="en-US" sz="3100" dirty="0"/>
            </a:br>
            <a:r>
              <a:rPr lang="en-US" sz="3100" b="1" baseline="-25000" dirty="0"/>
              <a:t>Jilani </a:t>
            </a:r>
            <a:r>
              <a:rPr lang="en-US" sz="3100" b="1" baseline="-25000" dirty="0" err="1"/>
              <a:t>Singergari</a:t>
            </a:r>
            <a:r>
              <a:rPr lang="en-US" sz="3100" b="1" baseline="-25000" dirty="0"/>
              <a:t> High School, </a:t>
            </a:r>
            <a:r>
              <a:rPr lang="en-US" sz="3100" b="1" baseline="-25000" dirty="0" err="1"/>
              <a:t>Kishoregonj</a:t>
            </a:r>
            <a:r>
              <a:rPr lang="en-US" sz="3100" b="1" baseline="-25000" dirty="0"/>
              <a:t>, </a:t>
            </a:r>
            <a:r>
              <a:rPr lang="en-US" sz="3100" b="1" baseline="-25000" dirty="0" err="1"/>
              <a:t>Nilphamari</a:t>
            </a:r>
            <a:r>
              <a:rPr lang="en-US" sz="3100" b="1" baseline="-25000" dirty="0"/>
              <a:t>.</a:t>
            </a:r>
            <a:br>
              <a:rPr lang="en-US" sz="3100" dirty="0"/>
            </a:br>
            <a:r>
              <a:rPr lang="en-US" sz="3100" b="1" baseline="-25000" dirty="0"/>
              <a:t>Mobile: 01779194656; 01917624627</a:t>
            </a:r>
            <a:br>
              <a:rPr lang="en-US" sz="3100" dirty="0"/>
            </a:br>
            <a:br>
              <a:rPr lang="en-US" sz="3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1" y="4876800"/>
            <a:ext cx="9144000" cy="1981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Subject :English 2nd Paper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Unit:7 ,Lesson :1</a:t>
            </a:r>
          </a:p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Time :50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0873" y="-19050"/>
            <a:ext cx="3886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1026" name="Picture 2" descr="F:\Teacher's photo\Mamun S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27" y="811947"/>
            <a:ext cx="2926773" cy="29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794694" y="786215"/>
            <a:ext cx="7416824" cy="340932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26998" y="188640"/>
            <a:ext cx="7162800" cy="4604471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never, no, none, no one, nobody, neither, nothing, barely, hardly, rarely, scarcely, seldom, hardly, ever, few, little </a:t>
            </a:r>
            <a:r>
              <a:rPr lang="en-US" sz="4800" b="1" dirty="0" err="1">
                <a:latin typeface="+mj-lt"/>
              </a:rPr>
              <a:t>etc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1940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So one should work for one’s shake,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can’t you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should one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277609" y="452543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73077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8" grpId="2"/>
      <p:bldP spid="2088" grpId="3"/>
      <p:bldP spid="2089" grpId="0"/>
      <p:bldP spid="2089" grpId="1"/>
      <p:bldP spid="2089" grpId="2"/>
      <p:bldP spid="2089" grpId="3"/>
      <p:bldP spid="2090" grpId="0"/>
      <p:bldP spid="2090" grpId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He has lost everything. What a pity,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 you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005509" y="3671040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My sister shut the door,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aren’t I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Didn’t she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The </a:t>
            </a:r>
            <a:r>
              <a:rPr lang="en-US" sz="4800" b="1" dirty="0" err="1">
                <a:latin typeface="+mj-lt"/>
              </a:rPr>
              <a:t>colour</a:t>
            </a:r>
            <a:r>
              <a:rPr lang="en-US" sz="4800" b="1" dirty="0">
                <a:latin typeface="+mj-lt"/>
              </a:rPr>
              <a:t> of the shirts seldom charms me,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0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Does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get they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185947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9" grpId="0"/>
      <p:bldP spid="2089" grpId="1"/>
      <p:bldP spid="2089" grpId="2"/>
      <p:bldP spid="2089" grpId="3"/>
      <p:bldP spid="2090" grpId="0"/>
      <p:bldP spid="2090" grpId="1"/>
      <p:bldP spid="2090" grpId="2"/>
      <p:bldP spid="2090" grpId="3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827584" y="635431"/>
            <a:ext cx="7416824" cy="1348352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71600" y="620688"/>
            <a:ext cx="7162800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Kindly do him a </a:t>
            </a:r>
            <a:r>
              <a:rPr lang="en-US" sz="4800" b="1" dirty="0" err="1">
                <a:latin typeface="+mj-lt"/>
              </a:rPr>
              <a:t>favour</a:t>
            </a:r>
            <a:r>
              <a:rPr lang="en-US" sz="4800" b="1" dirty="0">
                <a:latin typeface="+mj-lt"/>
              </a:rPr>
              <a:t>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30658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Will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 she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185947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53" y="3560911"/>
            <a:ext cx="3298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90" grpId="0"/>
      <p:bldP spid="2090" grpId="1"/>
      <p:bldP spid="2090" grpId="2"/>
      <p:bldP spid="2090" grpId="3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-396551" y="0"/>
            <a:ext cx="9721079" cy="2669488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95520" y="2847020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-115440" y="-315416"/>
            <a:ext cx="9001000" cy="2813248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>
                <a:gd name="adj1" fmla="val 12500"/>
                <a:gd name="adj2" fmla="val -187"/>
              </a:avLst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Most of the students who fail in English do not have strong foundation in English Grammar,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211961" y="2708921"/>
            <a:ext cx="33430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Have they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00696" y="201892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251067" y="365241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46" grpId="0" animBg="1"/>
      <p:bldP spid="2088" grpId="0"/>
      <p:bldP spid="2088" grpId="1"/>
      <p:bldP spid="2088" grpId="2"/>
      <p:bldP spid="2088" grpId="3"/>
      <p:bldP spid="2089" grpId="0"/>
      <p:bldP spid="2089" grpId="1"/>
      <p:bldP spid="2089" grpId="2"/>
      <p:bldP spid="2089" grpId="3"/>
      <p:bldP spid="2090" grpId="0"/>
      <p:bldP spid="2090" grpId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07504" y="208824"/>
            <a:ext cx="8712968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latin typeface="+mj-lt"/>
              </a:rPr>
              <a:t>Yes,they</a:t>
            </a:r>
            <a:r>
              <a:rPr lang="en-US" sz="4800" b="1" dirty="0">
                <a:latin typeface="+mj-lt"/>
              </a:rPr>
              <a:t> can’t help learning </a:t>
            </a:r>
            <a:r>
              <a:rPr lang="en-US" sz="4800" b="1" dirty="0" err="1">
                <a:latin typeface="+mj-lt"/>
              </a:rPr>
              <a:t>gammar</a:t>
            </a:r>
            <a:r>
              <a:rPr lang="en-US" sz="4800" b="1" dirty="0">
                <a:latin typeface="+mj-lt"/>
              </a:rPr>
              <a:t>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5528" y="4774841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819107" y="485559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3380343" y="358486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 they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222081" y="374391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Everyone would do.so,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1" y="2708920"/>
            <a:ext cx="4295434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2832772" y="2695619"/>
            <a:ext cx="46805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Wouldn’t they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009236" y="2651557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83778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You need not do this,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Need you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069880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1056" y="-246438"/>
            <a:ext cx="9505056" cy="70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signo-interrogac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815" y="5527125"/>
            <a:ext cx="765221" cy="707829"/>
          </a:xfrm>
          <a:prstGeom prst="rect">
            <a:avLst/>
          </a:prstGeom>
        </p:spPr>
      </p:pic>
      <p:sp>
        <p:nvSpPr>
          <p:cNvPr id="12" name="11 Rectángulo redondeado"/>
          <p:cNvSpPr/>
          <p:nvPr/>
        </p:nvSpPr>
        <p:spPr>
          <a:xfrm rot="20776131">
            <a:off x="-253605" y="1898625"/>
            <a:ext cx="2857520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latin typeface="Showcard Gothic" pitchFamily="82" charset="0"/>
              </a:rPr>
              <a:t>TAG</a:t>
            </a:r>
          </a:p>
        </p:txBody>
      </p:sp>
      <p:sp>
        <p:nvSpPr>
          <p:cNvPr id="13" name="12 Rectángulo redondeado"/>
          <p:cNvSpPr/>
          <p:nvPr/>
        </p:nvSpPr>
        <p:spPr>
          <a:xfrm rot="570888">
            <a:off x="61048" y="4840106"/>
            <a:ext cx="4000528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latin typeface="Showcard Gothic" pitchFamily="82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4437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There is a little water in the pond,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74474" y="4653137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there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290653" y="4526307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97986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182646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30788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92844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319762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058962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31793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425069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523690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806552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9" y="2455223"/>
            <a:ext cx="2905839" cy="338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3600" dirty="0">
                <a:latin typeface="Showcard Gothic" pitchFamily="82" charset="0"/>
              </a:rPr>
              <a:t>WHEN WE USE TAG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alpha val="53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3 Llamada ovalada"/>
          <p:cNvSpPr/>
          <p:nvPr/>
        </p:nvSpPr>
        <p:spPr>
          <a:xfrm flipH="1">
            <a:off x="3995936" y="1628800"/>
            <a:ext cx="5472608" cy="5040559"/>
          </a:xfrm>
          <a:prstGeom prst="wedgeEllipseCallout">
            <a:avLst>
              <a:gd name="adj1" fmla="val 92615"/>
              <a:gd name="adj2" fmla="val -514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Narrow" pitchFamily="34" charset="0"/>
                <a:cs typeface="Arial" pitchFamily="34" charset="0"/>
              </a:rPr>
              <a:t>We use tag questions at the end of statements to ask for confirmation. They mean something like: "Am I right?" or "Do you agree?" They are very common in English.</a:t>
            </a:r>
            <a:endParaRPr lang="es-ES" sz="3200" dirty="0">
              <a:latin typeface="Arial Narrow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568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673609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223987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08342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982523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5824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107504" y="0"/>
            <a:ext cx="8928992" cy="179514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23528" y="208824"/>
            <a:ext cx="8496944" cy="1377494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No, they read only to pass the Examination, …?</a:t>
            </a:r>
          </a:p>
        </p:txBody>
      </p:sp>
      <p:sp>
        <p:nvSpPr>
          <p:cNvPr id="46" name="Right Triangle 45">
            <a:hlinkClick r:id="" action="ppaction://hlinkshowjump?jump=nextslide"/>
          </p:cNvPr>
          <p:cNvSpPr/>
          <p:nvPr/>
        </p:nvSpPr>
        <p:spPr>
          <a:xfrm rot="13500000">
            <a:off x="7975657" y="6040570"/>
            <a:ext cx="440784" cy="440784"/>
          </a:xfrm>
          <a:prstGeom prst="rtTriangle">
            <a:avLst/>
          </a:prstGeom>
          <a:solidFill>
            <a:srgbClr val="C00000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708920"/>
            <a:ext cx="32873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139952" y="2731567"/>
            <a:ext cx="29938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isn’t it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347864" y="3675112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Don’t they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027512" y="4611216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am I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58886" y="1340768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6422549" y="3634052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749174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8" grpId="2"/>
      <p:bldP spid="2088" grpId="3"/>
      <p:bldP spid="2089" grpId="0"/>
      <p:bldP spid="2089" grpId="1"/>
      <p:bldP spid="2090" grpId="0"/>
      <p:bldP spid="2090" grpId="1"/>
      <p:bldP spid="2090" grpId="2"/>
      <p:bldP spid="2090" grpId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Punched Tape 46"/>
          <p:cNvSpPr/>
          <p:nvPr/>
        </p:nvSpPr>
        <p:spPr>
          <a:xfrm>
            <a:off x="-180528" y="49563"/>
            <a:ext cx="9324528" cy="2160238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001987" y="2209801"/>
            <a:ext cx="588093" cy="4387552"/>
            <a:chOff x="5732" y="760"/>
            <a:chExt cx="827" cy="6721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732" y="760"/>
              <a:ext cx="827" cy="1379"/>
              <a:chOff x="5732" y="760"/>
              <a:chExt cx="827" cy="1379"/>
            </a:xfrm>
          </p:grpSpPr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6250" y="939"/>
                <a:ext cx="230" cy="1190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230" y="0"/>
                  </a:cxn>
                  <a:cxn ang="0">
                    <a:pos x="130" y="1190"/>
                  </a:cxn>
                  <a:cxn ang="0">
                    <a:pos x="0" y="1190"/>
                  </a:cxn>
                  <a:cxn ang="0">
                    <a:pos x="120" y="4"/>
                  </a:cxn>
                </a:cxnLst>
                <a:rect l="0" t="0" r="r" b="b"/>
                <a:pathLst>
                  <a:path w="230" h="1190">
                    <a:moveTo>
                      <a:pt x="120" y="4"/>
                    </a:moveTo>
                    <a:lnTo>
                      <a:pt x="230" y="0"/>
                    </a:lnTo>
                    <a:lnTo>
                      <a:pt x="130" y="1190"/>
                    </a:lnTo>
                    <a:lnTo>
                      <a:pt x="0" y="119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809" y="774"/>
                <a:ext cx="561" cy="1365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51" y="665"/>
                  </a:cxn>
                  <a:cxn ang="0">
                    <a:pos x="31" y="935"/>
                  </a:cxn>
                  <a:cxn ang="0">
                    <a:pos x="111" y="1325"/>
                  </a:cxn>
                  <a:cxn ang="0">
                    <a:pos x="491" y="1185"/>
                  </a:cxn>
                  <a:cxn ang="0">
                    <a:pos x="561" y="169"/>
                  </a:cxn>
                  <a:cxn ang="0">
                    <a:pos x="0" y="169"/>
                  </a:cxn>
                </a:cxnLst>
                <a:rect l="0" t="0" r="r" b="b"/>
                <a:pathLst>
                  <a:path w="561" h="1365">
                    <a:moveTo>
                      <a:pt x="0" y="169"/>
                    </a:moveTo>
                    <a:cubicBezTo>
                      <a:pt x="101" y="295"/>
                      <a:pt x="46" y="537"/>
                      <a:pt x="51" y="665"/>
                    </a:cubicBezTo>
                    <a:cubicBezTo>
                      <a:pt x="56" y="793"/>
                      <a:pt x="21" y="825"/>
                      <a:pt x="31" y="935"/>
                    </a:cubicBezTo>
                    <a:cubicBezTo>
                      <a:pt x="41" y="1045"/>
                      <a:pt x="34" y="1283"/>
                      <a:pt x="111" y="1325"/>
                    </a:cubicBezTo>
                    <a:cubicBezTo>
                      <a:pt x="391" y="1325"/>
                      <a:pt x="398" y="1365"/>
                      <a:pt x="491" y="1185"/>
                    </a:cubicBezTo>
                    <a:lnTo>
                      <a:pt x="561" y="169"/>
                    </a:lnTo>
                    <a:cubicBezTo>
                      <a:pt x="479" y="0"/>
                      <a:pt x="280" y="169"/>
                      <a:pt x="0" y="169"/>
                    </a:cubicBez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732" y="760"/>
                <a:ext cx="827" cy="442"/>
              </a:xfrm>
              <a:custGeom>
                <a:avLst/>
                <a:gdLst/>
                <a:ahLst/>
                <a:cxnLst>
                  <a:cxn ang="0">
                    <a:pos x="10" y="197"/>
                  </a:cxn>
                  <a:cxn ang="0">
                    <a:pos x="40" y="164"/>
                  </a:cxn>
                  <a:cxn ang="0">
                    <a:pos x="46" y="146"/>
                  </a:cxn>
                  <a:cxn ang="0">
                    <a:pos x="49" y="137"/>
                  </a:cxn>
                  <a:cxn ang="0">
                    <a:pos x="139" y="32"/>
                  </a:cxn>
                  <a:cxn ang="0">
                    <a:pos x="535" y="2"/>
                  </a:cxn>
                  <a:cxn ang="0">
                    <a:pos x="652" y="50"/>
                  </a:cxn>
                  <a:cxn ang="0">
                    <a:pos x="679" y="59"/>
                  </a:cxn>
                  <a:cxn ang="0">
                    <a:pos x="709" y="125"/>
                  </a:cxn>
                  <a:cxn ang="0">
                    <a:pos x="781" y="173"/>
                  </a:cxn>
                  <a:cxn ang="0">
                    <a:pos x="811" y="227"/>
                  </a:cxn>
                  <a:cxn ang="0">
                    <a:pos x="826" y="278"/>
                  </a:cxn>
                  <a:cxn ang="0">
                    <a:pos x="823" y="416"/>
                  </a:cxn>
                  <a:cxn ang="0">
                    <a:pos x="811" y="434"/>
                  </a:cxn>
                  <a:cxn ang="0">
                    <a:pos x="724" y="410"/>
                  </a:cxn>
                  <a:cxn ang="0">
                    <a:pos x="730" y="371"/>
                  </a:cxn>
                  <a:cxn ang="0">
                    <a:pos x="730" y="299"/>
                  </a:cxn>
                  <a:cxn ang="0">
                    <a:pos x="676" y="293"/>
                  </a:cxn>
                  <a:cxn ang="0">
                    <a:pos x="637" y="233"/>
                  </a:cxn>
                  <a:cxn ang="0">
                    <a:pos x="592" y="275"/>
                  </a:cxn>
                  <a:cxn ang="0">
                    <a:pos x="574" y="302"/>
                  </a:cxn>
                  <a:cxn ang="0">
                    <a:pos x="547" y="188"/>
                  </a:cxn>
                  <a:cxn ang="0">
                    <a:pos x="532" y="215"/>
                  </a:cxn>
                  <a:cxn ang="0">
                    <a:pos x="517" y="179"/>
                  </a:cxn>
                  <a:cxn ang="0">
                    <a:pos x="508" y="152"/>
                  </a:cxn>
                  <a:cxn ang="0">
                    <a:pos x="466" y="206"/>
                  </a:cxn>
                  <a:cxn ang="0">
                    <a:pos x="421" y="197"/>
                  </a:cxn>
                  <a:cxn ang="0">
                    <a:pos x="403" y="206"/>
                  </a:cxn>
                  <a:cxn ang="0">
                    <a:pos x="388" y="179"/>
                  </a:cxn>
                  <a:cxn ang="0">
                    <a:pos x="349" y="230"/>
                  </a:cxn>
                  <a:cxn ang="0">
                    <a:pos x="319" y="269"/>
                  </a:cxn>
                  <a:cxn ang="0">
                    <a:pos x="292" y="245"/>
                  </a:cxn>
                  <a:cxn ang="0">
                    <a:pos x="265" y="197"/>
                  </a:cxn>
                  <a:cxn ang="0">
                    <a:pos x="244" y="209"/>
                  </a:cxn>
                  <a:cxn ang="0">
                    <a:pos x="220" y="230"/>
                  </a:cxn>
                  <a:cxn ang="0">
                    <a:pos x="193" y="197"/>
                  </a:cxn>
                  <a:cxn ang="0">
                    <a:pos x="160" y="233"/>
                  </a:cxn>
                  <a:cxn ang="0">
                    <a:pos x="139" y="173"/>
                  </a:cxn>
                  <a:cxn ang="0">
                    <a:pos x="37" y="239"/>
                  </a:cxn>
                  <a:cxn ang="0">
                    <a:pos x="10" y="197"/>
                  </a:cxn>
                </a:cxnLst>
                <a:rect l="0" t="0" r="r" b="b"/>
                <a:pathLst>
                  <a:path w="827" h="442">
                    <a:moveTo>
                      <a:pt x="10" y="197"/>
                    </a:moveTo>
                    <a:cubicBezTo>
                      <a:pt x="21" y="186"/>
                      <a:pt x="29" y="175"/>
                      <a:pt x="40" y="164"/>
                    </a:cubicBezTo>
                    <a:cubicBezTo>
                      <a:pt x="42" y="158"/>
                      <a:pt x="44" y="152"/>
                      <a:pt x="46" y="146"/>
                    </a:cubicBezTo>
                    <a:cubicBezTo>
                      <a:pt x="47" y="143"/>
                      <a:pt x="49" y="137"/>
                      <a:pt x="49" y="137"/>
                    </a:cubicBezTo>
                    <a:cubicBezTo>
                      <a:pt x="57" y="83"/>
                      <a:pt x="83" y="43"/>
                      <a:pt x="139" y="32"/>
                    </a:cubicBezTo>
                    <a:cubicBezTo>
                      <a:pt x="321" y="35"/>
                      <a:pt x="334" y="0"/>
                      <a:pt x="535" y="2"/>
                    </a:cubicBezTo>
                    <a:cubicBezTo>
                      <a:pt x="563" y="7"/>
                      <a:pt x="628" y="41"/>
                      <a:pt x="652" y="50"/>
                    </a:cubicBezTo>
                    <a:cubicBezTo>
                      <a:pt x="661" y="53"/>
                      <a:pt x="679" y="59"/>
                      <a:pt x="679" y="59"/>
                    </a:cubicBezTo>
                    <a:cubicBezTo>
                      <a:pt x="701" y="76"/>
                      <a:pt x="694" y="103"/>
                      <a:pt x="709" y="125"/>
                    </a:cubicBezTo>
                    <a:cubicBezTo>
                      <a:pt x="723" y="147"/>
                      <a:pt x="757" y="165"/>
                      <a:pt x="781" y="173"/>
                    </a:cubicBezTo>
                    <a:cubicBezTo>
                      <a:pt x="797" y="189"/>
                      <a:pt x="795" y="211"/>
                      <a:pt x="811" y="227"/>
                    </a:cubicBezTo>
                    <a:cubicBezTo>
                      <a:pt x="815" y="244"/>
                      <a:pt x="820" y="261"/>
                      <a:pt x="826" y="278"/>
                    </a:cubicBezTo>
                    <a:cubicBezTo>
                      <a:pt x="825" y="324"/>
                      <a:pt x="827" y="370"/>
                      <a:pt x="823" y="416"/>
                    </a:cubicBezTo>
                    <a:cubicBezTo>
                      <a:pt x="822" y="423"/>
                      <a:pt x="811" y="434"/>
                      <a:pt x="811" y="434"/>
                    </a:cubicBezTo>
                    <a:cubicBezTo>
                      <a:pt x="745" y="431"/>
                      <a:pt x="756" y="442"/>
                      <a:pt x="724" y="410"/>
                    </a:cubicBezTo>
                    <a:cubicBezTo>
                      <a:pt x="719" y="395"/>
                      <a:pt x="722" y="384"/>
                      <a:pt x="730" y="371"/>
                    </a:cubicBezTo>
                    <a:cubicBezTo>
                      <a:pt x="734" y="345"/>
                      <a:pt x="742" y="328"/>
                      <a:pt x="730" y="299"/>
                    </a:cubicBezTo>
                    <a:cubicBezTo>
                      <a:pt x="728" y="295"/>
                      <a:pt x="680" y="293"/>
                      <a:pt x="676" y="293"/>
                    </a:cubicBezTo>
                    <a:cubicBezTo>
                      <a:pt x="660" y="282"/>
                      <a:pt x="644" y="253"/>
                      <a:pt x="637" y="233"/>
                    </a:cubicBezTo>
                    <a:cubicBezTo>
                      <a:pt x="619" y="244"/>
                      <a:pt x="611" y="269"/>
                      <a:pt x="592" y="275"/>
                    </a:cubicBezTo>
                    <a:cubicBezTo>
                      <a:pt x="584" y="298"/>
                      <a:pt x="591" y="289"/>
                      <a:pt x="574" y="302"/>
                    </a:cubicBezTo>
                    <a:cubicBezTo>
                      <a:pt x="553" y="259"/>
                      <a:pt x="607" y="178"/>
                      <a:pt x="547" y="188"/>
                    </a:cubicBezTo>
                    <a:cubicBezTo>
                      <a:pt x="541" y="197"/>
                      <a:pt x="538" y="206"/>
                      <a:pt x="532" y="215"/>
                    </a:cubicBezTo>
                    <a:cubicBezTo>
                      <a:pt x="524" y="201"/>
                      <a:pt x="521" y="194"/>
                      <a:pt x="517" y="179"/>
                    </a:cubicBezTo>
                    <a:cubicBezTo>
                      <a:pt x="514" y="170"/>
                      <a:pt x="508" y="152"/>
                      <a:pt x="508" y="152"/>
                    </a:cubicBezTo>
                    <a:cubicBezTo>
                      <a:pt x="496" y="173"/>
                      <a:pt x="491" y="198"/>
                      <a:pt x="466" y="206"/>
                    </a:cubicBezTo>
                    <a:cubicBezTo>
                      <a:pt x="444" y="193"/>
                      <a:pt x="447" y="189"/>
                      <a:pt x="421" y="197"/>
                    </a:cubicBezTo>
                    <a:cubicBezTo>
                      <a:pt x="412" y="210"/>
                      <a:pt x="417" y="220"/>
                      <a:pt x="403" y="206"/>
                    </a:cubicBezTo>
                    <a:cubicBezTo>
                      <a:pt x="396" y="184"/>
                      <a:pt x="401" y="192"/>
                      <a:pt x="388" y="179"/>
                    </a:cubicBezTo>
                    <a:cubicBezTo>
                      <a:pt x="379" y="151"/>
                      <a:pt x="357" y="220"/>
                      <a:pt x="349" y="230"/>
                    </a:cubicBezTo>
                    <a:cubicBezTo>
                      <a:pt x="346" y="240"/>
                      <a:pt x="328" y="263"/>
                      <a:pt x="319" y="269"/>
                    </a:cubicBezTo>
                    <a:cubicBezTo>
                      <a:pt x="301" y="265"/>
                      <a:pt x="306" y="254"/>
                      <a:pt x="292" y="245"/>
                    </a:cubicBezTo>
                    <a:cubicBezTo>
                      <a:pt x="288" y="233"/>
                      <a:pt x="275" y="204"/>
                      <a:pt x="265" y="197"/>
                    </a:cubicBezTo>
                    <a:cubicBezTo>
                      <a:pt x="258" y="201"/>
                      <a:pt x="250" y="203"/>
                      <a:pt x="244" y="209"/>
                    </a:cubicBezTo>
                    <a:cubicBezTo>
                      <a:pt x="220" y="233"/>
                      <a:pt x="244" y="224"/>
                      <a:pt x="220" y="230"/>
                    </a:cubicBezTo>
                    <a:cubicBezTo>
                      <a:pt x="191" y="223"/>
                      <a:pt x="218" y="205"/>
                      <a:pt x="193" y="197"/>
                    </a:cubicBezTo>
                    <a:cubicBezTo>
                      <a:pt x="173" y="202"/>
                      <a:pt x="170" y="217"/>
                      <a:pt x="160" y="233"/>
                    </a:cubicBezTo>
                    <a:cubicBezTo>
                      <a:pt x="145" y="211"/>
                      <a:pt x="169" y="180"/>
                      <a:pt x="139" y="173"/>
                    </a:cubicBezTo>
                    <a:cubicBezTo>
                      <a:pt x="95" y="184"/>
                      <a:pt x="76" y="219"/>
                      <a:pt x="37" y="239"/>
                    </a:cubicBezTo>
                    <a:cubicBezTo>
                      <a:pt x="0" y="227"/>
                      <a:pt x="10" y="239"/>
                      <a:pt x="10" y="197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5809" y="2814"/>
              <a:ext cx="561" cy="4667"/>
              <a:chOff x="5809" y="2814"/>
              <a:chExt cx="561" cy="4667"/>
            </a:xfrm>
          </p:grpSpPr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6183" y="2971"/>
                <a:ext cx="187" cy="4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" y="0"/>
                  </a:cxn>
                  <a:cxn ang="0">
                    <a:pos x="162" y="1101"/>
                  </a:cxn>
                  <a:cxn ang="0">
                    <a:pos x="0" y="1080"/>
                  </a:cxn>
                  <a:cxn ang="0">
                    <a:pos x="0" y="0"/>
                  </a:cxn>
                </a:cxnLst>
                <a:rect l="0" t="0" r="r" b="b"/>
                <a:pathLst>
                  <a:path w="187" h="1101">
                    <a:moveTo>
                      <a:pt x="0" y="0"/>
                    </a:moveTo>
                    <a:lnTo>
                      <a:pt x="187" y="0"/>
                    </a:lnTo>
                    <a:cubicBezTo>
                      <a:pt x="187" y="0"/>
                      <a:pt x="102" y="576"/>
                      <a:pt x="162" y="1101"/>
                    </a:cubicBezTo>
                    <a:cubicBezTo>
                      <a:pt x="81" y="1090"/>
                      <a:pt x="0" y="1080"/>
                      <a:pt x="0" y="10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5809" y="2814"/>
                <a:ext cx="401" cy="46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0"/>
                  </a:cxn>
                  <a:cxn ang="0">
                    <a:pos x="401" y="1161"/>
                  </a:cxn>
                  <a:cxn ang="0">
                    <a:pos x="374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1161">
                    <a:moveTo>
                      <a:pt x="0" y="0"/>
                    </a:moveTo>
                    <a:lnTo>
                      <a:pt x="0" y="1080"/>
                    </a:lnTo>
                    <a:lnTo>
                      <a:pt x="401" y="1161"/>
                    </a:lnTo>
                    <a:lnTo>
                      <a:pt x="3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986" y="2117"/>
              <a:ext cx="97" cy="3948"/>
              <a:chOff x="5986" y="2117"/>
              <a:chExt cx="97" cy="3948"/>
            </a:xfrm>
          </p:grpSpPr>
          <p:sp>
            <p:nvSpPr>
              <p:cNvPr id="2104" name="Oval 56"/>
              <p:cNvSpPr>
                <a:spLocks noChangeAspect="1" noChangeArrowheads="1"/>
              </p:cNvSpPr>
              <p:nvPr/>
            </p:nvSpPr>
            <p:spPr bwMode="auto">
              <a:xfrm>
                <a:off x="6009" y="2117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5" name="Oval 57"/>
              <p:cNvSpPr>
                <a:spLocks noChangeAspect="1" noChangeArrowheads="1"/>
              </p:cNvSpPr>
              <p:nvPr/>
            </p:nvSpPr>
            <p:spPr bwMode="auto">
              <a:xfrm>
                <a:off x="5986" y="5994"/>
                <a:ext cx="74" cy="71"/>
              </a:xfrm>
              <a:prstGeom prst="ellipse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PT"/>
              </a:p>
            </p:txBody>
          </p:sp>
        </p:grpSp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51520" y="116632"/>
            <a:ext cx="8784976" cy="1603348"/>
          </a:xfrm>
          <a:prstGeom prst="flowChartPunchedTape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+mj-lt"/>
              </a:rPr>
              <a:t>Yes, teachers should motivate them to learn the basic things, …?</a:t>
            </a:r>
          </a:p>
        </p:txBody>
      </p:sp>
      <p:pic>
        <p:nvPicPr>
          <p:cNvPr id="23" name="Picture 22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708920"/>
            <a:ext cx="5087522" cy="1008112"/>
          </a:xfrm>
          <a:prstGeom prst="rect">
            <a:avLst/>
          </a:prstGeom>
        </p:spPr>
      </p:pic>
      <p:pic>
        <p:nvPicPr>
          <p:cNvPr id="24" name="Picture 23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3275856" y="3645024"/>
            <a:ext cx="3287322" cy="1008112"/>
          </a:xfrm>
          <a:prstGeom prst="rect">
            <a:avLst/>
          </a:prstGeom>
        </p:spPr>
      </p:pic>
      <p:pic>
        <p:nvPicPr>
          <p:cNvPr id="25" name="Picture 24" descr="set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581128"/>
            <a:ext cx="3287322" cy="1008112"/>
          </a:xfrm>
          <a:prstGeom prst="rect">
            <a:avLst/>
          </a:prstGeom>
        </p:spPr>
      </p:pic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2339752" y="2664484"/>
            <a:ext cx="4866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Shouldn’t they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3419872" y="3675112"/>
            <a:ext cx="30963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doesn’t he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211960" y="4611216"/>
            <a:ext cx="31683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can Peter</a:t>
            </a:r>
          </a:p>
        </p:txBody>
      </p:sp>
      <p:pic>
        <p:nvPicPr>
          <p:cNvPr id="49" name="Picture 48" descr="abelh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070229" y="1326500"/>
            <a:ext cx="1645561" cy="165618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3" descr="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8034">
            <a:off x="6744948" y="5908513"/>
            <a:ext cx="921734" cy="709997"/>
          </a:xfrm>
          <a:prstGeom prst="rect">
            <a:avLst/>
          </a:prstGeom>
          <a:noFill/>
        </p:spPr>
      </p:pic>
      <p:sp>
        <p:nvSpPr>
          <p:cNvPr id="28" name="L-Shape 27"/>
          <p:cNvSpPr/>
          <p:nvPr/>
        </p:nvSpPr>
        <p:spPr>
          <a:xfrm rot="18779712">
            <a:off x="7185947" y="2697946"/>
            <a:ext cx="1008112" cy="576064"/>
          </a:xfrm>
          <a:prstGeom prst="corner">
            <a:avLst/>
          </a:prstGeom>
          <a:solidFill>
            <a:srgbClr val="00B050"/>
          </a:solidFill>
          <a:ln w="317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50"/>
                            </p:stCondLst>
                            <p:childTnLst>
                              <p:par>
                                <p:cTn id="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3635 C 0.03872 0.02338 0.02709 0.00996 0.01667 0.01644 C 0.00625 0.02269 -0.00087 0.07084 -0.01285 0.07408 C -0.02465 0.07732 -0.04601 0.04213 -0.05382 0.03611 C -0.0618 0.0301 -0.06076 0.03403 -0.05955 0.03797 " pathEditMode="relative" rAng="10355357" ptsTypes="aaa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</p:childTnLst>
        </p:cTn>
      </p:par>
    </p:tnLst>
    <p:bldLst>
      <p:bldP spid="2065" grpId="0"/>
      <p:bldP spid="2088" grpId="0"/>
      <p:bldP spid="2088" grpId="1"/>
      <p:bldP spid="2089" grpId="0"/>
      <p:bldP spid="2089" grpId="1"/>
      <p:bldP spid="2089" grpId="2"/>
      <p:bldP spid="2089" grpId="3"/>
      <p:bldP spid="2090" grpId="0"/>
      <p:bldP spid="2090" grpId="1"/>
      <p:bldP spid="2090" grpId="2"/>
      <p:bldP spid="2090" grpId="3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1"/>
              <a:t>TAG QUESTIONS</a:t>
            </a:r>
            <a:r>
              <a:rPr lang="es-ES" b="1"/>
              <a:t> </a:t>
            </a:r>
            <a:r>
              <a:rPr lang="es-ES" sz="4000" b="1"/>
              <a:t>BASIC </a:t>
            </a:r>
            <a:r>
              <a:rPr lang="es-ES" sz="4000" b="1" dirty="0"/>
              <a:t>STRUCTURE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9427308"/>
              </p:ext>
            </p:extLst>
          </p:nvPr>
        </p:nvGraphicFramePr>
        <p:xfrm>
          <a:off x="0" y="1628775"/>
          <a:ext cx="8229600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9958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Positive</a:t>
                      </a:r>
                      <a:r>
                        <a:rPr lang="en-US" sz="2800" b="1" baseline="0" noProof="0" dirty="0">
                          <a:solidFill>
                            <a:schemeClr val="tx1"/>
                          </a:solidFill>
                        </a:rPr>
                        <a:t> statement</a:t>
                      </a:r>
                      <a:endParaRPr lang="en-U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Negative tag?</a:t>
                      </a:r>
                    </a:p>
                  </a:txBody>
                  <a:tcPr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03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It is a great day,</a:t>
                      </a:r>
                    </a:p>
                  </a:txBody>
                  <a:tcPr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isn’t it?</a:t>
                      </a:r>
                    </a:p>
                  </a:txBody>
                  <a:tcPr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117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800" b="1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noProof="0" dirty="0">
                          <a:solidFill>
                            <a:schemeClr val="tx1"/>
                          </a:solidFill>
                        </a:rPr>
                        <a:t>Negative statement </a:t>
                      </a:r>
                      <a:endParaRPr lang="en-U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Positive tag?</a:t>
                      </a:r>
                    </a:p>
                  </a:txBody>
                  <a:tcPr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203"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n-US" sz="2800" b="1" baseline="0" noProof="0" dirty="0">
                          <a:solidFill>
                            <a:schemeClr val="tx1"/>
                          </a:solidFill>
                        </a:rPr>
                        <a:t> don’t know her,</a:t>
                      </a:r>
                      <a:endParaRPr lang="en-US" sz="2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noProof="0" dirty="0">
                          <a:solidFill>
                            <a:schemeClr val="tx1"/>
                          </a:solidFill>
                        </a:rPr>
                        <a:t>do you?</a:t>
                      </a:r>
                    </a:p>
                  </a:txBody>
                  <a:tcPr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6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2266950" y="11588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n-US" b="1"/>
              <a:t>TAG QUESTIONS</a:t>
            </a:r>
            <a:br>
              <a:rPr lang="es-ES" altLang="en-US" b="1"/>
            </a:br>
            <a:r>
              <a:rPr lang="es-ES" altLang="en-US" b="1"/>
              <a:t> BASIC STRUCTURE OF SUBJECT</a:t>
            </a:r>
            <a:endParaRPr lang="en-US" altLang="en-US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502485"/>
              </p:ext>
            </p:extLst>
          </p:nvPr>
        </p:nvGraphicFramePr>
        <p:xfrm>
          <a:off x="323850" y="763588"/>
          <a:ext cx="8229600" cy="577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err="1">
                          <a:solidFill>
                            <a:schemeClr val="tx1"/>
                          </a:solidFill>
                        </a:rPr>
                        <a:t>Steatement’s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 Subject</a:t>
                      </a:r>
                    </a:p>
                  </a:txBody>
                  <a:tcPr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>
                          <a:solidFill>
                            <a:schemeClr val="tx1"/>
                          </a:solidFill>
                        </a:rPr>
                        <a:t> tag subject?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Nobody, None, No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 one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They?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797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err="1">
                          <a:solidFill>
                            <a:schemeClr val="tx1"/>
                          </a:solidFill>
                        </a:rPr>
                        <a:t>Everybody,Everyone,somebody</a:t>
                      </a:r>
                      <a:r>
                        <a:rPr lang="en-US" sz="2800" baseline="0" noProof="0" dirty="0" err="1">
                          <a:solidFill>
                            <a:schemeClr val="tx1"/>
                          </a:solidFill>
                        </a:rPr>
                        <a:t>,some</a:t>
                      </a:r>
                      <a:r>
                        <a:rPr lang="en-US" sz="2800" baseline="0" noProof="0" dirty="0">
                          <a:solidFill>
                            <a:schemeClr val="tx1"/>
                          </a:solidFill>
                        </a:rPr>
                        <a:t> one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They?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378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 err="1">
                          <a:solidFill>
                            <a:schemeClr val="tx1"/>
                          </a:solidFill>
                        </a:rPr>
                        <a:t>Every,Some,No+Thing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It?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378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Let's/</a:t>
                      </a:r>
                      <a:r>
                        <a:rPr lang="en-US" sz="2800" b="0" i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let us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Shall we?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492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Imperative</a:t>
                      </a:r>
                      <a:r>
                        <a:rPr lang="en-US" sz="2800" baseline="0" noProof="0" dirty="0">
                          <a:solidFill>
                            <a:schemeClr val="tx1"/>
                          </a:solidFill>
                        </a:rPr>
                        <a:t> Sentence if it </a:t>
                      </a:r>
                      <a:r>
                        <a:rPr lang="en-US" sz="2800" baseline="0" noProof="0" dirty="0" err="1">
                          <a:solidFill>
                            <a:schemeClr val="tx1"/>
                          </a:solidFill>
                        </a:rPr>
                        <a:t>afffirmative</a:t>
                      </a:r>
                      <a:r>
                        <a:rPr lang="en-US" sz="2800" baseline="0" noProof="0" dirty="0">
                          <a:solidFill>
                            <a:schemeClr val="tx1"/>
                          </a:solidFill>
                        </a:rPr>
                        <a:t> or negative or </a:t>
                      </a:r>
                      <a:r>
                        <a:rPr lang="en-US" sz="2800" baseline="0" noProof="0" dirty="0" err="1">
                          <a:solidFill>
                            <a:schemeClr val="tx1"/>
                          </a:solidFill>
                        </a:rPr>
                        <a:t>Let+me,him,her,them,our,your</a:t>
                      </a:r>
                      <a:r>
                        <a:rPr lang="en-US" sz="2800" baseline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solidFill>
                            <a:schemeClr val="tx1"/>
                          </a:solidFill>
                        </a:rPr>
                        <a:t>Will you?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2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con línea 3"/>
          <p:cNvSpPr/>
          <p:nvPr/>
        </p:nvSpPr>
        <p:spPr>
          <a:xfrm>
            <a:off x="1835696" y="0"/>
            <a:ext cx="5760640" cy="1368152"/>
          </a:xfrm>
          <a:prstGeom prst="borderCallout3">
            <a:avLst>
              <a:gd name="adj1" fmla="val 18750"/>
              <a:gd name="adj2" fmla="val -70"/>
              <a:gd name="adj3" fmla="val 43470"/>
              <a:gd name="adj4" fmla="val -11883"/>
              <a:gd name="adj5" fmla="val 100000"/>
              <a:gd name="adj6" fmla="val -16667"/>
              <a:gd name="adj7" fmla="val 215504"/>
              <a:gd name="adj8" fmla="val 10367"/>
            </a:avLst>
          </a:prstGeom>
          <a:ln w="34925" cmpd="sng"/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346" y="1368152"/>
            <a:ext cx="7319799" cy="54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8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5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2175943" cy="38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619" y="4603200"/>
            <a:ext cx="250866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2771800" y="-315416"/>
            <a:ext cx="3436794" cy="2376264"/>
          </a:xfrm>
          <a:prstGeom prst="cloudCallout">
            <a:avLst>
              <a:gd name="adj1" fmla="val -103203"/>
              <a:gd name="adj2" fmla="val 451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Narrow" pitchFamily="34" charset="0"/>
              </a:rPr>
              <a:t>AFFIRMATIVE (</a:t>
            </a:r>
            <a:r>
              <a:rPr lang="es-CO" dirty="0" err="1">
                <a:latin typeface="Arial Narrow" pitchFamily="34" charset="0"/>
              </a:rPr>
              <a:t>statment</a:t>
            </a:r>
            <a:r>
              <a:rPr lang="es-CO" dirty="0">
                <a:latin typeface="Arial Narrow" pitchFamily="34" charset="0"/>
              </a:rPr>
              <a:t>) +  NEGATIVE (</a:t>
            </a:r>
            <a:r>
              <a:rPr lang="es-CO" dirty="0" err="1">
                <a:latin typeface="Arial Narrow" pitchFamily="34" charset="0"/>
              </a:rPr>
              <a:t>tag</a:t>
            </a:r>
            <a:r>
              <a:rPr lang="es-CO" dirty="0">
                <a:latin typeface="Arial Narrow" pitchFamily="34" charset="0"/>
              </a:rPr>
              <a:t>):</a:t>
            </a:r>
          </a:p>
          <a:p>
            <a:pPr algn="ctr"/>
            <a:endParaRPr lang="es-CO" dirty="0">
              <a:latin typeface="Arial Narrow" pitchFamily="34" charset="0"/>
            </a:endParaRPr>
          </a:p>
          <a:p>
            <a:pPr algn="ctr"/>
            <a:r>
              <a:rPr lang="es-CO" dirty="0" err="1">
                <a:latin typeface="Arial Narrow" pitchFamily="34" charset="0"/>
              </a:rPr>
              <a:t>You</a:t>
            </a:r>
            <a:r>
              <a:rPr lang="es-CO" dirty="0">
                <a:latin typeface="Arial Narrow" pitchFamily="34" charset="0"/>
              </a:rPr>
              <a:t> are </a:t>
            </a:r>
            <a:r>
              <a:rPr lang="es-CO" dirty="0" err="1">
                <a:latin typeface="Arial Narrow" pitchFamily="34" charset="0"/>
              </a:rPr>
              <a:t>from</a:t>
            </a:r>
            <a:r>
              <a:rPr lang="es-CO" dirty="0">
                <a:latin typeface="Arial Narrow" pitchFamily="34" charset="0"/>
              </a:rPr>
              <a:t> Colombia, </a:t>
            </a:r>
            <a:r>
              <a:rPr lang="es-CO" dirty="0" err="1">
                <a:latin typeface="Arial Narrow" pitchFamily="34" charset="0"/>
              </a:rPr>
              <a:t>aren’t</a:t>
            </a:r>
            <a:r>
              <a:rPr lang="es-CO" dirty="0">
                <a:latin typeface="Arial Narrow" pitchFamily="34" charset="0"/>
              </a:rPr>
              <a:t> </a:t>
            </a:r>
            <a:r>
              <a:rPr lang="es-CO" dirty="0" err="1">
                <a:latin typeface="Arial Narrow" pitchFamily="34" charset="0"/>
              </a:rPr>
              <a:t>you</a:t>
            </a:r>
            <a:r>
              <a:rPr lang="es-CO" dirty="0">
                <a:latin typeface="Arial Narrow" pitchFamily="34" charset="0"/>
              </a:rPr>
              <a:t>?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-787633" y="3509388"/>
            <a:ext cx="3528392" cy="2304256"/>
          </a:xfrm>
          <a:prstGeom prst="cloudCallout">
            <a:avLst>
              <a:gd name="adj1" fmla="val 83120"/>
              <a:gd name="adj2" fmla="val 3848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Narrow" pitchFamily="34" charset="0"/>
              </a:rPr>
              <a:t>NEGATIVE (</a:t>
            </a:r>
            <a:r>
              <a:rPr lang="es-CO" dirty="0" err="1">
                <a:latin typeface="Arial Narrow" pitchFamily="34" charset="0"/>
              </a:rPr>
              <a:t>statment</a:t>
            </a:r>
            <a:r>
              <a:rPr lang="es-CO" dirty="0">
                <a:latin typeface="Arial Narrow" pitchFamily="34" charset="0"/>
              </a:rPr>
              <a:t>) + AFFIRMATIVE (</a:t>
            </a:r>
            <a:r>
              <a:rPr lang="es-CO" dirty="0" err="1">
                <a:latin typeface="Arial Narrow" pitchFamily="34" charset="0"/>
              </a:rPr>
              <a:t>tag</a:t>
            </a:r>
            <a:r>
              <a:rPr lang="es-CO" dirty="0">
                <a:latin typeface="Arial Narrow" pitchFamily="34" charset="0"/>
              </a:rPr>
              <a:t>)</a:t>
            </a:r>
          </a:p>
          <a:p>
            <a:pPr algn="ctr"/>
            <a:endParaRPr lang="es-CO" dirty="0">
              <a:latin typeface="Arial Narrow" pitchFamily="34" charset="0"/>
            </a:endParaRPr>
          </a:p>
          <a:p>
            <a:pPr algn="ctr"/>
            <a:r>
              <a:rPr lang="es-CO" dirty="0" err="1">
                <a:latin typeface="Arial Narrow" pitchFamily="34" charset="0"/>
              </a:rPr>
              <a:t>You</a:t>
            </a:r>
            <a:r>
              <a:rPr lang="es-CO" dirty="0">
                <a:latin typeface="Arial Narrow" pitchFamily="34" charset="0"/>
              </a:rPr>
              <a:t> </a:t>
            </a:r>
            <a:r>
              <a:rPr lang="es-CO" dirty="0" err="1">
                <a:latin typeface="Arial Narrow" pitchFamily="34" charset="0"/>
              </a:rPr>
              <a:t>don’t</a:t>
            </a:r>
            <a:r>
              <a:rPr lang="es-CO" dirty="0">
                <a:latin typeface="Arial Narrow" pitchFamily="34" charset="0"/>
              </a:rPr>
              <a:t> </a:t>
            </a:r>
            <a:r>
              <a:rPr lang="es-CO" dirty="0" err="1">
                <a:latin typeface="Arial Narrow" pitchFamily="34" charset="0"/>
              </a:rPr>
              <a:t>speak</a:t>
            </a:r>
            <a:r>
              <a:rPr lang="es-CO" dirty="0">
                <a:latin typeface="Arial Narrow" pitchFamily="34" charset="0"/>
              </a:rPr>
              <a:t> </a:t>
            </a:r>
            <a:r>
              <a:rPr lang="es-CO" dirty="0" err="1">
                <a:latin typeface="Arial Narrow" pitchFamily="34" charset="0"/>
              </a:rPr>
              <a:t>english</a:t>
            </a:r>
            <a:r>
              <a:rPr lang="es-CO" dirty="0">
                <a:latin typeface="Arial Narrow" pitchFamily="34" charset="0"/>
              </a:rPr>
              <a:t>, do </a:t>
            </a:r>
            <a:r>
              <a:rPr lang="es-CO" dirty="0" err="1">
                <a:latin typeface="Arial Narrow" pitchFamily="34" charset="0"/>
              </a:rPr>
              <a:t>you</a:t>
            </a:r>
            <a:r>
              <a:rPr lang="es-CO" dirty="0"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64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r="-45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162365"/>
              </p:ext>
            </p:extLst>
          </p:nvPr>
        </p:nvGraphicFramePr>
        <p:xfrm>
          <a:off x="371288" y="4005064"/>
          <a:ext cx="8229600" cy="24536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I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am</a:t>
                      </a:r>
                      <a:r>
                        <a:rPr lang="en-US" dirty="0">
                          <a:effectLst/>
                          <a:latin typeface="Verdana"/>
                        </a:rPr>
                        <a:t> right,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are</a:t>
                      </a:r>
                      <a:r>
                        <a:rPr lang="en-US" dirty="0">
                          <a:effectLst/>
                          <a:latin typeface="Verdana"/>
                        </a:rPr>
                        <a:t>n't I?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aren't I (</a:t>
                      </a:r>
                      <a:r>
                        <a:rPr lang="en-US" i="1" dirty="0">
                          <a:effectLst/>
                          <a:latin typeface="Verdana"/>
                        </a:rPr>
                        <a:t>not</a:t>
                      </a:r>
                      <a:r>
                        <a:rPr lang="en-US" dirty="0">
                          <a:effectLst/>
                          <a:latin typeface="Verdana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Verdana"/>
                        </a:rPr>
                        <a:t>amn't</a:t>
                      </a:r>
                      <a:r>
                        <a:rPr lang="en-US" dirty="0">
                          <a:effectLst/>
                          <a:latin typeface="Verdana"/>
                        </a:rPr>
                        <a:t> I)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You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have</a:t>
                      </a:r>
                      <a:r>
                        <a:rPr lang="en-US" dirty="0">
                          <a:effectLst/>
                          <a:latin typeface="Verdana"/>
                        </a:rPr>
                        <a:t> to go,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do</a:t>
                      </a:r>
                      <a:r>
                        <a:rPr lang="en-US" dirty="0">
                          <a:effectLst/>
                          <a:latin typeface="Verdana"/>
                        </a:rPr>
                        <a:t>n't you?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you (do) have to go...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I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have been</a:t>
                      </a:r>
                      <a:r>
                        <a:rPr lang="en-US" dirty="0">
                          <a:effectLst/>
                          <a:latin typeface="Verdana"/>
                        </a:rPr>
                        <a:t> answering,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have</a:t>
                      </a:r>
                      <a:r>
                        <a:rPr lang="en-US" dirty="0">
                          <a:effectLst/>
                          <a:latin typeface="Verdana"/>
                        </a:rPr>
                        <a:t>n't I?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O" dirty="0">
                          <a:effectLst/>
                          <a:latin typeface="Verdana"/>
                        </a:rPr>
                        <a:t>use </a:t>
                      </a:r>
                      <a:r>
                        <a:rPr lang="es-CO" dirty="0" err="1">
                          <a:effectLst/>
                          <a:latin typeface="Verdana"/>
                        </a:rPr>
                        <a:t>first</a:t>
                      </a:r>
                      <a:r>
                        <a:rPr lang="es-CO" dirty="0">
                          <a:effectLst/>
                          <a:latin typeface="Verdana"/>
                        </a:rPr>
                        <a:t> </a:t>
                      </a:r>
                      <a:r>
                        <a:rPr lang="es-CO" dirty="0" err="1">
                          <a:effectLst/>
                          <a:latin typeface="Verdana"/>
                        </a:rPr>
                        <a:t>auxiliary</a:t>
                      </a:r>
                      <a:endParaRPr lang="es-CO" dirty="0">
                        <a:effectLst/>
                        <a:latin typeface="Verdana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  <a:latin typeface="Verdana"/>
                        </a:rPr>
                        <a:t>Nothing</a:t>
                      </a:r>
                      <a:r>
                        <a:rPr lang="en-US" dirty="0">
                          <a:effectLst/>
                          <a:latin typeface="Verdana"/>
                        </a:rPr>
                        <a:t> came in the post, </a:t>
                      </a:r>
                      <a:r>
                        <a:rPr lang="en-US" b="1" dirty="0">
                          <a:effectLst/>
                          <a:latin typeface="Verdana"/>
                        </a:rPr>
                        <a:t>did</a:t>
                      </a:r>
                      <a:r>
                        <a:rPr lang="en-US" dirty="0">
                          <a:effectLst/>
                          <a:latin typeface="Verdana"/>
                        </a:rPr>
                        <a:t> it?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  <a:latin typeface="Verdana"/>
                        </a:rPr>
                        <a:t>take statements with nothing, nobody </a:t>
                      </a:r>
                      <a:r>
                        <a:rPr lang="en-US" dirty="0" err="1">
                          <a:effectLst/>
                          <a:latin typeface="Verdana"/>
                        </a:rPr>
                        <a:t>etc</a:t>
                      </a:r>
                      <a:r>
                        <a:rPr lang="en-US" dirty="0">
                          <a:effectLst/>
                          <a:latin typeface="Verdana"/>
                        </a:rPr>
                        <a:t> like negative statements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420398" y="4005064"/>
            <a:ext cx="8246440" cy="2448272"/>
            <a:chOff x="539552" y="2708920"/>
            <a:chExt cx="8246440" cy="2448272"/>
          </a:xfrm>
        </p:grpSpPr>
        <p:cxnSp>
          <p:nvCxnSpPr>
            <p:cNvPr id="7" name="6 Conector recto"/>
            <p:cNvCxnSpPr/>
            <p:nvPr/>
          </p:nvCxnSpPr>
          <p:spPr>
            <a:xfrm>
              <a:off x="539552" y="2708920"/>
              <a:ext cx="8208912" cy="0"/>
            </a:xfrm>
            <a:prstGeom prst="line">
              <a:avLst/>
            </a:prstGeom>
            <a:ln w="44450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564571" y="5157192"/>
              <a:ext cx="8208912" cy="0"/>
            </a:xfrm>
            <a:prstGeom prst="line">
              <a:avLst/>
            </a:prstGeom>
            <a:ln w="44450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564571" y="3140968"/>
              <a:ext cx="8208912" cy="0"/>
            </a:xfrm>
            <a:prstGeom prst="line">
              <a:avLst/>
            </a:prstGeom>
            <a:ln w="44450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564571" y="4149080"/>
              <a:ext cx="8208912" cy="0"/>
            </a:xfrm>
            <a:prstGeom prst="line">
              <a:avLst/>
            </a:prstGeom>
            <a:ln w="44450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64571" y="3573016"/>
              <a:ext cx="8208912" cy="0"/>
            </a:xfrm>
            <a:prstGeom prst="line">
              <a:avLst/>
            </a:prstGeom>
            <a:ln w="44450">
              <a:solidFill>
                <a:schemeClr val="accent6">
                  <a:lumMod val="5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539552" y="2708920"/>
              <a:ext cx="25019" cy="2448272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4609450" y="2708920"/>
              <a:ext cx="25019" cy="2448272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8760973" y="2708920"/>
              <a:ext cx="25019" cy="2448272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Llamada rectangular"/>
          <p:cNvSpPr/>
          <p:nvPr/>
        </p:nvSpPr>
        <p:spPr>
          <a:xfrm>
            <a:off x="4694661" y="12480"/>
            <a:ext cx="3907118" cy="1368152"/>
          </a:xfrm>
          <a:prstGeom prst="wedgeRectCallout">
            <a:avLst>
              <a:gd name="adj1" fmla="val -113869"/>
              <a:gd name="adj2" fmla="val 5059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err="1">
                <a:latin typeface="Arial Narrow" pitchFamily="34" charset="0"/>
              </a:rPr>
              <a:t>Some</a:t>
            </a:r>
            <a:r>
              <a:rPr lang="es-CO" sz="2000" dirty="0">
                <a:latin typeface="Arial Narrow" pitchFamily="34" charset="0"/>
              </a:rPr>
              <a:t> </a:t>
            </a:r>
            <a:r>
              <a:rPr lang="es-CO" sz="2000" dirty="0" err="1">
                <a:latin typeface="Arial Narrow" pitchFamily="34" charset="0"/>
              </a:rPr>
              <a:t>special</a:t>
            </a:r>
            <a:r>
              <a:rPr lang="es-CO" sz="2000" dirty="0">
                <a:latin typeface="Arial Narrow" pitchFamily="34" charset="0"/>
              </a:rPr>
              <a:t> cases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96" y="20539"/>
            <a:ext cx="3296476" cy="3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32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482</TotalTime>
  <Words>951</Words>
  <Application>Microsoft Office PowerPoint</Application>
  <PresentationFormat>On-screen Show (4:3)</PresentationFormat>
  <Paragraphs>188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Century Gothic</vt:lpstr>
      <vt:lpstr>Verdana</vt:lpstr>
      <vt:lpstr>Showcard Gothic</vt:lpstr>
      <vt:lpstr>Wingdings 2</vt:lpstr>
      <vt:lpstr>Times New Roman</vt:lpstr>
      <vt:lpstr>Arial Narrow</vt:lpstr>
      <vt:lpstr>Austin</vt:lpstr>
      <vt:lpstr>PowerPoint Presentation</vt:lpstr>
      <vt:lpstr>  Md.Mamunur Rashid B.A. (Hons);M.A. in English &amp; B.Ed  Trained in ELP (online) By U.S. Department of State Trained in ELT; CPD-1; Assistant Teacher (English) Jilani Singergari High School, Kishoregonj, Nilphamari. Mobile: 01779194656; 01917624627   </vt:lpstr>
      <vt:lpstr>PowerPoint Presentation</vt:lpstr>
      <vt:lpstr>WHEN WE USE TAG QUESTIONS?</vt:lpstr>
      <vt:lpstr>TAG QUESTIONS BASIC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Asus</dc:creator>
  <cp:lastModifiedBy>Mamunur Rashid</cp:lastModifiedBy>
  <cp:revision>189</cp:revision>
  <dcterms:created xsi:type="dcterms:W3CDTF">2011-08-04T12:15:45Z</dcterms:created>
  <dcterms:modified xsi:type="dcterms:W3CDTF">2020-08-19T00:38:29Z</dcterms:modified>
</cp:coreProperties>
</file>