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88" r:id="rId4"/>
    <p:sldId id="261" r:id="rId5"/>
    <p:sldId id="259" r:id="rId6"/>
    <p:sldId id="287" r:id="rId7"/>
    <p:sldId id="285" r:id="rId8"/>
    <p:sldId id="268" r:id="rId9"/>
    <p:sldId id="265" r:id="rId10"/>
    <p:sldId id="266" r:id="rId11"/>
    <p:sldId id="269" r:id="rId12"/>
    <p:sldId id="280" r:id="rId13"/>
    <p:sldId id="281" r:id="rId14"/>
    <p:sldId id="270" r:id="rId15"/>
    <p:sldId id="278" r:id="rId16"/>
    <p:sldId id="273" r:id="rId17"/>
    <p:sldId id="28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6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8D834-479A-4756-B6B0-0A6D4DB2A8AB}" type="doc">
      <dgm:prSet loTypeId="urn:microsoft.com/office/officeart/2005/8/layout/radial5" loCatId="cycle" qsTypeId="urn:microsoft.com/office/officeart/2005/8/quickstyle/3d2#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69493A5-E7AF-4EDF-B09F-575AA294364E}">
      <dgm:prSet phldrT="[Text]" custT="1"/>
      <dgm:spPr/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ব্যাংকের প্রধান কার্যাবল</a:t>
          </a:r>
          <a:r>
            <a:rPr lang="en-US" sz="2800" b="1" smtClean="0">
              <a:latin typeface="NikoshBAN" pitchFamily="2" charset="0"/>
              <a:cs typeface="NikoshBAN" pitchFamily="2" charset="0"/>
            </a:rPr>
            <a:t>ি</a:t>
          </a:r>
          <a:endParaRPr lang="en-US" sz="2800" b="1" dirty="0"/>
        </a:p>
      </dgm:t>
    </dgm:pt>
    <dgm:pt modelId="{45577419-B00A-49E0-B692-6E990471DB67}" type="parTrans" cxnId="{D1E6EF07-7261-4ACB-BF70-73304FFF72E6}">
      <dgm:prSet/>
      <dgm:spPr/>
      <dgm:t>
        <a:bodyPr/>
        <a:lstStyle/>
        <a:p>
          <a:endParaRPr lang="en-US"/>
        </a:p>
      </dgm:t>
    </dgm:pt>
    <dgm:pt modelId="{BC86CEF1-325C-48FD-9B5C-2E4DF4B53C8D}" type="sibTrans" cxnId="{D1E6EF07-7261-4ACB-BF70-73304FFF72E6}">
      <dgm:prSet/>
      <dgm:spPr/>
      <dgm:t>
        <a:bodyPr/>
        <a:lstStyle/>
        <a:p>
          <a:endParaRPr lang="en-US"/>
        </a:p>
      </dgm:t>
    </dgm:pt>
    <dgm:pt modelId="{BF94353A-269E-4A49-A417-E3D345544E0D}">
      <dgm:prSet phldrT="[Text]" custT="1"/>
      <dgm:spPr/>
      <dgm:t>
        <a:bodyPr/>
        <a:lstStyle/>
        <a:p>
          <a:r>
            <a:rPr lang="bn-BD" sz="2400" b="1" smtClean="0">
              <a:latin typeface="NikoshBAN" pitchFamily="2" charset="0"/>
              <a:cs typeface="NikoshBAN" pitchFamily="2" charset="0"/>
            </a:rPr>
            <a:t>জনগন থেকে আমানত গ্রহন     </a:t>
          </a:r>
          <a:endParaRPr lang="en-US" sz="2400" b="1" dirty="0"/>
        </a:p>
      </dgm:t>
    </dgm:pt>
    <dgm:pt modelId="{192953AC-00B9-4945-A261-1B2F3FC4E179}" type="parTrans" cxnId="{4FE12519-5661-4997-997B-B7005C39BFC8}">
      <dgm:prSet/>
      <dgm:spPr/>
      <dgm:t>
        <a:bodyPr/>
        <a:lstStyle/>
        <a:p>
          <a:endParaRPr lang="en-US"/>
        </a:p>
      </dgm:t>
    </dgm:pt>
    <dgm:pt modelId="{23CD0AF0-0D47-48A4-9BCD-E174453CE7F6}" type="sibTrans" cxnId="{4FE12519-5661-4997-997B-B7005C39BFC8}">
      <dgm:prSet/>
      <dgm:spPr/>
      <dgm:t>
        <a:bodyPr/>
        <a:lstStyle/>
        <a:p>
          <a:endParaRPr lang="en-US"/>
        </a:p>
      </dgm:t>
    </dgm:pt>
    <dgm:pt modelId="{A318D8A0-63A8-44F6-8E04-6744ED737AA0}">
      <dgm:prSet phldrT="[Text]" custT="1"/>
      <dgm:spPr/>
      <dgm:t>
        <a:bodyPr/>
        <a:lstStyle/>
        <a:p>
          <a:r>
            <a:rPr lang="bn-BD" sz="2800" b="1" smtClean="0">
              <a:latin typeface="NikoshBAN" pitchFamily="2" charset="0"/>
              <a:cs typeface="NikoshBAN" pitchFamily="2" charset="0"/>
            </a:rPr>
            <a:t>ঋন দান </a:t>
          </a:r>
          <a:endParaRPr lang="en-US" sz="2800" b="1" dirty="0"/>
        </a:p>
      </dgm:t>
    </dgm:pt>
    <dgm:pt modelId="{08CD4E31-AA1C-4EB7-80F0-82B735B835BD}" type="parTrans" cxnId="{12E0727F-2E5D-422D-9378-235C24FF5D35}">
      <dgm:prSet/>
      <dgm:spPr/>
      <dgm:t>
        <a:bodyPr/>
        <a:lstStyle/>
        <a:p>
          <a:endParaRPr lang="en-US"/>
        </a:p>
      </dgm:t>
    </dgm:pt>
    <dgm:pt modelId="{628BA029-AA84-4B8E-BA59-2E79A30AC558}" type="sibTrans" cxnId="{12E0727F-2E5D-422D-9378-235C24FF5D35}">
      <dgm:prSet/>
      <dgm:spPr/>
      <dgm:t>
        <a:bodyPr/>
        <a:lstStyle/>
        <a:p>
          <a:endParaRPr lang="en-US"/>
        </a:p>
      </dgm:t>
    </dgm:pt>
    <dgm:pt modelId="{AFB2A875-7DA5-4E29-A652-DACC43E276FA}">
      <dgm:prSet phldrT="[Text]" custT="1"/>
      <dgm:spPr/>
      <dgm:t>
        <a:bodyPr/>
        <a:lstStyle/>
        <a:p>
          <a:r>
            <a:rPr lang="bn-BD" sz="2400" b="1" smtClean="0">
              <a:latin typeface="NikoshBAN" pitchFamily="2" charset="0"/>
              <a:cs typeface="NikoshBAN" pitchFamily="2" charset="0"/>
            </a:rPr>
            <a:t>বাট্রাকরন ও বিনিময়  বিলে স্বীকৃতি</a:t>
          </a:r>
          <a:endParaRPr lang="en-US" sz="2400" b="1" dirty="0"/>
        </a:p>
      </dgm:t>
    </dgm:pt>
    <dgm:pt modelId="{F031F5D3-9D48-4B7B-94F9-75306D488BD0}" type="parTrans" cxnId="{0F800E7E-2067-4295-8FC4-20EF422443E5}">
      <dgm:prSet/>
      <dgm:spPr/>
      <dgm:t>
        <a:bodyPr/>
        <a:lstStyle/>
        <a:p>
          <a:endParaRPr lang="en-US"/>
        </a:p>
      </dgm:t>
    </dgm:pt>
    <dgm:pt modelId="{0B208E84-5FA7-4969-9A26-27C88F7FFD43}" type="sibTrans" cxnId="{0F800E7E-2067-4295-8FC4-20EF422443E5}">
      <dgm:prSet/>
      <dgm:spPr/>
      <dgm:t>
        <a:bodyPr/>
        <a:lstStyle/>
        <a:p>
          <a:endParaRPr lang="en-US"/>
        </a:p>
      </dgm:t>
    </dgm:pt>
    <dgm:pt modelId="{12A023F9-3901-441A-BC20-EC20BF844B4D}">
      <dgm:prSet phldrT="[Text]" custT="1"/>
      <dgm:spPr/>
      <dgm:t>
        <a:bodyPr/>
        <a:lstStyle/>
        <a:p>
          <a:r>
            <a:rPr lang="bn-BD" sz="2400" b="1" smtClean="0">
              <a:latin typeface="NikoshBAN" pitchFamily="2" charset="0"/>
              <a:cs typeface="NikoshBAN" pitchFamily="2" charset="0"/>
            </a:rPr>
            <a:t>বৈদেশিক বানিজ্যে অর্থায়ন ও প্রত্যয়ন</a:t>
          </a:r>
          <a:endParaRPr lang="en-US" sz="2400" b="1" dirty="0"/>
        </a:p>
      </dgm:t>
    </dgm:pt>
    <dgm:pt modelId="{E270149F-0242-4F77-AFCF-9194042B9B2F}" type="parTrans" cxnId="{5DC40F29-43E1-4744-96F7-B4D685D68380}">
      <dgm:prSet/>
      <dgm:spPr/>
      <dgm:t>
        <a:bodyPr/>
        <a:lstStyle/>
        <a:p>
          <a:endParaRPr lang="en-US"/>
        </a:p>
      </dgm:t>
    </dgm:pt>
    <dgm:pt modelId="{0CC633EF-DC3F-4F98-8879-FDB73E3F8FA2}" type="sibTrans" cxnId="{5DC40F29-43E1-4744-96F7-B4D685D68380}">
      <dgm:prSet/>
      <dgm:spPr/>
      <dgm:t>
        <a:bodyPr/>
        <a:lstStyle/>
        <a:p>
          <a:endParaRPr lang="en-US"/>
        </a:p>
      </dgm:t>
    </dgm:pt>
    <dgm:pt modelId="{26FAF6A8-E788-47C6-A4DE-398FA0862ABB}">
      <dgm:prSet custT="1"/>
      <dgm:spPr/>
      <dgm:t>
        <a:bodyPr/>
        <a:lstStyle/>
        <a:p>
          <a:r>
            <a:rPr lang="bn-BD" sz="3200" smtClean="0">
              <a:latin typeface="NikoshBAN" pitchFamily="2" charset="0"/>
              <a:cs typeface="NikoshBAN" pitchFamily="2" charset="0"/>
            </a:rPr>
            <a:t>অর্থ স্থানান্তর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89AFDAB-1D8A-4780-85D9-3BCC4C342071}" type="parTrans" cxnId="{BB61A6E1-4BC0-429D-AA53-6BCC25F6D762}">
      <dgm:prSet/>
      <dgm:spPr/>
      <dgm:t>
        <a:bodyPr/>
        <a:lstStyle/>
        <a:p>
          <a:endParaRPr lang="en-US"/>
        </a:p>
      </dgm:t>
    </dgm:pt>
    <dgm:pt modelId="{597D93D2-5627-45A8-8E98-FADD173DCBA4}" type="sibTrans" cxnId="{BB61A6E1-4BC0-429D-AA53-6BCC25F6D762}">
      <dgm:prSet/>
      <dgm:spPr/>
      <dgm:t>
        <a:bodyPr/>
        <a:lstStyle/>
        <a:p>
          <a:endParaRPr lang="en-US"/>
        </a:p>
      </dgm:t>
    </dgm:pt>
    <dgm:pt modelId="{7EFBB123-34AB-4A3C-BFED-0D17B07696DB}">
      <dgm:prSet custT="1"/>
      <dgm:spPr/>
      <dgm:t>
        <a:bodyPr/>
        <a:lstStyle/>
        <a:p>
          <a:r>
            <a:rPr lang="bn-BD" sz="2000" b="1" smtClean="0">
              <a:latin typeface="NikoshBAN" pitchFamily="2" charset="0"/>
              <a:cs typeface="NikoshBAN" pitchFamily="2" charset="0"/>
            </a:rPr>
            <a:t>মূল্যবান দলিল/বস্তু নিরাপত্তার সাথে সংরক্ষণের ব্যবস্থা</a:t>
          </a:r>
          <a:endParaRPr lang="en-US" sz="2000" b="1" dirty="0">
            <a:latin typeface="NikoshBAN" pitchFamily="2" charset="0"/>
            <a:cs typeface="NikoshBAN" pitchFamily="2" charset="0"/>
          </a:endParaRPr>
        </a:p>
      </dgm:t>
    </dgm:pt>
    <dgm:pt modelId="{44888B3B-3C78-4DC5-8DF9-2B5538B54D1A}" type="parTrans" cxnId="{A99FEE52-2C03-46A2-9C12-F47D7360B057}">
      <dgm:prSet/>
      <dgm:spPr/>
      <dgm:t>
        <a:bodyPr/>
        <a:lstStyle/>
        <a:p>
          <a:endParaRPr lang="en-US"/>
        </a:p>
      </dgm:t>
    </dgm:pt>
    <dgm:pt modelId="{17D57DD8-B5C8-4AFE-9DB7-341C2A841D40}" type="sibTrans" cxnId="{A99FEE52-2C03-46A2-9C12-F47D7360B057}">
      <dgm:prSet/>
      <dgm:spPr/>
      <dgm:t>
        <a:bodyPr/>
        <a:lstStyle/>
        <a:p>
          <a:endParaRPr lang="en-US"/>
        </a:p>
      </dgm:t>
    </dgm:pt>
    <dgm:pt modelId="{7E153994-5C95-4986-8927-6882FA664B91}">
      <dgm:prSet custT="1"/>
      <dgm:spPr/>
      <dgm:t>
        <a:bodyPr/>
        <a:lstStyle/>
        <a:p>
          <a:r>
            <a:rPr lang="bn-BD" sz="2400" b="1" smtClean="0">
              <a:latin typeface="NikoshBAN" pitchFamily="2" charset="0"/>
              <a:cs typeface="NikoshBAN" pitchFamily="2" charset="0"/>
            </a:rPr>
            <a:t>সম্পদ ব্যবস্থাপনা ও অর্থবিষয়ক উপদেশ দেয়া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09A2B84F-096F-45C4-AFE1-FB6B1061739D}" type="parTrans" cxnId="{ECE266EC-D711-4406-B23B-51A1F62AF71A}">
      <dgm:prSet/>
      <dgm:spPr/>
      <dgm:t>
        <a:bodyPr/>
        <a:lstStyle/>
        <a:p>
          <a:endParaRPr lang="en-US"/>
        </a:p>
      </dgm:t>
    </dgm:pt>
    <dgm:pt modelId="{4438C328-58D6-4708-B027-D7163FC5D632}" type="sibTrans" cxnId="{ECE266EC-D711-4406-B23B-51A1F62AF71A}">
      <dgm:prSet/>
      <dgm:spPr/>
      <dgm:t>
        <a:bodyPr/>
        <a:lstStyle/>
        <a:p>
          <a:endParaRPr lang="en-US"/>
        </a:p>
      </dgm:t>
    </dgm:pt>
    <dgm:pt modelId="{E84A1CC0-89F9-45C9-8413-1E7AE0A758E1}" type="pres">
      <dgm:prSet presAssocID="{C2F8D834-479A-4756-B6B0-0A6D4DB2A8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243A3C-7EA3-4F7C-B69B-117397282922}" type="pres">
      <dgm:prSet presAssocID="{C69493A5-E7AF-4EDF-B09F-575AA294364E}" presName="centerShape" presStyleLbl="node0" presStyleIdx="0" presStyleCnt="1" custScaleX="111215" custScaleY="109229"/>
      <dgm:spPr/>
      <dgm:t>
        <a:bodyPr/>
        <a:lstStyle/>
        <a:p>
          <a:endParaRPr lang="en-US"/>
        </a:p>
      </dgm:t>
    </dgm:pt>
    <dgm:pt modelId="{FE7965C3-BB8C-443A-AB4B-0A312A14202D}" type="pres">
      <dgm:prSet presAssocID="{192953AC-00B9-4945-A261-1B2F3FC4E179}" presName="parTrans" presStyleLbl="sibTrans2D1" presStyleIdx="0" presStyleCnt="7"/>
      <dgm:spPr/>
      <dgm:t>
        <a:bodyPr/>
        <a:lstStyle/>
        <a:p>
          <a:endParaRPr lang="en-US"/>
        </a:p>
      </dgm:t>
    </dgm:pt>
    <dgm:pt modelId="{123DA294-CBAF-4E3A-97C6-B32F53A72A68}" type="pres">
      <dgm:prSet presAssocID="{192953AC-00B9-4945-A261-1B2F3FC4E179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1F9F73CD-7CC3-4D32-A344-F1C9E6726C5E}" type="pres">
      <dgm:prSet presAssocID="{BF94353A-269E-4A49-A417-E3D345544E0D}" presName="node" presStyleLbl="node1" presStyleIdx="0" presStyleCnt="7" custScaleX="120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1B07F-3862-40CC-AD10-EC4AFF6B3E21}" type="pres">
      <dgm:prSet presAssocID="{08CD4E31-AA1C-4EB7-80F0-82B735B835BD}" presName="parTrans" presStyleLbl="sibTrans2D1" presStyleIdx="1" presStyleCnt="7"/>
      <dgm:spPr/>
      <dgm:t>
        <a:bodyPr/>
        <a:lstStyle/>
        <a:p>
          <a:endParaRPr lang="en-US"/>
        </a:p>
      </dgm:t>
    </dgm:pt>
    <dgm:pt modelId="{DE0DEF8D-1663-41F4-88D2-BC9FB4E58216}" type="pres">
      <dgm:prSet presAssocID="{08CD4E31-AA1C-4EB7-80F0-82B735B835B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CD52CDFD-07BC-4481-B605-8EE147F6C9E4}" type="pres">
      <dgm:prSet presAssocID="{A318D8A0-63A8-44F6-8E04-6744ED737AA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19AB8-C08F-41C5-B909-BA00F875F2A4}" type="pres">
      <dgm:prSet presAssocID="{F031F5D3-9D48-4B7B-94F9-75306D488BD0}" presName="parTrans" presStyleLbl="sibTrans2D1" presStyleIdx="2" presStyleCnt="7"/>
      <dgm:spPr/>
      <dgm:t>
        <a:bodyPr/>
        <a:lstStyle/>
        <a:p>
          <a:endParaRPr lang="en-US"/>
        </a:p>
      </dgm:t>
    </dgm:pt>
    <dgm:pt modelId="{FA3BA356-89DF-4A2F-80D3-1A6F42F91808}" type="pres">
      <dgm:prSet presAssocID="{F031F5D3-9D48-4B7B-94F9-75306D488BD0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F8CDC1A-64D3-4181-A853-F7B4816C9EFD}" type="pres">
      <dgm:prSet presAssocID="{AFB2A875-7DA5-4E29-A652-DACC43E276FA}" presName="node" presStyleLbl="node1" presStyleIdx="2" presStyleCnt="7" custScaleX="120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7CBDE-E5C0-44D5-8C64-79F297685F97}" type="pres">
      <dgm:prSet presAssocID="{E270149F-0242-4F77-AFCF-9194042B9B2F}" presName="parTrans" presStyleLbl="sibTrans2D1" presStyleIdx="3" presStyleCnt="7"/>
      <dgm:spPr/>
      <dgm:t>
        <a:bodyPr/>
        <a:lstStyle/>
        <a:p>
          <a:endParaRPr lang="en-US"/>
        </a:p>
      </dgm:t>
    </dgm:pt>
    <dgm:pt modelId="{5A925511-0526-4119-B942-B01334A0C737}" type="pres">
      <dgm:prSet presAssocID="{E270149F-0242-4F77-AFCF-9194042B9B2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4EA2B08-C3BB-461B-82D8-979519093078}" type="pres">
      <dgm:prSet presAssocID="{12A023F9-3901-441A-BC20-EC20BF844B4D}" presName="node" presStyleLbl="node1" presStyleIdx="3" presStyleCnt="7" custScaleX="126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02143-3C99-4DAD-BEC7-82BF7D3FDCAF}" type="pres">
      <dgm:prSet presAssocID="{489AFDAB-1D8A-4780-85D9-3BCC4C34207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17884726-EA31-44E2-96A5-6D9EE68C5708}" type="pres">
      <dgm:prSet presAssocID="{489AFDAB-1D8A-4780-85D9-3BCC4C34207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346FB9FD-FA14-4F32-9AD3-87480DF0DBD4}" type="pres">
      <dgm:prSet presAssocID="{26FAF6A8-E788-47C6-A4DE-398FA0862A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36B90-6ED1-4E47-8628-AE9554734DE7}" type="pres">
      <dgm:prSet presAssocID="{44888B3B-3C78-4DC5-8DF9-2B5538B54D1A}" presName="parTrans" presStyleLbl="sibTrans2D1" presStyleIdx="5" presStyleCnt="7"/>
      <dgm:spPr/>
      <dgm:t>
        <a:bodyPr/>
        <a:lstStyle/>
        <a:p>
          <a:endParaRPr lang="en-US"/>
        </a:p>
      </dgm:t>
    </dgm:pt>
    <dgm:pt modelId="{EB647D6E-032A-46CD-9B8D-CCFEF0EC3032}" type="pres">
      <dgm:prSet presAssocID="{44888B3B-3C78-4DC5-8DF9-2B5538B54D1A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2E3FC8CE-B365-4A48-9EF7-41A5D51E0D81}" type="pres">
      <dgm:prSet presAssocID="{7EFBB123-34AB-4A3C-BFED-0D17B07696DB}" presName="node" presStyleLbl="node1" presStyleIdx="5" presStyleCnt="7" custScaleX="116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8941-2168-45D4-BA5F-03B5A07C305F}" type="pres">
      <dgm:prSet presAssocID="{09A2B84F-096F-45C4-AFE1-FB6B1061739D}" presName="parTrans" presStyleLbl="sibTrans2D1" presStyleIdx="6" presStyleCnt="7"/>
      <dgm:spPr/>
      <dgm:t>
        <a:bodyPr/>
        <a:lstStyle/>
        <a:p>
          <a:endParaRPr lang="en-US"/>
        </a:p>
      </dgm:t>
    </dgm:pt>
    <dgm:pt modelId="{3A68BBA6-882F-4300-8694-29D9D59C9367}" type="pres">
      <dgm:prSet presAssocID="{09A2B84F-096F-45C4-AFE1-FB6B1061739D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D2BCAFFF-ACF5-4CDB-BE52-9CBD3F9EC120}" type="pres">
      <dgm:prSet presAssocID="{7E153994-5C95-4986-8927-6882FA664B91}" presName="node" presStyleLbl="node1" presStyleIdx="6" presStyleCnt="7" custScaleX="124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E0727F-2E5D-422D-9378-235C24FF5D35}" srcId="{C69493A5-E7AF-4EDF-B09F-575AA294364E}" destId="{A318D8A0-63A8-44F6-8E04-6744ED737AA0}" srcOrd="1" destOrd="0" parTransId="{08CD4E31-AA1C-4EB7-80F0-82B735B835BD}" sibTransId="{628BA029-AA84-4B8E-BA59-2E79A30AC558}"/>
    <dgm:cxn modelId="{812C3CB0-09DD-48A9-B05C-A21A3DBB06E8}" type="presOf" srcId="{08CD4E31-AA1C-4EB7-80F0-82B735B835BD}" destId="{04E1B07F-3862-40CC-AD10-EC4AFF6B3E21}" srcOrd="0" destOrd="0" presId="urn:microsoft.com/office/officeart/2005/8/layout/radial5"/>
    <dgm:cxn modelId="{A99FEE52-2C03-46A2-9C12-F47D7360B057}" srcId="{C69493A5-E7AF-4EDF-B09F-575AA294364E}" destId="{7EFBB123-34AB-4A3C-BFED-0D17B07696DB}" srcOrd="5" destOrd="0" parTransId="{44888B3B-3C78-4DC5-8DF9-2B5538B54D1A}" sibTransId="{17D57DD8-B5C8-4AFE-9DB7-341C2A841D40}"/>
    <dgm:cxn modelId="{8ADD540A-5BED-4A63-943A-9E21AEAB930A}" type="presOf" srcId="{C2F8D834-479A-4756-B6B0-0A6D4DB2A8AB}" destId="{E84A1CC0-89F9-45C9-8413-1E7AE0A758E1}" srcOrd="0" destOrd="0" presId="urn:microsoft.com/office/officeart/2005/8/layout/radial5"/>
    <dgm:cxn modelId="{044364F5-EDF9-4648-90BC-71F68FF24EF0}" type="presOf" srcId="{E270149F-0242-4F77-AFCF-9194042B9B2F}" destId="{3957CBDE-E5C0-44D5-8C64-79F297685F97}" srcOrd="0" destOrd="0" presId="urn:microsoft.com/office/officeart/2005/8/layout/radial5"/>
    <dgm:cxn modelId="{4570ABB4-9029-4A50-B7CB-C6AEEFA98B67}" type="presOf" srcId="{AFB2A875-7DA5-4E29-A652-DACC43E276FA}" destId="{6F8CDC1A-64D3-4181-A853-F7B4816C9EFD}" srcOrd="0" destOrd="0" presId="urn:microsoft.com/office/officeart/2005/8/layout/radial5"/>
    <dgm:cxn modelId="{1B9004C0-CA04-440E-A7D4-FC5A680A09B2}" type="presOf" srcId="{26FAF6A8-E788-47C6-A4DE-398FA0862ABB}" destId="{346FB9FD-FA14-4F32-9AD3-87480DF0DBD4}" srcOrd="0" destOrd="0" presId="urn:microsoft.com/office/officeart/2005/8/layout/radial5"/>
    <dgm:cxn modelId="{287D47EC-1A11-411C-81C4-27565FA60ADB}" type="presOf" srcId="{BF94353A-269E-4A49-A417-E3D345544E0D}" destId="{1F9F73CD-7CC3-4D32-A344-F1C9E6726C5E}" srcOrd="0" destOrd="0" presId="urn:microsoft.com/office/officeart/2005/8/layout/radial5"/>
    <dgm:cxn modelId="{D1E6EF07-7261-4ACB-BF70-73304FFF72E6}" srcId="{C2F8D834-479A-4756-B6B0-0A6D4DB2A8AB}" destId="{C69493A5-E7AF-4EDF-B09F-575AA294364E}" srcOrd="0" destOrd="0" parTransId="{45577419-B00A-49E0-B692-6E990471DB67}" sibTransId="{BC86CEF1-325C-48FD-9B5C-2E4DF4B53C8D}"/>
    <dgm:cxn modelId="{918D5E8D-66D4-4FCE-8F2E-898DB35718B4}" type="presOf" srcId="{489AFDAB-1D8A-4780-85D9-3BCC4C342071}" destId="{05E02143-3C99-4DAD-BEC7-82BF7D3FDCAF}" srcOrd="0" destOrd="0" presId="urn:microsoft.com/office/officeart/2005/8/layout/radial5"/>
    <dgm:cxn modelId="{6AD7D268-64FC-4114-B0C7-99C68FC766F7}" type="presOf" srcId="{F031F5D3-9D48-4B7B-94F9-75306D488BD0}" destId="{91C19AB8-C08F-41C5-B909-BA00F875F2A4}" srcOrd="0" destOrd="0" presId="urn:microsoft.com/office/officeart/2005/8/layout/radial5"/>
    <dgm:cxn modelId="{E926AA20-C7FE-4A0C-BF4B-B1937699C919}" type="presOf" srcId="{12A023F9-3901-441A-BC20-EC20BF844B4D}" destId="{A4EA2B08-C3BB-461B-82D8-979519093078}" srcOrd="0" destOrd="0" presId="urn:microsoft.com/office/officeart/2005/8/layout/radial5"/>
    <dgm:cxn modelId="{504B8705-E356-4E69-9FA1-065238EDB8BE}" type="presOf" srcId="{E270149F-0242-4F77-AFCF-9194042B9B2F}" destId="{5A925511-0526-4119-B942-B01334A0C737}" srcOrd="1" destOrd="0" presId="urn:microsoft.com/office/officeart/2005/8/layout/radial5"/>
    <dgm:cxn modelId="{DCF31FFF-C3FF-4393-A87D-01A1B9A126F2}" type="presOf" srcId="{192953AC-00B9-4945-A261-1B2F3FC4E179}" destId="{FE7965C3-BB8C-443A-AB4B-0A312A14202D}" srcOrd="0" destOrd="0" presId="urn:microsoft.com/office/officeart/2005/8/layout/radial5"/>
    <dgm:cxn modelId="{050F84C0-F531-4627-9C01-C04373A3836A}" type="presOf" srcId="{192953AC-00B9-4945-A261-1B2F3FC4E179}" destId="{123DA294-CBAF-4E3A-97C6-B32F53A72A68}" srcOrd="1" destOrd="0" presId="urn:microsoft.com/office/officeart/2005/8/layout/radial5"/>
    <dgm:cxn modelId="{10426D6B-50D6-45E4-8655-2278E390DA13}" type="presOf" srcId="{44888B3B-3C78-4DC5-8DF9-2B5538B54D1A}" destId="{EB647D6E-032A-46CD-9B8D-CCFEF0EC3032}" srcOrd="1" destOrd="0" presId="urn:microsoft.com/office/officeart/2005/8/layout/radial5"/>
    <dgm:cxn modelId="{1256728F-BBB2-46E8-899A-E7D1BECAF53F}" type="presOf" srcId="{08CD4E31-AA1C-4EB7-80F0-82B735B835BD}" destId="{DE0DEF8D-1663-41F4-88D2-BC9FB4E58216}" srcOrd="1" destOrd="0" presId="urn:microsoft.com/office/officeart/2005/8/layout/radial5"/>
    <dgm:cxn modelId="{ECE266EC-D711-4406-B23B-51A1F62AF71A}" srcId="{C69493A5-E7AF-4EDF-B09F-575AA294364E}" destId="{7E153994-5C95-4986-8927-6882FA664B91}" srcOrd="6" destOrd="0" parTransId="{09A2B84F-096F-45C4-AFE1-FB6B1061739D}" sibTransId="{4438C328-58D6-4708-B027-D7163FC5D632}"/>
    <dgm:cxn modelId="{BB61A6E1-4BC0-429D-AA53-6BCC25F6D762}" srcId="{C69493A5-E7AF-4EDF-B09F-575AA294364E}" destId="{26FAF6A8-E788-47C6-A4DE-398FA0862ABB}" srcOrd="4" destOrd="0" parTransId="{489AFDAB-1D8A-4780-85D9-3BCC4C342071}" sibTransId="{597D93D2-5627-45A8-8E98-FADD173DCBA4}"/>
    <dgm:cxn modelId="{5EE5F57F-40C9-423B-85A3-6669E5AB1F29}" type="presOf" srcId="{7EFBB123-34AB-4A3C-BFED-0D17B07696DB}" destId="{2E3FC8CE-B365-4A48-9EF7-41A5D51E0D81}" srcOrd="0" destOrd="0" presId="urn:microsoft.com/office/officeart/2005/8/layout/radial5"/>
    <dgm:cxn modelId="{BDD10A61-6B17-4A34-AE53-96E078743D01}" type="presOf" srcId="{09A2B84F-096F-45C4-AFE1-FB6B1061739D}" destId="{3A68BBA6-882F-4300-8694-29D9D59C9367}" srcOrd="1" destOrd="0" presId="urn:microsoft.com/office/officeart/2005/8/layout/radial5"/>
    <dgm:cxn modelId="{0CCAB3D1-2B6B-4113-80C4-4B9052E1716B}" type="presOf" srcId="{44888B3B-3C78-4DC5-8DF9-2B5538B54D1A}" destId="{80736B90-6ED1-4E47-8628-AE9554734DE7}" srcOrd="0" destOrd="0" presId="urn:microsoft.com/office/officeart/2005/8/layout/radial5"/>
    <dgm:cxn modelId="{87900017-85F9-4DBE-B1CB-B596AC991148}" type="presOf" srcId="{C69493A5-E7AF-4EDF-B09F-575AA294364E}" destId="{21243A3C-7EA3-4F7C-B69B-117397282922}" srcOrd="0" destOrd="0" presId="urn:microsoft.com/office/officeart/2005/8/layout/radial5"/>
    <dgm:cxn modelId="{46BA3D79-8414-4F49-921E-88DE6AD009F2}" type="presOf" srcId="{09A2B84F-096F-45C4-AFE1-FB6B1061739D}" destId="{1DF08941-2168-45D4-BA5F-03B5A07C305F}" srcOrd="0" destOrd="0" presId="urn:microsoft.com/office/officeart/2005/8/layout/radial5"/>
    <dgm:cxn modelId="{BABDD9EF-6AF0-420E-8415-ED204819AFB9}" type="presOf" srcId="{F031F5D3-9D48-4B7B-94F9-75306D488BD0}" destId="{FA3BA356-89DF-4A2F-80D3-1A6F42F91808}" srcOrd="1" destOrd="0" presId="urn:microsoft.com/office/officeart/2005/8/layout/radial5"/>
    <dgm:cxn modelId="{4FE12519-5661-4997-997B-B7005C39BFC8}" srcId="{C69493A5-E7AF-4EDF-B09F-575AA294364E}" destId="{BF94353A-269E-4A49-A417-E3D345544E0D}" srcOrd="0" destOrd="0" parTransId="{192953AC-00B9-4945-A261-1B2F3FC4E179}" sibTransId="{23CD0AF0-0D47-48A4-9BCD-E174453CE7F6}"/>
    <dgm:cxn modelId="{2C4A8F0C-5D9F-40F4-A2E0-5CDF5446F008}" type="presOf" srcId="{A318D8A0-63A8-44F6-8E04-6744ED737AA0}" destId="{CD52CDFD-07BC-4481-B605-8EE147F6C9E4}" srcOrd="0" destOrd="0" presId="urn:microsoft.com/office/officeart/2005/8/layout/radial5"/>
    <dgm:cxn modelId="{5DC40F29-43E1-4744-96F7-B4D685D68380}" srcId="{C69493A5-E7AF-4EDF-B09F-575AA294364E}" destId="{12A023F9-3901-441A-BC20-EC20BF844B4D}" srcOrd="3" destOrd="0" parTransId="{E270149F-0242-4F77-AFCF-9194042B9B2F}" sibTransId="{0CC633EF-DC3F-4F98-8879-FDB73E3F8FA2}"/>
    <dgm:cxn modelId="{0F800E7E-2067-4295-8FC4-20EF422443E5}" srcId="{C69493A5-E7AF-4EDF-B09F-575AA294364E}" destId="{AFB2A875-7DA5-4E29-A652-DACC43E276FA}" srcOrd="2" destOrd="0" parTransId="{F031F5D3-9D48-4B7B-94F9-75306D488BD0}" sibTransId="{0B208E84-5FA7-4969-9A26-27C88F7FFD43}"/>
    <dgm:cxn modelId="{1A15404B-D618-420F-8FE5-C81A742E404A}" type="presOf" srcId="{7E153994-5C95-4986-8927-6882FA664B91}" destId="{D2BCAFFF-ACF5-4CDB-BE52-9CBD3F9EC120}" srcOrd="0" destOrd="0" presId="urn:microsoft.com/office/officeart/2005/8/layout/radial5"/>
    <dgm:cxn modelId="{63C4CF68-5706-47C8-981A-57A2FBD6BB64}" type="presOf" srcId="{489AFDAB-1D8A-4780-85D9-3BCC4C342071}" destId="{17884726-EA31-44E2-96A5-6D9EE68C5708}" srcOrd="1" destOrd="0" presId="urn:microsoft.com/office/officeart/2005/8/layout/radial5"/>
    <dgm:cxn modelId="{454619F3-2C74-4785-876B-2C4CCA9F21FC}" type="presParOf" srcId="{E84A1CC0-89F9-45C9-8413-1E7AE0A758E1}" destId="{21243A3C-7EA3-4F7C-B69B-117397282922}" srcOrd="0" destOrd="0" presId="urn:microsoft.com/office/officeart/2005/8/layout/radial5"/>
    <dgm:cxn modelId="{37711365-795E-4C49-9D5B-919922106260}" type="presParOf" srcId="{E84A1CC0-89F9-45C9-8413-1E7AE0A758E1}" destId="{FE7965C3-BB8C-443A-AB4B-0A312A14202D}" srcOrd="1" destOrd="0" presId="urn:microsoft.com/office/officeart/2005/8/layout/radial5"/>
    <dgm:cxn modelId="{E46E4FB4-9769-4C36-BD8C-FD2BD0F30123}" type="presParOf" srcId="{FE7965C3-BB8C-443A-AB4B-0A312A14202D}" destId="{123DA294-CBAF-4E3A-97C6-B32F53A72A68}" srcOrd="0" destOrd="0" presId="urn:microsoft.com/office/officeart/2005/8/layout/radial5"/>
    <dgm:cxn modelId="{A460DBB4-EE49-4E2E-B937-6FF543F33E53}" type="presParOf" srcId="{E84A1CC0-89F9-45C9-8413-1E7AE0A758E1}" destId="{1F9F73CD-7CC3-4D32-A344-F1C9E6726C5E}" srcOrd="2" destOrd="0" presId="urn:microsoft.com/office/officeart/2005/8/layout/radial5"/>
    <dgm:cxn modelId="{6F9179B5-B0F0-4AC3-BD67-2BDDC05DCD16}" type="presParOf" srcId="{E84A1CC0-89F9-45C9-8413-1E7AE0A758E1}" destId="{04E1B07F-3862-40CC-AD10-EC4AFF6B3E21}" srcOrd="3" destOrd="0" presId="urn:microsoft.com/office/officeart/2005/8/layout/radial5"/>
    <dgm:cxn modelId="{5FE95A47-52DE-4691-B8A9-EF239D4FBF31}" type="presParOf" srcId="{04E1B07F-3862-40CC-AD10-EC4AFF6B3E21}" destId="{DE0DEF8D-1663-41F4-88D2-BC9FB4E58216}" srcOrd="0" destOrd="0" presId="urn:microsoft.com/office/officeart/2005/8/layout/radial5"/>
    <dgm:cxn modelId="{DB5C4D70-F97A-4C29-983B-3662B6BBF9C0}" type="presParOf" srcId="{E84A1CC0-89F9-45C9-8413-1E7AE0A758E1}" destId="{CD52CDFD-07BC-4481-B605-8EE147F6C9E4}" srcOrd="4" destOrd="0" presId="urn:microsoft.com/office/officeart/2005/8/layout/radial5"/>
    <dgm:cxn modelId="{7E524A32-E9DE-45B5-884A-B5146C8D9C8F}" type="presParOf" srcId="{E84A1CC0-89F9-45C9-8413-1E7AE0A758E1}" destId="{91C19AB8-C08F-41C5-B909-BA00F875F2A4}" srcOrd="5" destOrd="0" presId="urn:microsoft.com/office/officeart/2005/8/layout/radial5"/>
    <dgm:cxn modelId="{1A7980F7-762E-41DF-9E7C-4731993A0BAB}" type="presParOf" srcId="{91C19AB8-C08F-41C5-B909-BA00F875F2A4}" destId="{FA3BA356-89DF-4A2F-80D3-1A6F42F91808}" srcOrd="0" destOrd="0" presId="urn:microsoft.com/office/officeart/2005/8/layout/radial5"/>
    <dgm:cxn modelId="{B0F5842B-5446-42DB-B921-8DD0EFCAD7D4}" type="presParOf" srcId="{E84A1CC0-89F9-45C9-8413-1E7AE0A758E1}" destId="{6F8CDC1A-64D3-4181-A853-F7B4816C9EFD}" srcOrd="6" destOrd="0" presId="urn:microsoft.com/office/officeart/2005/8/layout/radial5"/>
    <dgm:cxn modelId="{ED6BC8D3-DF69-47A0-B0E7-48A6D583E083}" type="presParOf" srcId="{E84A1CC0-89F9-45C9-8413-1E7AE0A758E1}" destId="{3957CBDE-E5C0-44D5-8C64-79F297685F97}" srcOrd="7" destOrd="0" presId="urn:microsoft.com/office/officeart/2005/8/layout/radial5"/>
    <dgm:cxn modelId="{D7AC7BD1-3409-4719-8FF2-6266E39BE571}" type="presParOf" srcId="{3957CBDE-E5C0-44D5-8C64-79F297685F97}" destId="{5A925511-0526-4119-B942-B01334A0C737}" srcOrd="0" destOrd="0" presId="urn:microsoft.com/office/officeart/2005/8/layout/radial5"/>
    <dgm:cxn modelId="{7E91FA45-D777-4E67-8C44-AC42B7B3B5E5}" type="presParOf" srcId="{E84A1CC0-89F9-45C9-8413-1E7AE0A758E1}" destId="{A4EA2B08-C3BB-461B-82D8-979519093078}" srcOrd="8" destOrd="0" presId="urn:microsoft.com/office/officeart/2005/8/layout/radial5"/>
    <dgm:cxn modelId="{9E34A0FB-A0FE-4149-ACBB-474EB1630E21}" type="presParOf" srcId="{E84A1CC0-89F9-45C9-8413-1E7AE0A758E1}" destId="{05E02143-3C99-4DAD-BEC7-82BF7D3FDCAF}" srcOrd="9" destOrd="0" presId="urn:microsoft.com/office/officeart/2005/8/layout/radial5"/>
    <dgm:cxn modelId="{300CC9A1-8E6B-49D2-B7D3-3F3F47016FB4}" type="presParOf" srcId="{05E02143-3C99-4DAD-BEC7-82BF7D3FDCAF}" destId="{17884726-EA31-44E2-96A5-6D9EE68C5708}" srcOrd="0" destOrd="0" presId="urn:microsoft.com/office/officeart/2005/8/layout/radial5"/>
    <dgm:cxn modelId="{7A784A35-54C9-4E3F-B39B-37F5D7257F63}" type="presParOf" srcId="{E84A1CC0-89F9-45C9-8413-1E7AE0A758E1}" destId="{346FB9FD-FA14-4F32-9AD3-87480DF0DBD4}" srcOrd="10" destOrd="0" presId="urn:microsoft.com/office/officeart/2005/8/layout/radial5"/>
    <dgm:cxn modelId="{48DBAB38-E046-4FFA-9E10-4789BA0B3E0B}" type="presParOf" srcId="{E84A1CC0-89F9-45C9-8413-1E7AE0A758E1}" destId="{80736B90-6ED1-4E47-8628-AE9554734DE7}" srcOrd="11" destOrd="0" presId="urn:microsoft.com/office/officeart/2005/8/layout/radial5"/>
    <dgm:cxn modelId="{1AD23492-98FD-4058-83DA-A7BF8C8AF40D}" type="presParOf" srcId="{80736B90-6ED1-4E47-8628-AE9554734DE7}" destId="{EB647D6E-032A-46CD-9B8D-CCFEF0EC3032}" srcOrd="0" destOrd="0" presId="urn:microsoft.com/office/officeart/2005/8/layout/radial5"/>
    <dgm:cxn modelId="{BF93B05B-C8DC-40B8-878F-1B9F1AB8D910}" type="presParOf" srcId="{E84A1CC0-89F9-45C9-8413-1E7AE0A758E1}" destId="{2E3FC8CE-B365-4A48-9EF7-41A5D51E0D81}" srcOrd="12" destOrd="0" presId="urn:microsoft.com/office/officeart/2005/8/layout/radial5"/>
    <dgm:cxn modelId="{4B1367F0-F301-4519-B040-7E55E78681C1}" type="presParOf" srcId="{E84A1CC0-89F9-45C9-8413-1E7AE0A758E1}" destId="{1DF08941-2168-45D4-BA5F-03B5A07C305F}" srcOrd="13" destOrd="0" presId="urn:microsoft.com/office/officeart/2005/8/layout/radial5"/>
    <dgm:cxn modelId="{FC147588-CBDB-484F-B95C-FF59CFC2349A}" type="presParOf" srcId="{1DF08941-2168-45D4-BA5F-03B5A07C305F}" destId="{3A68BBA6-882F-4300-8694-29D9D59C9367}" srcOrd="0" destOrd="0" presId="urn:microsoft.com/office/officeart/2005/8/layout/radial5"/>
    <dgm:cxn modelId="{C2C993A4-1900-4114-A05F-D8FFD102E277}" type="presParOf" srcId="{E84A1CC0-89F9-45C9-8413-1E7AE0A758E1}" destId="{D2BCAFFF-ACF5-4CDB-BE52-9CBD3F9EC12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43A3C-7EA3-4F7C-B69B-117397282922}">
      <dsp:nvSpPr>
        <dsp:cNvPr id="0" name=""/>
        <dsp:cNvSpPr/>
      </dsp:nvSpPr>
      <dsp:spPr>
        <a:xfrm>
          <a:off x="3317225" y="2362199"/>
          <a:ext cx="1635773" cy="16065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latin typeface="NikoshBAN" pitchFamily="2" charset="0"/>
              <a:cs typeface="NikoshBAN" pitchFamily="2" charset="0"/>
            </a:rPr>
            <a:t>ব্যাংকের প্রধান কার্যাবল</a:t>
          </a:r>
          <a:r>
            <a:rPr lang="en-US" sz="2800" b="1" kern="1200" smtClean="0">
              <a:latin typeface="NikoshBAN" pitchFamily="2" charset="0"/>
              <a:cs typeface="NikoshBAN" pitchFamily="2" charset="0"/>
            </a:rPr>
            <a:t>ি</a:t>
          </a:r>
          <a:endParaRPr lang="en-US" sz="2800" b="1" kern="1200" dirty="0"/>
        </a:p>
      </dsp:txBody>
      <dsp:txXfrm>
        <a:off x="3556778" y="2597475"/>
        <a:ext cx="1156667" cy="1136011"/>
      </dsp:txXfrm>
    </dsp:sp>
    <dsp:sp modelId="{FE7965C3-BB8C-443A-AB4B-0A312A14202D}">
      <dsp:nvSpPr>
        <dsp:cNvPr id="0" name=""/>
        <dsp:cNvSpPr/>
      </dsp:nvSpPr>
      <dsp:spPr>
        <a:xfrm rot="16200000">
          <a:off x="3928648" y="1685802"/>
          <a:ext cx="412927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990587" y="1867153"/>
        <a:ext cx="289049" cy="358236"/>
      </dsp:txXfrm>
    </dsp:sp>
    <dsp:sp modelId="{1F9F73CD-7CC3-4D32-A344-F1C9E6726C5E}">
      <dsp:nvSpPr>
        <dsp:cNvPr id="0" name=""/>
        <dsp:cNvSpPr/>
      </dsp:nvSpPr>
      <dsp:spPr>
        <a:xfrm>
          <a:off x="3182611" y="2637"/>
          <a:ext cx="1905000" cy="158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latin typeface="NikoshBAN" pitchFamily="2" charset="0"/>
              <a:cs typeface="NikoshBAN" pitchFamily="2" charset="0"/>
            </a:rPr>
            <a:t>জনগন থেকে আমানত গ্রহন     </a:t>
          </a:r>
          <a:endParaRPr lang="en-US" sz="2400" b="1" kern="1200" dirty="0"/>
        </a:p>
      </dsp:txBody>
      <dsp:txXfrm>
        <a:off x="3461592" y="234089"/>
        <a:ext cx="1347038" cy="1117550"/>
      </dsp:txXfrm>
    </dsp:sp>
    <dsp:sp modelId="{04E1B07F-3862-40CC-AD10-EC4AFF6B3E21}">
      <dsp:nvSpPr>
        <dsp:cNvPr id="0" name=""/>
        <dsp:cNvSpPr/>
      </dsp:nvSpPr>
      <dsp:spPr>
        <a:xfrm rot="19285714">
          <a:off x="4858005" y="2127680"/>
          <a:ext cx="408245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71365" y="2285272"/>
        <a:ext cx="285772" cy="358236"/>
      </dsp:txXfrm>
    </dsp:sp>
    <dsp:sp modelId="{CD52CDFD-07BC-4481-B605-8EE147F6C9E4}">
      <dsp:nvSpPr>
        <dsp:cNvPr id="0" name=""/>
        <dsp:cNvSpPr/>
      </dsp:nvSpPr>
      <dsp:spPr>
        <a:xfrm>
          <a:off x="5199871" y="895951"/>
          <a:ext cx="1580454" cy="158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smtClean="0">
              <a:latin typeface="NikoshBAN" pitchFamily="2" charset="0"/>
              <a:cs typeface="NikoshBAN" pitchFamily="2" charset="0"/>
            </a:rPr>
            <a:t>ঋন দান </a:t>
          </a:r>
          <a:endParaRPr lang="en-US" sz="2800" b="1" kern="1200" dirty="0"/>
        </a:p>
      </dsp:txBody>
      <dsp:txXfrm>
        <a:off x="5431323" y="1127403"/>
        <a:ext cx="1117550" cy="1117550"/>
      </dsp:txXfrm>
    </dsp:sp>
    <dsp:sp modelId="{91C19AB8-C08F-41C5-B909-BA00F875F2A4}">
      <dsp:nvSpPr>
        <dsp:cNvPr id="0" name=""/>
        <dsp:cNvSpPr/>
      </dsp:nvSpPr>
      <dsp:spPr>
        <a:xfrm rot="771429">
          <a:off x="5058827" y="3114758"/>
          <a:ext cx="324002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060046" y="3223355"/>
        <a:ext cx="226801" cy="358236"/>
      </dsp:txXfrm>
    </dsp:sp>
    <dsp:sp modelId="{6F8CDC1A-64D3-4181-A853-F7B4816C9EFD}">
      <dsp:nvSpPr>
        <dsp:cNvPr id="0" name=""/>
        <dsp:cNvSpPr/>
      </dsp:nvSpPr>
      <dsp:spPr>
        <a:xfrm>
          <a:off x="5493403" y="2903211"/>
          <a:ext cx="1909678" cy="158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latin typeface="NikoshBAN" pitchFamily="2" charset="0"/>
              <a:cs typeface="NikoshBAN" pitchFamily="2" charset="0"/>
            </a:rPr>
            <a:t>বাট্রাকরন ও বিনিময়  বিলে স্বীকৃতি</a:t>
          </a:r>
          <a:endParaRPr lang="en-US" sz="2400" b="1" kern="1200" dirty="0"/>
        </a:p>
      </dsp:txBody>
      <dsp:txXfrm>
        <a:off x="5773069" y="3134663"/>
        <a:ext cx="1350346" cy="1117550"/>
      </dsp:txXfrm>
    </dsp:sp>
    <dsp:sp modelId="{3957CBDE-E5C0-44D5-8C64-79F297685F97}">
      <dsp:nvSpPr>
        <dsp:cNvPr id="0" name=""/>
        <dsp:cNvSpPr/>
      </dsp:nvSpPr>
      <dsp:spPr>
        <a:xfrm rot="3857143">
          <a:off x="4444030" y="3919667"/>
          <a:ext cx="396085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477664" y="3985550"/>
        <a:ext cx="277260" cy="358236"/>
      </dsp:txXfrm>
    </dsp:sp>
    <dsp:sp modelId="{A4EA2B08-C3BB-461B-82D8-979519093078}">
      <dsp:nvSpPr>
        <dsp:cNvPr id="0" name=""/>
        <dsp:cNvSpPr/>
      </dsp:nvSpPr>
      <dsp:spPr>
        <a:xfrm>
          <a:off x="4168581" y="4512908"/>
          <a:ext cx="1991941" cy="158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latin typeface="NikoshBAN" pitchFamily="2" charset="0"/>
              <a:cs typeface="NikoshBAN" pitchFamily="2" charset="0"/>
            </a:rPr>
            <a:t>বৈদেশিক বানিজ্যে অর্থায়ন ও প্রত্যয়ন</a:t>
          </a:r>
          <a:endParaRPr lang="en-US" sz="2400" b="1" kern="1200" dirty="0"/>
        </a:p>
      </dsp:txBody>
      <dsp:txXfrm>
        <a:off x="4460294" y="4744360"/>
        <a:ext cx="1408515" cy="1117550"/>
      </dsp:txXfrm>
    </dsp:sp>
    <dsp:sp modelId="{05E02143-3C99-4DAD-BEC7-82BF7D3FDCAF}">
      <dsp:nvSpPr>
        <dsp:cNvPr id="0" name=""/>
        <dsp:cNvSpPr/>
      </dsp:nvSpPr>
      <dsp:spPr>
        <a:xfrm rot="6942857">
          <a:off x="3416278" y="3932377"/>
          <a:ext cx="411501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504784" y="3996177"/>
        <a:ext cx="288051" cy="358236"/>
      </dsp:txXfrm>
    </dsp:sp>
    <dsp:sp modelId="{346FB9FD-FA14-4F32-9AD3-87480DF0DBD4}">
      <dsp:nvSpPr>
        <dsp:cNvPr id="0" name=""/>
        <dsp:cNvSpPr/>
      </dsp:nvSpPr>
      <dsp:spPr>
        <a:xfrm>
          <a:off x="2315444" y="4512908"/>
          <a:ext cx="1580454" cy="158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smtClean="0">
              <a:latin typeface="NikoshBAN" pitchFamily="2" charset="0"/>
              <a:cs typeface="NikoshBAN" pitchFamily="2" charset="0"/>
            </a:rPr>
            <a:t>অর্থ স্থানান্তর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546896" y="4744360"/>
        <a:ext cx="1117550" cy="1117550"/>
      </dsp:txXfrm>
    </dsp:sp>
    <dsp:sp modelId="{80736B90-6ED1-4E47-8628-AE9554734DE7}">
      <dsp:nvSpPr>
        <dsp:cNvPr id="0" name=""/>
        <dsp:cNvSpPr/>
      </dsp:nvSpPr>
      <dsp:spPr>
        <a:xfrm rot="10028571">
          <a:off x="2863179" y="3118300"/>
          <a:ext cx="341396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964314" y="3226317"/>
        <a:ext cx="238977" cy="358236"/>
      </dsp:txXfrm>
    </dsp:sp>
    <dsp:sp modelId="{2E3FC8CE-B365-4A48-9EF7-41A5D51E0D81}">
      <dsp:nvSpPr>
        <dsp:cNvPr id="0" name=""/>
        <dsp:cNvSpPr/>
      </dsp:nvSpPr>
      <dsp:spPr>
        <a:xfrm>
          <a:off x="902718" y="2903211"/>
          <a:ext cx="1838526" cy="158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smtClean="0">
              <a:latin typeface="NikoshBAN" pitchFamily="2" charset="0"/>
              <a:cs typeface="NikoshBAN" pitchFamily="2" charset="0"/>
            </a:rPr>
            <a:t>মূল্যবান দলিল/বস্তু নিরাপত্তার সাথে সংরক্ষণের ব্যবস্থা</a:t>
          </a:r>
          <a:endParaRPr lang="en-US" sz="2000" b="1" kern="1200" dirty="0">
            <a:latin typeface="NikoshBAN" pitchFamily="2" charset="0"/>
            <a:cs typeface="NikoshBAN" pitchFamily="2" charset="0"/>
          </a:endParaRPr>
        </a:p>
      </dsp:txBody>
      <dsp:txXfrm>
        <a:off x="1171964" y="3134663"/>
        <a:ext cx="1300034" cy="1117550"/>
      </dsp:txXfrm>
    </dsp:sp>
    <dsp:sp modelId="{1DF08941-2168-45D4-BA5F-03B5A07C305F}">
      <dsp:nvSpPr>
        <dsp:cNvPr id="0" name=""/>
        <dsp:cNvSpPr/>
      </dsp:nvSpPr>
      <dsp:spPr>
        <a:xfrm rot="13114286">
          <a:off x="3070431" y="2158877"/>
          <a:ext cx="353567" cy="597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164930" y="2311356"/>
        <a:ext cx="247497" cy="358236"/>
      </dsp:txXfrm>
    </dsp:sp>
    <dsp:sp modelId="{D2BCAFFF-ACF5-4CDB-BE52-9CBD3F9EC120}">
      <dsp:nvSpPr>
        <dsp:cNvPr id="0" name=""/>
        <dsp:cNvSpPr/>
      </dsp:nvSpPr>
      <dsp:spPr>
        <a:xfrm>
          <a:off x="1295399" y="895951"/>
          <a:ext cx="1969451" cy="15804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latin typeface="NikoshBAN" pitchFamily="2" charset="0"/>
              <a:cs typeface="NikoshBAN" pitchFamily="2" charset="0"/>
            </a:rPr>
            <a:t>সম্পদ ব্যবস্থাপনা ও অর্থবিষয়ক উপদেশ দেয়া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583818" y="1127403"/>
        <a:ext cx="1392613" cy="111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8675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21414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8480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44243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90778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02896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1023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2294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39699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69971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32002"/>
      </p:ext>
    </p:extLst>
  </p:cSld>
  <p:clrMapOvr>
    <a:masterClrMapping/>
  </p:clrMapOvr>
  <p:transition spd="slow"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sndAc>
      <p:stSnd>
        <p:snd r:embed="rId13" name="laser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B38FAD-550D-45EA-BD8A-2CD15F4FAA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0C4B418-9FDB-4120-8C8D-594284167B6D}"/>
              </a:ext>
            </a:extLst>
          </p:cNvPr>
          <p:cNvSpPr txBox="1"/>
          <p:nvPr/>
        </p:nvSpPr>
        <p:spPr>
          <a:xfrm>
            <a:off x="2779449" y="625614"/>
            <a:ext cx="70104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as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থীকে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42507" y="2057400"/>
            <a:ext cx="2581893" cy="2581893"/>
            <a:chOff x="1905000" y="2514599"/>
            <a:chExt cx="2581893" cy="2581893"/>
          </a:xfr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57FC80C8-A3EF-43DF-8D59-CDB98E01E60B}"/>
                </a:ext>
              </a:extLst>
            </p:cNvPr>
            <p:cNvSpPr/>
            <p:nvPr/>
          </p:nvSpPr>
          <p:spPr>
            <a:xfrm>
              <a:off x="1905000" y="2514599"/>
              <a:ext cx="2581893" cy="2581893"/>
            </a:xfrm>
            <a:prstGeom prst="ellipse">
              <a:avLst/>
            </a:prstGeom>
            <a:grpFill/>
            <a:ln w="57150"/>
            <a:effectLst>
              <a:outerShdw blurRad="101600" dir="21540000" sy="23000" kx="-1200000" algn="bl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C35BF1F-2CFF-40DB-9C07-89EB90357280}"/>
                </a:ext>
              </a:extLst>
            </p:cNvPr>
            <p:cNvSpPr txBox="1"/>
            <p:nvPr/>
          </p:nvSpPr>
          <p:spPr>
            <a:xfrm>
              <a:off x="2362200" y="2895600"/>
              <a:ext cx="1600200" cy="175260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b="1" dirty="0">
                  <a:ln w="19050">
                    <a:solidFill>
                      <a:schemeClr val="tx1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</a:t>
              </a:r>
              <a:endParaRPr lang="en-US" sz="4000" b="1" dirty="0">
                <a:ln w="1905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9507" y="2133601"/>
            <a:ext cx="2581893" cy="2581893"/>
            <a:chOff x="4572000" y="2590800"/>
            <a:chExt cx="2581893" cy="2581893"/>
          </a:xfr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EB2B6CDC-E66A-42C9-9B2F-26EA6B108123}"/>
                </a:ext>
              </a:extLst>
            </p:cNvPr>
            <p:cNvSpPr/>
            <p:nvPr/>
          </p:nvSpPr>
          <p:spPr>
            <a:xfrm>
              <a:off x="4572000" y="2590800"/>
              <a:ext cx="2581893" cy="2581893"/>
            </a:xfrm>
            <a:prstGeom prst="ellipse">
              <a:avLst/>
            </a:prstGeom>
            <a:grpFill/>
            <a:ln w="57150"/>
            <a:effectLst>
              <a:outerShdw blurRad="139700" dist="127000" dir="18900000" sy="23000" kx="-1200000" algn="bl" rotWithShape="0">
                <a:prstClr val="black">
                  <a:alpha val="6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AB100A0-7AEC-4196-A582-6C6BFAA808EE}"/>
                </a:ext>
              </a:extLst>
            </p:cNvPr>
            <p:cNvSpPr txBox="1"/>
            <p:nvPr/>
          </p:nvSpPr>
          <p:spPr>
            <a:xfrm>
              <a:off x="5105400" y="2971800"/>
              <a:ext cx="1524000" cy="1580078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b="1" dirty="0">
                  <a:ln w="19050">
                    <a:solidFill>
                      <a:schemeClr val="tx1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ভে</a:t>
              </a:r>
              <a:endParaRPr lang="en-US" sz="4000" b="1" dirty="0">
                <a:ln w="1905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76507" y="2209801"/>
            <a:ext cx="2581893" cy="2581893"/>
            <a:chOff x="7239000" y="2667000"/>
            <a:chExt cx="2581893" cy="2581893"/>
          </a:xfr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5C862F77-B688-46A5-A5B2-82B65BB25F6B}"/>
                </a:ext>
              </a:extLst>
            </p:cNvPr>
            <p:cNvSpPr/>
            <p:nvPr/>
          </p:nvSpPr>
          <p:spPr>
            <a:xfrm>
              <a:off x="7239000" y="2667000"/>
              <a:ext cx="2581893" cy="2581893"/>
            </a:xfrm>
            <a:prstGeom prst="ellipse">
              <a:avLst/>
            </a:prstGeom>
            <a:grpFill/>
            <a:ln w="57150"/>
            <a:effectLst>
              <a:outerShdw blurRad="76200" dir="18900000" sy="23000" kx="-1200000" algn="bl" rotWithShape="0">
                <a:prstClr val="black">
                  <a:alpha val="4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20B3A0F-57E6-46BD-8C04-E56163B43908}"/>
                </a:ext>
              </a:extLst>
            </p:cNvPr>
            <p:cNvSpPr txBox="1"/>
            <p:nvPr/>
          </p:nvSpPr>
          <p:spPr>
            <a:xfrm>
              <a:off x="7696200" y="2895600"/>
              <a:ext cx="1600200" cy="1808678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sz="4000" b="1" dirty="0">
                  <a:ln w="19050">
                    <a:solidFill>
                      <a:schemeClr val="tx1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চ্ছা</a:t>
              </a:r>
              <a:endParaRPr lang="en-US" sz="4000" b="1" dirty="0">
                <a:ln w="1905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5AD152B-F811-4FD9-AB5D-BB067444D569}"/>
              </a:ext>
            </a:extLst>
          </p:cNvPr>
          <p:cNvSpPr/>
          <p:nvPr/>
        </p:nvSpPr>
        <p:spPr>
          <a:xfrm>
            <a:off x="685800" y="5096492"/>
            <a:ext cx="1737296" cy="153290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2C2D461-84F6-4100-A175-2001B24FD57B}"/>
              </a:ext>
            </a:extLst>
          </p:cNvPr>
          <p:cNvSpPr/>
          <p:nvPr/>
        </p:nvSpPr>
        <p:spPr>
          <a:xfrm>
            <a:off x="10102933" y="5060866"/>
            <a:ext cx="1737296" cy="153290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46482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আমানত গ্রহন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AC9EC1-8A75-446C-B793-8E98EA70AA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0" y="5410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ঋণ 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72200" y="304800"/>
            <a:ext cx="5257800" cy="4648199"/>
            <a:chOff x="6172200" y="228601"/>
            <a:chExt cx="5715000" cy="586739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46B3ACA-4D97-45C9-B96E-5D8F982B80FD}"/>
                </a:ext>
              </a:extLst>
            </p:cNvPr>
            <p:cNvSpPr/>
            <p:nvPr/>
          </p:nvSpPr>
          <p:spPr>
            <a:xfrm>
              <a:off x="6172200" y="228601"/>
              <a:ext cx="5715000" cy="304799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2200" y="3276600"/>
              <a:ext cx="5715000" cy="2819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28600"/>
            <a:ext cx="38862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2971800"/>
            <a:ext cx="3886200" cy="2819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বৈদেশিক বাণিজ্যে অর্থায়ন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304800"/>
            <a:ext cx="2438400" cy="3505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6200000">
            <a:off x="8701491" y="776686"/>
            <a:ext cx="3505199" cy="256142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4419600"/>
            <a:ext cx="7214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ব্যাংক দেশি মুদ্রা থেকে বৈদেশিক মুদ্রা ও বৈদেশিক মুদ্রা থেকে দেশি মুদ্রায় রুপান্তরিত করে বৈদেশিক বাণিজ্যে সাহায্য করে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010400" y="381000"/>
            <a:ext cx="2209800" cy="609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7010400" y="2971799"/>
            <a:ext cx="2155634" cy="62428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"/>
            <a:ext cx="5638800" cy="563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5867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প্রত্যয়ন পত্র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3622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ব্যাংক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(LC)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Lettre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of Credit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প্রত্যয়ন পত্র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 মাধ্যমে রপ্তানিকারককে আমদানিকারকের পক্ষ থেকে অগ্রিম অর্থ প্রদানের ব্যবস্থা করে বৈদেশিক বাণিজ্যে সহায়তা করে থাকে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11353800" cy="5257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19400" y="18288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562601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অনলাইনের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অর্থ স্থানান্তর করে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65 0.05111 L 0.13893 0.05111 L 0.22604 0.06915 L 0.225 0.09551 L 0.21484 0.11517 L 0.20651 0.14315 L 0.20651 0.17761 L 0.21302 0.20074 L 0.22122 0.21878 L 0.21953 0.26642 L -0.075 0.26642 L -0.08971 0.31753 L -0.07591 0.26156 L 0.21667 0.26318 L 0.22044 0.21878 L 0.24258 0.23358 L 0.24075 0.27798 L 0.08802 0.28469 L 0.08529 0.31591 L 0.09075 0.28469 L 0.24258 0.28284 L 0.24818 0.2419 L 0.27135 0.24352 L 0.27031 0.32077 L 0.27031 0.2419 L 0.29544 0.2419 L 0.29544 0.2796 L 0.43529 0.2796 L 0.44271 0.32077 L 0.43529 0.27474 L 0.29544 0.28122 L 0.29271 0.2419 L 0.3112 0.22548 L 0.31667 0.25324 L 0.60195 0.25994 L 0.61771 0.32238 L 0.60195 0.25324 L 0.31667 0.25994 L 0.31302 0.23034 L 0.3362 0.1975 L 0.34453 0.15772 L 0.33333 0.12003 L 0.30378 0.08395 L 0.29909 0.06591 L 0.39075 0.0592 L 0.40651 0.05435 L 0.45651 0.05111 L 0.54805 0.05273 L 0.68437 0.05435 L 0.6582 -0.0148 L 0.68138 0.05111 L 0.39635 0.04602 L 0.29635 0.04278 L 0.28984 -0.03608 L 0.28529 -0.08372 L 0.28789 -0.02799 L 0.26393 -0.0296 L 0.26771 -0.08048 L 0.26393 -0.02799 L 0.24075 -0.02452 L 0.24635 -0.07886 " pathEditMode="relative" ptsTypes="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58512">
            <a:off x="-62977" y="851401"/>
            <a:ext cx="4597746" cy="5105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>
              <a:rot lat="0" lon="18000000" rev="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556260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 স্থানান্তর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838200"/>
            <a:ext cx="4343400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4419600"/>
            <a:ext cx="19812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2971800"/>
            <a:ext cx="198120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47 C 0.02734 -0.00903 -0.00416 0.00046 0.05975 -0.00579 C 0.07446 -0.00718 0.08995 -0.0132 0.10466 -0.01667 C 0.15088 -0.02778 0.19761 -0.01852 0.24434 -0.01922 C 0.24942 -0.02385 0.25476 -0.02454 0.25996 -0.02709 C 0.33663 -0.02037 0.39209 -0.02176 0.48113 -0.02176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0" y="-1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5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068E-6 0.00046 C -0.01822 -0.00532 -0.03684 -0.00417 -0.05532 -0.00625 C -0.10179 -0.00555 -0.15035 -0.01157 -0.19695 -0.00116 C -0.20411 0.00625 -0.19929 0.00232 -0.21439 0.00579 C -0.21934 0.00718 -0.22949 0.00926 -0.22949 0.00949 C -0.27141 0.00787 -0.31463 0.01111 -0.35615 0.01111 " pathEditMode="relative" rAng="0" ptsTypes="f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304800"/>
            <a:ext cx="4953000" cy="4953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5791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মূল্যবান দলিল ও গহনা সংরক্ষন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304800"/>
            <a:ext cx="4876800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71600" y="304800"/>
            <a:ext cx="9601200" cy="502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563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অর্থবিষয়ক উপদেশ দেয়া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025604"/>
            <a:ext cx="2590800" cy="8031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>
                <a:solidFill>
                  <a:srgbClr val="00B05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 dirty="0">
              <a:solidFill>
                <a:srgbClr val="00B05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0" y="762000"/>
            <a:ext cx="195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1135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</a:t>
            </a:r>
            <a:r>
              <a:rPr lang="bn-BD" sz="4000" b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400" b="1" dirty="0" smtClean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বাংলাদেশের</a:t>
            </a:r>
            <a:r>
              <a:rPr lang="bn-BD" sz="4400" b="1" dirty="0" smtClean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অর্থনৈতিক উন্নয়নে </a:t>
            </a:r>
            <a:r>
              <a:rPr lang="bn-BD" sz="4400" b="1" dirty="0" smtClean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এর ভূমিকা বর্ণনা কর </a:t>
            </a:r>
            <a:r>
              <a:rPr lang="bn-BD" sz="3600" b="1" dirty="0" smtClean="0">
                <a:ln w="1905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33400"/>
            <a:ext cx="37338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7391400" y="5997767"/>
            <a:ext cx="195274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675523" y="6052851"/>
            <a:ext cx="1563477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3692487" y="6030817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676400" y="6019800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407444" y="4591279"/>
            <a:ext cx="2822155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2025266" y="4525178"/>
            <a:ext cx="2775333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374394" y="3908233"/>
            <a:ext cx="2855205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981200" y="3886200"/>
            <a:ext cx="27432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1524000" y="2819400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606188" y="2830417"/>
            <a:ext cx="1956412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688375" y="2830417"/>
            <a:ext cx="1550625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7329889" y="2819400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364735" y="1611217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5270653" y="1622234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165555" y="1622234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152400"/>
            <a:ext cx="2438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47800" y="1600200"/>
            <a:ext cx="182880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FA2EE93-210B-4FB0-A628-F097AE42F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990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Bank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শব্দটি কোন শব্দ থেকে এসেছে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676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(ক) ল্যাটিন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1676400"/>
            <a:ext cx="156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(খ) ফারসি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2431" y="1676400"/>
            <a:ext cx="1481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(গ) ইংরেজি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441" y="1676400"/>
            <a:ext cx="1791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(ঘ) একটিও নয়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286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ব্যাংক এর প্রথম কাজ কী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429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LC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এর পূর্ণরুপ কী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51155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ব্যাংক শব্দটির আভিধানিক অর্থ কী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(ক) অর্থ স্থানান্তর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292222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(খ) আমানত সংগ্রহ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999" y="2922225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(গ) ঋণ 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292222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(ঘ) একটিও নয়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962400"/>
            <a:ext cx="296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letter of class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4038600"/>
            <a:ext cx="296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letter of close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4648200"/>
            <a:ext cx="2969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letter of credit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1" y="4567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 letter of card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5558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(১) কোষাগার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555367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(২) লম্বা টেবিল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86400" y="5558135"/>
            <a:ext cx="21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(৩) বস্তুবিশেষের স্তুপ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8600" y="55581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(৪) একটিও নয়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000" y="6019800"/>
            <a:ext cx="14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(ক) ১ + 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4886" y="6019800"/>
            <a:ext cx="1412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(খ) ২ + 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7400" y="6096000"/>
            <a:ext cx="87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(গ)  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67600" y="6019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(ঘ) ১ + ২ + ৩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72600" y="1524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287000" y="25908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125200" y="381720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87000" y="1524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448800" y="2667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287000" y="38862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77400" y="57150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820400" y="5715000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96200" y="152400"/>
            <a:ext cx="4343400" cy="327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67000" y="1676400"/>
            <a:ext cx="3200400" cy="12191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b="1" dirty="0">
                <a:ln w="31550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000" b="1" dirty="0">
              <a:ln w="31550" cmpd="sng">
                <a:noFill/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230E98-0BB7-477F-8847-9D239E8341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4800600"/>
            <a:ext cx="10896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ব্যাংক কীভাবে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বৈদেশিক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বানিজ্যে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সাহায্য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করে থাকে ? ব্যাখ্যা কর।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694E255-FB98-43E1-BFB0-DA67D51B66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7162800" y="3429000"/>
            <a:ext cx="4038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১০ম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ফিন্যান্স এন্ড ব্যাংকিং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৮ম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: 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3200" b="1" smtClean="0">
                <a:latin typeface="NikoshBAN" pitchFamily="2" charset="0"/>
                <a:cs typeface="NikoshBAN" pitchFamily="2" charset="0"/>
              </a:rPr>
              <a:t>/০২/২০২০খ্রিঃ 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04800"/>
            <a:ext cx="5410200" cy="62484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152400" y="3352800"/>
            <a:ext cx="58673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০১৭১২৪৯২৬৪৮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04800"/>
            <a:ext cx="5715000" cy="6324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far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09600"/>
            <a:ext cx="2057400" cy="2334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57200"/>
            <a:ext cx="2125014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1800" y="1752600"/>
            <a:ext cx="60198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n w="28575">
                  <a:solidFill>
                    <a:srgbClr val="00B050"/>
                  </a:solidFill>
                </a:ln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28575">
                <a:solidFill>
                  <a:srgbClr val="00B050"/>
                </a:solidFill>
              </a:ln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876800"/>
            <a:ext cx="3276600" cy="1676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7250" y="547385"/>
            <a:ext cx="3619499" cy="441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4630400" cy="7772400"/>
          </a:xfrm>
          <a:prstGeom prst="rect">
            <a:avLst/>
          </a:prstGeom>
          <a:noFill/>
          <a:ln w="254000">
            <a:solidFill>
              <a:srgbClr val="006400"/>
            </a:solidFill>
          </a:ln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38600" y="5740033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টাকাগুলো আমরা কোথায় জমা রাখব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1148" y="5762901"/>
            <a:ext cx="7191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টাকাগুলো আমরা ব্যাংকে জমা রাখব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V="1">
            <a:off x="6172200" y="-353943"/>
            <a:ext cx="2819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sym typeface="Wingdings 2"/>
              </a:rPr>
              <a:t></a:t>
            </a:r>
            <a:endParaRPr lang="en-US" sz="413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6200" y="385817"/>
            <a:ext cx="5257800" cy="5626855"/>
            <a:chOff x="-457200" y="81016"/>
            <a:chExt cx="5080000" cy="5938783"/>
          </a:xfrm>
          <a:scene3d>
            <a:camera prst="perspectiveContrastingRightFacing"/>
            <a:lightRig rig="threePt" dir="t"/>
          </a:scene3d>
        </p:grpSpPr>
        <p:sp>
          <p:nvSpPr>
            <p:cNvPr id="12" name="Rectangle 11"/>
            <p:cNvSpPr/>
            <p:nvPr/>
          </p:nvSpPr>
          <p:spPr>
            <a:xfrm>
              <a:off x="-457200" y="1114030"/>
              <a:ext cx="5080000" cy="490576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81016"/>
              <a:ext cx="5080000" cy="476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783803"/>
      </p:ext>
    </p:extLst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338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338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338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338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0"/>
            <a:ext cx="11734800" cy="6705600"/>
          </a:xfrm>
          <a:prstGeom prst="horizontalScroll">
            <a:avLst/>
          </a:prstGeom>
          <a:blipFill dpi="0" rotWithShape="1">
            <a:blip r:embed="rId3">
              <a:alphaModFix amt="45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লী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057400"/>
            <a:ext cx="10058400" cy="2438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 smtClean="0">
                <a:ln w="19050">
                  <a:solidFill>
                    <a:schemeClr val="tx1"/>
                  </a:solidFill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ব্যাংক, ব্যাংকিং ও ব্যাংকার </a:t>
            </a:r>
            <a:endParaRPr lang="en-US" sz="3600" b="1" dirty="0">
              <a:ln w="19050">
                <a:solidFill>
                  <a:schemeClr val="tx1"/>
                </a:solidFill>
              </a:ln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651CDD5-DE79-4367-B48F-9D05680C8C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4648200"/>
            <a:ext cx="9829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885A42-F9DC-4D76-BD34-817F98EF8D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2438400"/>
            <a:ext cx="6019800" cy="999530"/>
            <a:chOff x="1143000" y="2438400"/>
            <a:chExt cx="6019800" cy="999530"/>
          </a:xfrm>
        </p:grpSpPr>
        <p:sp>
          <p:nvSpPr>
            <p:cNvPr id="8" name="Rectangle 7"/>
            <p:cNvSpPr/>
            <p:nvPr/>
          </p:nvSpPr>
          <p:spPr>
            <a:xfrm>
              <a:off x="1143000" y="2438400"/>
              <a:ext cx="60198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2514600"/>
              <a:ext cx="541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  <a:sym typeface="Webdings"/>
                </a:rPr>
                <a:t>১।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ব্যাংক কী তা বলতে পারবে ; </a:t>
              </a:r>
            </a:p>
            <a:p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66800" y="3810000"/>
            <a:ext cx="10591800" cy="999530"/>
            <a:chOff x="1066800" y="3810000"/>
            <a:chExt cx="10591800" cy="999530"/>
          </a:xfrm>
        </p:grpSpPr>
        <p:sp>
          <p:nvSpPr>
            <p:cNvPr id="9" name="Rectangle 8"/>
            <p:cNvSpPr/>
            <p:nvPr/>
          </p:nvSpPr>
          <p:spPr>
            <a:xfrm>
              <a:off x="1066800" y="3810000"/>
              <a:ext cx="105918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000" y="3886200"/>
              <a:ext cx="1036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  <a:sym typeface="Webdings"/>
                </a:rPr>
                <a:t>২।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ব্যাংক, ব্যাংকিং ও ব্যাংকারের মধ্যে সম্পর্ক ব্যাখ্যা করতে পারবে ; </a:t>
              </a:r>
            </a:p>
            <a:p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5105400"/>
            <a:ext cx="8534400" cy="999530"/>
            <a:chOff x="1066800" y="5105400"/>
            <a:chExt cx="8534400" cy="999530"/>
          </a:xfrm>
        </p:grpSpPr>
        <p:sp>
          <p:nvSpPr>
            <p:cNvPr id="10" name="Rectangle 9"/>
            <p:cNvSpPr/>
            <p:nvPr/>
          </p:nvSpPr>
          <p:spPr>
            <a:xfrm>
              <a:off x="1066800" y="5105400"/>
              <a:ext cx="7924800" cy="762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5181600"/>
              <a:ext cx="8458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  <a:sym typeface="Webdings"/>
                </a:rPr>
                <a:t>৩।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  <a:sym typeface="Webdings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ব্যাংকের প্রধান কার্যাবলি বর্ণনা করতে </a:t>
              </a:r>
              <a:r>
                <a:rPr lang="bn-BD" sz="3600" b="1" smtClean="0">
                  <a:latin typeface="NikoshBAN" pitchFamily="2" charset="0"/>
                  <a:cs typeface="NikoshBAN" pitchFamily="2" charset="0"/>
                </a:rPr>
                <a:t>পারবে। 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295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44110" y="81016"/>
            <a:ext cx="5682910" cy="5938783"/>
            <a:chOff x="-457200" y="81016"/>
            <a:chExt cx="5080000" cy="5938783"/>
          </a:xfrm>
          <a:scene3d>
            <a:camera prst="perspectiveContrastingRightFacing"/>
            <a:lightRig rig="threePt" dir="t"/>
          </a:scene3d>
        </p:grpSpPr>
        <p:sp>
          <p:nvSpPr>
            <p:cNvPr id="30" name="Rectangle 29"/>
            <p:cNvSpPr/>
            <p:nvPr/>
          </p:nvSpPr>
          <p:spPr>
            <a:xfrm>
              <a:off x="-457200" y="1114030"/>
              <a:ext cx="5080000" cy="490576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81016"/>
              <a:ext cx="5080000" cy="4762500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8777111" y="3505200"/>
            <a:ext cx="1981200" cy="1160852"/>
            <a:chOff x="4876800" y="5181600"/>
            <a:chExt cx="1981200" cy="1160852"/>
          </a:xfrm>
        </p:grpSpPr>
        <p:sp>
          <p:nvSpPr>
            <p:cNvPr id="44" name="Rectangle 43"/>
            <p:cNvSpPr/>
            <p:nvPr/>
          </p:nvSpPr>
          <p:spPr>
            <a:xfrm>
              <a:off x="4876800" y="5181600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76800" y="5219700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6800" y="5262616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76800" y="5307234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76800" y="5351852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743200" y="2877748"/>
            <a:ext cx="1981200" cy="1160852"/>
            <a:chOff x="4876800" y="5181600"/>
            <a:chExt cx="1981200" cy="1160852"/>
          </a:xfrm>
        </p:grpSpPr>
        <p:sp>
          <p:nvSpPr>
            <p:cNvPr id="51" name="Rectangle 50"/>
            <p:cNvSpPr/>
            <p:nvPr/>
          </p:nvSpPr>
          <p:spPr>
            <a:xfrm>
              <a:off x="4876800" y="5181600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76800" y="5219700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76800" y="5262616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76800" y="5307234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76800" y="5351852"/>
              <a:ext cx="1981200" cy="990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343400" y="5216502"/>
            <a:ext cx="7772400" cy="160659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 হলো এমন একটি আর্থিক প্রতিষ্ঠান, যা আমানত হিসাবে অর্থ সংগ্রহ করে, ঋণ দেয় এবং অর্থ সংক্রান্ত বিভিন্ন কার্যাবলি সম্পাদন করে।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5415"/>
      </p:ext>
    </p:extLst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51992 -0.0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5 -0.1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885A42-F9DC-4D76-BD34-817F98EF8D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6960" y="165418"/>
            <a:ext cx="7391400" cy="45589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952033">
            <a:off x="5970404" y="3409886"/>
            <a:ext cx="3142366" cy="1219200"/>
            <a:chOff x="9071142" y="3543962"/>
            <a:chExt cx="3142366" cy="1219200"/>
          </a:xfrm>
        </p:grpSpPr>
        <p:sp>
          <p:nvSpPr>
            <p:cNvPr id="11" name="Right Arrow 10"/>
            <p:cNvSpPr/>
            <p:nvPr/>
          </p:nvSpPr>
          <p:spPr>
            <a:xfrm rot="10956697">
              <a:off x="9071142" y="3543962"/>
              <a:ext cx="3142366" cy="1219200"/>
            </a:xfrm>
            <a:prstGeom prst="rightArrow">
              <a:avLst/>
            </a:prstGeom>
            <a:solidFill>
              <a:schemeClr val="bg1">
                <a:alpha val="38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186403">
              <a:off x="9969482" y="3867164"/>
              <a:ext cx="21287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2717F1"/>
                  </a:solidFill>
                  <a:latin typeface="NikoshBAN" pitchFamily="2" charset="0"/>
                  <a:cs typeface="NikoshBAN" pitchFamily="2" charset="0"/>
                </a:rPr>
                <a:t>ব্যাংকিং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438400" y="304800"/>
            <a:ext cx="7162800" cy="426719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909669" y="1406675"/>
            <a:ext cx="2618349" cy="1219200"/>
            <a:chOff x="8610600" y="1937027"/>
            <a:chExt cx="2618349" cy="1219200"/>
          </a:xfrm>
        </p:grpSpPr>
        <p:sp>
          <p:nvSpPr>
            <p:cNvPr id="13" name="Right Arrow 12"/>
            <p:cNvSpPr/>
            <p:nvPr/>
          </p:nvSpPr>
          <p:spPr>
            <a:xfrm rot="10800000">
              <a:off x="8610600" y="1937027"/>
              <a:ext cx="2618349" cy="1219200"/>
            </a:xfrm>
            <a:prstGeom prst="rightArrow">
              <a:avLst/>
            </a:prstGeom>
            <a:solidFill>
              <a:schemeClr val="bg1">
                <a:alpha val="38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77623" y="2209800"/>
              <a:ext cx="14189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ব্যাংক 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00" y="5486400"/>
            <a:ext cx="1135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ব্যাংকের সকল আইনসংগত কার্যাবলিই হচ্ছে ব্যাংকিং এবং ব্যাংকিং ব্যবসায় পরিচালনার সাথে সরাসরি যুক্ত ব্যক্তিবর্গকে ব্যাংকার বলা হয়।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rot="3467616">
            <a:off x="3372917" y="1685078"/>
            <a:ext cx="3850322" cy="164123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79130" y="2033391"/>
            <a:ext cx="2362200" cy="1219200"/>
            <a:chOff x="167640" y="3611880"/>
            <a:chExt cx="2362200" cy="1219200"/>
          </a:xfrm>
        </p:grpSpPr>
        <p:sp>
          <p:nvSpPr>
            <p:cNvPr id="15" name="Right Arrow 14"/>
            <p:cNvSpPr/>
            <p:nvPr/>
          </p:nvSpPr>
          <p:spPr>
            <a:xfrm>
              <a:off x="167640" y="3611880"/>
              <a:ext cx="2362200" cy="1219200"/>
            </a:xfrm>
            <a:prstGeom prst="rightArrow">
              <a:avLst/>
            </a:prstGeom>
            <a:solidFill>
              <a:schemeClr val="bg1">
                <a:alpha val="38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4800" y="3886200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ব্যাংকার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7BE13DE-02EA-4B81-8B1D-3665DFE312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600200" y="3810000"/>
            <a:ext cx="9982200" cy="2286000"/>
          </a:xfrm>
          <a:prstGeom prst="cube">
            <a:avLst>
              <a:gd name="adj" fmla="val 759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Callout 3"/>
          <p:cNvSpPr/>
          <p:nvPr/>
        </p:nvSpPr>
        <p:spPr>
          <a:xfrm>
            <a:off x="1066800" y="609600"/>
            <a:ext cx="2590800" cy="14478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739917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7620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সময়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4648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ব্যাংক কাকে বলে </a:t>
            </a:r>
            <a:r>
              <a:rPr lang="bn-BD" sz="4000" b="1" dirty="0" smtClean="0">
                <a:ln>
                  <a:solidFill>
                    <a:srgbClr val="FFFF00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Quad Arrow Callout 8"/>
          <p:cNvSpPr/>
          <p:nvPr/>
        </p:nvSpPr>
        <p:spPr>
          <a:xfrm>
            <a:off x="8991600" y="152400"/>
            <a:ext cx="2667000" cy="2286000"/>
          </a:xfrm>
          <a:prstGeom prst="quadArrowCallou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152400"/>
            <a:ext cx="2133600" cy="2590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20200" y="4267200"/>
            <a:ext cx="1524000" cy="1447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0856343"/>
              </p:ext>
            </p:extLst>
          </p:nvPr>
        </p:nvGraphicFramePr>
        <p:xfrm>
          <a:off x="2057400" y="3048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885A42-F9DC-4D76-BD34-817F98EF8D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 cap="rnd" cmpd="tri">
            <a:gradFill flip="none" rotWithShape="1">
              <a:gsLst>
                <a:gs pos="0">
                  <a:srgbClr val="0070C0">
                    <a:alpha val="94000"/>
                    <a:lumMod val="47000"/>
                  </a:srgbClr>
                </a:gs>
                <a:gs pos="42000">
                  <a:schemeClr val="accent2">
                    <a:lumMod val="55000"/>
                  </a:schemeClr>
                </a:gs>
                <a:gs pos="72000">
                  <a:schemeClr val="accent6">
                    <a:alpha val="57000"/>
                    <a:lumMod val="85000"/>
                  </a:schemeClr>
                </a:gs>
                <a:gs pos="100000">
                  <a:srgbClr val="7030A0">
                    <a:lumMod val="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243A3C-7EA3-4F7C-B69B-11739728292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965C3-BB8C-443A-AB4B-0A312A1420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F73CD-7CC3-4D32-A344-F1C9E6726C5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1B07F-3862-40CC-AD10-EC4AFF6B3E2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2CDFD-07BC-4481-B605-8EE147F6C9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C19AB8-C08F-41C5-B909-BA00F875F2A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8CDC1A-64D3-4181-A853-F7B4816C9E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57CBDE-E5C0-44D5-8C64-79F297685F9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A2B08-C3BB-461B-82D8-9795190930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02143-3C99-4DAD-BEC7-82BF7D3FDC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6FB9FD-FA14-4F32-9AD3-87480DF0DBD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500"/>
                            </p:stCondLst>
                            <p:childTnLst>
                              <p:par>
                                <p:cTn id="19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36B90-6ED1-4E47-8628-AE9554734D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000"/>
                            </p:stCondLst>
                            <p:childTnLst>
                              <p:par>
                                <p:cTn id="2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FC8CE-B365-4A48-9EF7-41A5D51E0D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F08941-2168-45D4-BA5F-03B5A07C30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00"/>
                            </p:stCondLst>
                            <p:childTnLst>
                              <p:par>
                                <p:cTn id="2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BCAFFF-ACF5-4CDB-BE52-9CBD3F9EC1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459</Words>
  <Application>Microsoft Office PowerPoint</Application>
  <PresentationFormat>Widescreen</PresentationFormat>
  <Paragraphs>92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Webdings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FARUQ BAI</dc:creator>
  <cp:lastModifiedBy>Faruk</cp:lastModifiedBy>
  <cp:revision>193</cp:revision>
  <dcterms:created xsi:type="dcterms:W3CDTF">2006-08-16T00:00:00Z</dcterms:created>
  <dcterms:modified xsi:type="dcterms:W3CDTF">2020-08-18T05:04:32Z</dcterms:modified>
</cp:coreProperties>
</file>