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8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09550" y="6400800"/>
            <a:ext cx="11772900" cy="25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 সহকারী শিক্ষক (বাংলা)  বঙ্গবাসী মাধ্যমিক বিদ্যালয়,খালিশপুর,খুলনা। ফোন -০১৭৬৬-৯৯৪২৪১/ ০১৯৭৬-৯৯৪২৪১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9" y="151517"/>
            <a:ext cx="11869643" cy="6194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603" y="4653886"/>
            <a:ext cx="119053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509" flipV="1">
            <a:off x="85075" y="451557"/>
            <a:ext cx="2238017" cy="1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8357 L 0.51068 0.403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3378" y="576775"/>
            <a:ext cx="10436549" cy="4377363"/>
            <a:chOff x="1533378" y="576775"/>
            <a:chExt cx="10436549" cy="43773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27301"/>
            <a:stretch/>
          </p:blipFill>
          <p:spPr>
            <a:xfrm>
              <a:off x="1637732" y="1759601"/>
              <a:ext cx="5705603" cy="3194537"/>
            </a:xfrm>
            <a:prstGeom prst="rect">
              <a:avLst/>
            </a:prstGeom>
            <a:ln w="88900" cap="sq" cmpd="thickThin">
              <a:solidFill>
                <a:srgbClr val="DC1E9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547212" y="2558391"/>
              <a:ext cx="4422715" cy="1569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 ভূমির প্রতি </a:t>
              </a:r>
            </a:p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মাইকেল মধুসূদন দত্ত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3378" y="576775"/>
              <a:ext cx="58099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13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753053" y="1348630"/>
            <a:ext cx="4516723" cy="32787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68552" y="194467"/>
            <a:ext cx="379922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99" y="4858252"/>
            <a:ext cx="46675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 প্রতি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9164" y="309884"/>
            <a:ext cx="4776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রেখো,মা,দাসেরে মনে, এ মিনতি করি পদে।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সাধিতে মনের সাধ, 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ঘটে যদি পরমাদ, 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মধুহীন করো না গো তব মনঃকোকনদে।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প্রবাসে দৈবের বশে 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জীব-তারা যদি খসে, 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এ দেহে-আকাশ হতে, নাহি খেদ তাহে। 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জন্মিলে মরিতে হবে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অমর কে কোথা কবে,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চিরস্থির কবে নীর, হায় রে,জীবন নদে?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	কিন্তু যদি রাখ মনে,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	নাহি,মা,ডরি শমনে;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মক্ষিকাও গলে না গো পড়িলে অমৃত হ্রদে।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সেই ধন্য নরকূলে,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লোকে যারে নাহি ভূলে,</a:t>
            </a: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মনের মন্দিরে সদা সেবে সর্বজন;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5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701" y="14672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মিনতি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প্রমাদ; ভুল-ভ্রান্তি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কোক নদ 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লাল পদ্ম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পানি,জল 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বিনীত প্রার্থনা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পরমাদ 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0" y="1465186"/>
            <a:ext cx="3059727" cy="771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0" y="5337840"/>
            <a:ext cx="3059728" cy="837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3817884"/>
            <a:ext cx="3059727" cy="99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5"/>
          <a:stretch/>
        </p:blipFill>
        <p:spPr>
          <a:xfrm>
            <a:off x="3480180" y="2523780"/>
            <a:ext cx="3059727" cy="1007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922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701" y="14672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মক্ষিকা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আশীর্বাদ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 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পদ্ম 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মাছি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তামরস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1474773"/>
            <a:ext cx="2993693" cy="872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2621127"/>
            <a:ext cx="2993693" cy="765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71" y="3708068"/>
            <a:ext cx="2966682" cy="996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5104263"/>
            <a:ext cx="2993692" cy="1007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794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9434" y="539191"/>
            <a:ext cx="10698208" cy="5437589"/>
            <a:chOff x="-6202" y="497627"/>
            <a:chExt cx="10698208" cy="54375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5067940" cy="3082674"/>
            </a:xfrm>
            <a:prstGeom prst="rect">
              <a:avLst/>
            </a:prstGeom>
            <a:ln w="3810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2602103" y="497627"/>
              <a:ext cx="5067940" cy="76944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6202" y="5274379"/>
              <a:ext cx="10698208" cy="660837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মক্ষিকা, মানস,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মিনতি 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67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831" y="3911581"/>
            <a:ext cx="728319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সাধিতে মনের সাধ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ঘটে যদি পরমাদ,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মধুহীন করো না গো        তব মনঃকোকনদে।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" y="813743"/>
            <a:ext cx="3753134" cy="2434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813744"/>
            <a:ext cx="2962275" cy="2434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03" y="813744"/>
            <a:ext cx="3059727" cy="243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31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156" y="4035188"/>
            <a:ext cx="76200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প্রবাসে, দৈবের বশে,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জীব-তারা যদি খসে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 দেহ-আকাশ হতে,              নাহি খেদ তাহে।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/>
          <a:stretch/>
        </p:blipFill>
        <p:spPr>
          <a:xfrm>
            <a:off x="6223379" y="1269241"/>
            <a:ext cx="3808777" cy="2260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55" y="1269241"/>
            <a:ext cx="3497325" cy="2260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957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278" y="3780867"/>
            <a:ext cx="8039202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জন্মিলে মরিতে হবে,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অমর কে কোথা কবে,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চিরস্থির কবে নীর,        হায় রে, জীবন-নদে?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77" y="1333008"/>
            <a:ext cx="3439908" cy="1972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333008"/>
            <a:ext cx="4107975" cy="1854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868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2" y="4525369"/>
            <a:ext cx="7315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কিন্তু যদি রাখ মনে,</a:t>
            </a: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মক্ষিকাও গলে না গো         পড়িলে অমৃত-হ্রদে।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5" y="1256601"/>
            <a:ext cx="3102487" cy="2742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81">
            <a:off x="6627847" y="1439788"/>
            <a:ext cx="1679714" cy="140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2" y="1256600"/>
            <a:ext cx="3493827" cy="2742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631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869" y="3179067"/>
            <a:ext cx="8796095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ধন্য নরকুলে, 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লোকে যারে নাহি ভুলে,</a:t>
            </a:r>
          </a:p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 মন্দিরে সদা         সেবে সর্বজন;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কোন গুণ আছে,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যাচিব যে তব কাছে,</a:t>
            </a:r>
          </a:p>
          <a:p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 অমরতা আমি,     কহ, গো, শ্যামা জন্ম দে!</a:t>
            </a:r>
          </a:p>
          <a:p>
            <a:endParaRPr lang="bn-BD" sz="28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4" y="440118"/>
            <a:ext cx="2913910" cy="2402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72" y="440117"/>
            <a:ext cx="2512606" cy="2402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82" y="440118"/>
            <a:ext cx="2313714" cy="2402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663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270" y="1543254"/>
            <a:ext cx="2402006" cy="2293449"/>
            <a:chOff x="1120738" y="1156592"/>
            <a:chExt cx="3246546" cy="2732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38" y="1156592"/>
              <a:ext cx="3246546" cy="27326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087" y="1560406"/>
              <a:ext cx="1618513" cy="2016182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3" y="4157335"/>
            <a:ext cx="1380904" cy="196877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238271" y="234614"/>
            <a:ext cx="116345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949" y="1543254"/>
            <a:ext cx="9134902" cy="22934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949" y="3998789"/>
            <a:ext cx="9134902" cy="2285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অষ্টম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  বঙ্গভূমির প্রতি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" y="3945014"/>
            <a:ext cx="2402006" cy="229911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2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37" y="3664940"/>
            <a:ext cx="7538418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তবে যদি দয়া কর,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ভূল দোষ, গুণ, ধর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করিয়া বর      দেহ দাসে, সুবরদে!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ফুটি যেন স্মৃতি-জলে,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মানসে, মা, যথা ফলে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মধুময় তামারস     কী বসন্ত, কী শরদে!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46" y="939421"/>
            <a:ext cx="3769209" cy="2417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7" y="939421"/>
            <a:ext cx="3275462" cy="2417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817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803" y="33140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3" y="1555739"/>
            <a:ext cx="5336275" cy="28152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90736" y="4764345"/>
            <a:ext cx="11764371" cy="1213374"/>
          </a:xfrm>
          <a:prstGeom prst="rect">
            <a:avLst/>
          </a:prstGeom>
          <a:ln w="28575" cmpd="thickThin">
            <a:solidFill>
              <a:srgbClr val="0070C0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প্রতি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 অবলম্বনে স্বদেশের প্রতি তোমার দেশপ্রেম ও কর্তব্য সম্পর্কে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0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337" y="28048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1612" y="145088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9338" y="141175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‘বঙ্গভূমির”  প্রতি কী ধরনের কবিতা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9338" y="228368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প্রথম মহাকাব্য কী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9338" y="3142776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জীবন-নদে কী চিরস্থির নয়?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9338" y="4060878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জন্মিলে কী করতে হবে ?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9337" y="4830926"/>
            <a:ext cx="6384477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কবি কাকে মা হিসাবে কল্পনা করেছেন?                                   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1612" y="2283689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মেঘনাদবধ কাব্য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61612" y="313185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নীর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1612" y="405603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মরিতে হবে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1612" y="483092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জন্মভূমিকে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9316" y="1320368"/>
            <a:ext cx="865400" cy="810329"/>
            <a:chOff x="623527" y="1305085"/>
            <a:chExt cx="865400" cy="81032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27" y="1305085"/>
              <a:ext cx="865400" cy="81032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930290" y="1393051"/>
              <a:ext cx="486128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9316" y="2170911"/>
            <a:ext cx="865400" cy="810329"/>
            <a:chOff x="559316" y="2170911"/>
            <a:chExt cx="865400" cy="81032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6" y="2170911"/>
              <a:ext cx="865400" cy="81032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813163" y="2198593"/>
              <a:ext cx="486128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9316" y="3053741"/>
            <a:ext cx="865400" cy="810329"/>
            <a:chOff x="559316" y="3053741"/>
            <a:chExt cx="865400" cy="81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6" y="3053741"/>
              <a:ext cx="865400" cy="810329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56194" y="3053741"/>
              <a:ext cx="486128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6558" y="3895801"/>
            <a:ext cx="865400" cy="810329"/>
            <a:chOff x="566558" y="3895801"/>
            <a:chExt cx="865400" cy="81032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58" y="3895801"/>
              <a:ext cx="865400" cy="81032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29781" y="3940362"/>
              <a:ext cx="486128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6558" y="4714613"/>
            <a:ext cx="865400" cy="810329"/>
            <a:chOff x="566558" y="4714613"/>
            <a:chExt cx="865400" cy="81032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58" y="4714613"/>
              <a:ext cx="865400" cy="810329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836964" y="4748487"/>
              <a:ext cx="486128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9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688" y="381000"/>
            <a:ext cx="8077200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কবি জীবনকে কীসের সাথে তুলনা করেছেন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আকাশ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পদ্ম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তারা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তারা ফুল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‘বঙ্গভমির প্রতি কবিতাটি পাঠ করে শিক্ষার্থীরা জন্মভূমির প্রতি-?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বীতশ্রদ্ধ হবে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আত্মপ্রত্যয়হীন হবে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বিরাগভাজন হবে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54864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শ্রদ্ধাশীল হবে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0" y="381000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822" y="1376101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“বঙ্গভূমির প্রতি” কবিতায় প্রকাশিত হয়েছে  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স্বদেশের প্রতি শ্রদ্ধা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963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বস্তু বিশ্ব  সম্পর্কে কবির অভিব্যক্তি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দেশমাতৃকার প্রতি কবির শ্রদ্ধা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14712" y="434119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মাইকেল মধুসূদন দত্ত কোথায় ফুটতে চেয়েছেন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জলে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527431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পুকুরে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31239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স্মৃতিনদে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7361" y="6088638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স্মৃতির পাতায়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30050" y="254119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5380" y="4660594"/>
            <a:ext cx="9033164" cy="1467419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“</a:t>
            </a:r>
            <a:r>
              <a:rPr lang="bn-IN" sz="40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 জন্মভূমিশ্চ স্বর্গাদপি 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গরিয়সী” চরণটি বঙ্গভূমির প্রতি কবিতা অবলম্বনে ব্যাখ্যা করে আনবে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68" y="1255596"/>
            <a:ext cx="3019187" cy="3234518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</p:spTree>
    <p:extLst>
      <p:ext uri="{BB962C8B-B14F-4D97-AF65-F5344CB8AC3E}">
        <p14:creationId xmlns:p14="http://schemas.microsoft.com/office/powerpoint/2010/main" val="35956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91068"/>
            <a:ext cx="11791665" cy="637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395786" y="2524835"/>
            <a:ext cx="11327641" cy="403973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660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বাইকে ধন্যবাদ </a:t>
            </a:r>
            <a:endParaRPr lang="en-US" sz="166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0" y="1087695"/>
            <a:ext cx="7207086" cy="3675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6314" y="4997963"/>
            <a:ext cx="7207086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মাদের জন্মভূমি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মুক্তিযুদ্ধকালীন ও পরবর্তী 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পতাকা।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1762464" y="206524"/>
            <a:ext cx="793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</a:p>
        </p:txBody>
      </p:sp>
    </p:spTree>
    <p:extLst>
      <p:ext uri="{BB962C8B-B14F-4D97-AF65-F5344CB8AC3E}">
        <p14:creationId xmlns:p14="http://schemas.microsoft.com/office/powerpoint/2010/main" val="47459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5" y="846161"/>
            <a:ext cx="7001301" cy="4094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341026" y="5619466"/>
            <a:ext cx="7614580" cy="4939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গ্রাম বাংলার দৃশ্য</a:t>
            </a:r>
            <a:r>
              <a:rPr lang="hi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75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"/>
          <a:stretch/>
        </p:blipFill>
        <p:spPr>
          <a:xfrm>
            <a:off x="3397392" y="300251"/>
            <a:ext cx="4578350" cy="507696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06654" y="5619465"/>
            <a:ext cx="8242813" cy="4939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রক্ত- স্নাত সবুজ এই ভূমি আমাদের বঙ্গভূমি</a:t>
            </a:r>
            <a:r>
              <a:rPr lang="hi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5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(51).jpg"/>
          <p:cNvPicPr>
            <a:picLocks noChangeAspect="1"/>
          </p:cNvPicPr>
          <p:nvPr/>
        </p:nvPicPr>
        <p:blipFill>
          <a:blip r:embed="rId2"/>
          <a:srcRect t="14765" b="15436"/>
          <a:stretch>
            <a:fillRect/>
          </a:stretch>
        </p:blipFill>
        <p:spPr>
          <a:xfrm>
            <a:off x="1066280" y="488445"/>
            <a:ext cx="9142246" cy="5148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6788" y="1072562"/>
            <a:ext cx="487388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5151" y="2122040"/>
            <a:ext cx="7847463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 প্রতি 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মাইকেল মধুসূদন দত্ত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256254" y="221726"/>
            <a:ext cx="322827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08001" y="1726618"/>
            <a:ext cx="9124776" cy="4210158"/>
            <a:chOff x="920176" y="1794548"/>
            <a:chExt cx="9124776" cy="4210158"/>
          </a:xfrm>
        </p:grpSpPr>
        <p:sp>
          <p:nvSpPr>
            <p:cNvPr id="16" name="TextBox 15"/>
            <p:cNvSpPr txBox="1"/>
            <p:nvPr/>
          </p:nvSpPr>
          <p:spPr>
            <a:xfrm>
              <a:off x="1829081" y="1794548"/>
              <a:ext cx="4854347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20176" y="2540681"/>
              <a:ext cx="899934" cy="2922909"/>
              <a:chOff x="920176" y="2540681"/>
              <a:chExt cx="899934" cy="292290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27375" y="4653261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20176" y="3955865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3245436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710" y="2540681"/>
                <a:ext cx="865400" cy="810329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183535" y="2614654"/>
                <a:ext cx="486128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4346" y="4700514"/>
                <a:ext cx="486128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7904" y="3303358"/>
                <a:ext cx="627353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06206" y="4017910"/>
                <a:ext cx="729052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829081" y="2593418"/>
              <a:ext cx="8215871" cy="3411288"/>
              <a:chOff x="1829081" y="2593418"/>
              <a:chExt cx="8215871" cy="341128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843150" y="259341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  <a:sp3d extrusionH="57150">
                  <a:bevelT h="25400" prst="softRound"/>
                </a:sp3d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 পরিচিতি উল্লেখ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843150" y="330335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উচ্চারণে </a:t>
                </a:r>
                <a:r>
                  <a:rPr lang="en-US" sz="32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পড়তে</a:t>
                </a: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829081" y="4035163"/>
                <a:ext cx="8201803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নতুন শব্দগুলোর অর্থসহ বাক্য গঠন </a:t>
                </a:r>
                <a:r>
                  <a:rPr lang="en-US" sz="32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843152" y="4746884"/>
                <a:ext cx="8179767" cy="125782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মাতৃভূমির প্রতি গভীর অনুরাগ ও ভালোবাসার টান অনুভব করতে পারবে। 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30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394" y="4268092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897074" y="305692"/>
            <a:ext cx="2272156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72584" y="518699"/>
            <a:ext cx="3235553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জানুয়ারি,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68119" y="4343995"/>
            <a:ext cx="3236694" cy="200505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পিতা-মাতার নাম 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 দত্ত,জাহ্নবী দেবী।</a:t>
            </a:r>
          </a:p>
          <a:p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   খ্রীস্টান ধর্ম গ্রহণ;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১৮৪২ </a:t>
            </a:r>
            <a:r>
              <a:rPr lang="bn-IN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সালে খ্রীষ্টান ধর্ম </a:t>
            </a:r>
            <a:r>
              <a:rPr lang="bn-IN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 গ্রহণ করেন।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8457" y="562714"/>
            <a:ext cx="3078051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১৮৭৩ খ্রিষ্টাব্দের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২৯শে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18457" y="4073880"/>
            <a:ext cx="3078051" cy="227516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0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লিকের ঘাড়ে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রোঁ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নাটক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2586" y="2407384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 জেলার সাগরদাঁড়ি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গ্রামে।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313325" y="2407384"/>
            <a:ext cx="3078051" cy="138669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পারদর্শী </a:t>
            </a:r>
            <a:r>
              <a:rPr lang="bn-BD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ইত্যাদি।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984429" y="4826597"/>
            <a:ext cx="2097442" cy="1446549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মহাকাব্য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মেঘনাদবধ কাব্য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0" y="2446004"/>
            <a:ext cx="2565778" cy="166297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0969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5186" y="615050"/>
            <a:ext cx="9301513" cy="5002527"/>
            <a:chOff x="1985186" y="615050"/>
            <a:chExt cx="9301513" cy="500252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5186" y="4977497"/>
              <a:ext cx="93015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মাইকেল মধুসূদন দত্তের পিতার নাম কী </a:t>
              </a:r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406" y="1686732"/>
              <a:ext cx="4776717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121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699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Kalpurush</vt:lpstr>
      <vt:lpstr>Nikosh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72</cp:revision>
  <dcterms:created xsi:type="dcterms:W3CDTF">2020-08-01T02:04:03Z</dcterms:created>
  <dcterms:modified xsi:type="dcterms:W3CDTF">2020-08-02T04:28:33Z</dcterms:modified>
</cp:coreProperties>
</file>