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56" r:id="rId5"/>
    <p:sldId id="257" r:id="rId6"/>
    <p:sldId id="289" r:id="rId7"/>
    <p:sldId id="291" r:id="rId8"/>
    <p:sldId id="293" r:id="rId9"/>
    <p:sldId id="290" r:id="rId10"/>
    <p:sldId id="309" r:id="rId11"/>
    <p:sldId id="258" r:id="rId12"/>
    <p:sldId id="261" r:id="rId13"/>
    <p:sldId id="262" r:id="rId14"/>
    <p:sldId id="294" r:id="rId15"/>
    <p:sldId id="292" r:id="rId16"/>
    <p:sldId id="259" r:id="rId17"/>
    <p:sldId id="263" r:id="rId18"/>
    <p:sldId id="260" r:id="rId19"/>
    <p:sldId id="267" r:id="rId20"/>
    <p:sldId id="307" r:id="rId21"/>
    <p:sldId id="296" r:id="rId22"/>
    <p:sldId id="265" r:id="rId23"/>
    <p:sldId id="301" r:id="rId24"/>
    <p:sldId id="302" r:id="rId25"/>
    <p:sldId id="303" r:id="rId26"/>
    <p:sldId id="310" r:id="rId27"/>
    <p:sldId id="308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4098-07BA-4EB4-B4A7-24AD17F3F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2802C-0C44-4114-9E4D-1ACDF6CBA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6FE9B-17F6-4A15-A1A6-6D80732C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86C8E-5498-4CD8-828E-8FB4D12B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57618-D010-4412-9233-88431396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465B-E256-485E-8FB8-0EEED425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32437-86A6-497B-8D86-6B17DC453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E1891-F04D-45AE-9B09-7FF96EFB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79639-D19C-45C5-8128-2BB0AB04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6D0F4-97A4-4A2F-BB90-706983BB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AD66E-1776-438E-845C-34CA739B0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F85BF-F8EA-489B-ACE9-4223B3201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8645C-BFE0-440B-BE1E-8341F91F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0E9BD-7CE7-4EC0-928F-214A2F29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4B812-43ED-45B0-83CE-23F33AF8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8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2F93-40EA-417A-8ACE-B2A96AD1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1C9E6-4254-4B8A-9470-FC83F3BCE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C3D76-4F1B-4E0A-91CF-F721DB39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79F44-15ED-4218-A02C-9DA1BB71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95E99-05E3-4101-A9E9-1D6196F4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20BE-2C55-4ECA-AB57-FAD5249F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ED1AE-7A22-4E33-88EA-EA5F0BEA1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40BE1-4EFC-45B4-BC24-C3B6DFB6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D7DCC-2431-449D-BB77-46801FEB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CB44-7347-47D5-9D9D-3EBFFAD1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0B1F-693B-4670-8470-D587D904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FE29-B0E6-4A44-AB6F-8EEE5DBB6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2A87D-8931-4220-AB78-8A8131DEE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A95C7-E2BA-4CB3-92D1-A53B49D9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F1385-09BA-4CC5-83FA-1DE925A7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A238A-60BD-4356-A993-D2DE221E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8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527B-67D4-46E3-97F1-AC1B3E4ED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1CCCB-2ED3-4E0A-ABBA-49BC4D68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F2411-A8F1-41B6-B02E-1ED1E0027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9CE5-538C-40EF-B4F0-74A046B1E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5CF5E-E16B-4080-B3A7-3303A27F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A5F61-EE38-4B06-9D04-70AD4D91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AE603-C2FA-4089-AA8C-C011DC8F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0E1AC-BEF2-4E2B-9965-A2FCCE56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6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330F-8459-4C52-A77E-4661ACD8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47DB6-FE80-46CC-9B48-14811DA5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EBFA9-E6CB-4543-95FC-1C11C0AE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9121C-3F24-4E19-984D-27713F27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7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CD2FD-C970-4E03-B39F-123313C5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EBAFA-9CEC-4034-9D8B-0054E382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0378C-3ADC-4FD7-AEAA-57D00E4B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46F9-4617-4E60-A49F-2ABB14A3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72B2D-7B5E-4072-89C4-CE7987FD5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B984-8D7B-41D3-8313-76E084559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F9714-C38C-47BE-9165-FA8B1E8C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2E702-8D0A-437D-94A9-50C80B38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4ADB0-9DBB-4E47-A8FA-A010853A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9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9286-9E71-45BF-9199-A48E51E5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02B56-1FD5-4CF8-BF05-E7DF042EF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F7724-5E6F-4374-9198-467104E0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5079D-DBE0-4647-9E72-159C75A6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A5FF2-C7A4-4984-A29C-59C917ED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67873-1325-4F59-903B-24F56655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9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39603-6C35-4DD5-BC5E-9BBCE667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9E727-B999-448C-97B8-33C54B70D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DD2C5-1C25-47A7-AFF0-A1F8AEC89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900-FF3D-4F6D-8F50-2777187493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43D2-353A-414B-B213-0F7E7AE6D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5DB7-A904-48C3-BCD0-353CE7075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6613-2C8B-47A7-A7CB-B0B0FEAF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6571B367-3A14-488C-94CC-F4763BF61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11946" r="5169" b="-3434"/>
          <a:stretch/>
        </p:blipFill>
        <p:spPr bwMode="auto">
          <a:xfrm>
            <a:off x="3664857" y="1214279"/>
            <a:ext cx="4862285" cy="5871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A6D937-FDE7-428F-9C23-78C4603154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 cmpd="tri">
            <a:solidFill>
              <a:srgbClr val="521CA2"/>
            </a:solidFill>
          </a:ln>
          <a:effectLst>
            <a:glow rad="127000">
              <a:srgbClr val="00B0F0"/>
            </a:glow>
          </a:effectLst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BE3FA-BEBA-47E1-AF28-827639EFDA57}"/>
              </a:ext>
            </a:extLst>
          </p:cNvPr>
          <p:cNvSpPr txBox="1"/>
          <p:nvPr/>
        </p:nvSpPr>
        <p:spPr>
          <a:xfrm>
            <a:off x="575256" y="491004"/>
            <a:ext cx="11616744" cy="14465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/>
              <a:solidFill>
                <a:schemeClr val="accent4"/>
              </a:soli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4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D6B456-9CC7-4F92-BBB4-F7162033C816}"/>
              </a:ext>
            </a:extLst>
          </p:cNvPr>
          <p:cNvSpPr txBox="1"/>
          <p:nvPr/>
        </p:nvSpPr>
        <p:spPr>
          <a:xfrm>
            <a:off x="3207435" y="154745"/>
            <a:ext cx="419217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অগ্রমস্তিষ্কঃ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মধ্যমস্তিষ্কঃIII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,IV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মেডুলাঃV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----XII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F82B1-2070-4B84-8D5E-E15899724866}"/>
              </a:ext>
            </a:extLst>
          </p:cNvPr>
          <p:cNvSpPr txBox="1"/>
          <p:nvPr/>
        </p:nvSpPr>
        <p:spPr>
          <a:xfrm>
            <a:off x="91440" y="2096086"/>
            <a:ext cx="12009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nerve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সংজ্ঞাবাহী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অন্তর্বাহী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অনুভূতিবাহীঃ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অঙ্গাদী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উদ্দিপনা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চেষ্টীয় স্নায়ু/বর্হিবাহী/আজ্ঞাবাহী/</a:t>
            </a:r>
            <a:r>
              <a:rPr lang="bn-BD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motor nerve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nerves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সেঞ্চুরী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E9A71C-C40B-46C9-9523-A97BE04ED4AB}"/>
              </a:ext>
            </a:extLst>
          </p:cNvPr>
          <p:cNvCxnSpPr>
            <a:cxnSpLocks/>
          </p:cNvCxnSpPr>
          <p:nvPr/>
        </p:nvCxnSpPr>
        <p:spPr>
          <a:xfrm flipH="1">
            <a:off x="534573" y="5106572"/>
            <a:ext cx="407963" cy="518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93002B-0657-4B14-964C-C5CAF28B7A87}"/>
              </a:ext>
            </a:extLst>
          </p:cNvPr>
          <p:cNvCxnSpPr>
            <a:cxnSpLocks/>
          </p:cNvCxnSpPr>
          <p:nvPr/>
        </p:nvCxnSpPr>
        <p:spPr>
          <a:xfrm flipH="1">
            <a:off x="1068558" y="5064459"/>
            <a:ext cx="1" cy="75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BD8B9D-7DF2-4D87-8648-179B98056A6C}"/>
              </a:ext>
            </a:extLst>
          </p:cNvPr>
          <p:cNvCxnSpPr>
            <a:cxnSpLocks/>
          </p:cNvCxnSpPr>
          <p:nvPr/>
        </p:nvCxnSpPr>
        <p:spPr>
          <a:xfrm>
            <a:off x="1295399" y="5094939"/>
            <a:ext cx="258491" cy="639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C903DF-9A2A-4A59-AE43-AB028768C0DF}"/>
              </a:ext>
            </a:extLst>
          </p:cNvPr>
          <p:cNvCxnSpPr>
            <a:cxnSpLocks/>
          </p:cNvCxnSpPr>
          <p:nvPr/>
        </p:nvCxnSpPr>
        <p:spPr>
          <a:xfrm flipH="1">
            <a:off x="2210971" y="5106572"/>
            <a:ext cx="1" cy="4876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A32C28-A9D6-4BD7-B168-0E56789DE10D}"/>
              </a:ext>
            </a:extLst>
          </p:cNvPr>
          <p:cNvCxnSpPr/>
          <p:nvPr/>
        </p:nvCxnSpPr>
        <p:spPr>
          <a:xfrm flipH="1">
            <a:off x="1861624" y="5094939"/>
            <a:ext cx="211015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AF30ED-DAA5-4324-9974-E871C8178A3D}"/>
              </a:ext>
            </a:extLst>
          </p:cNvPr>
          <p:cNvCxnSpPr>
            <a:cxnSpLocks/>
          </p:cNvCxnSpPr>
          <p:nvPr/>
        </p:nvCxnSpPr>
        <p:spPr>
          <a:xfrm>
            <a:off x="2349304" y="5067792"/>
            <a:ext cx="279008" cy="4433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8B238AA-BE09-41B8-9018-0867A89DC208}"/>
              </a:ext>
            </a:extLst>
          </p:cNvPr>
          <p:cNvSpPr txBox="1"/>
          <p:nvPr/>
        </p:nvSpPr>
        <p:spPr>
          <a:xfrm>
            <a:off x="256732" y="5508766"/>
            <a:ext cx="50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III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740BAD-CBBF-445C-9247-85B7A097B224}"/>
              </a:ext>
            </a:extLst>
          </p:cNvPr>
          <p:cNvSpPr txBox="1"/>
          <p:nvPr/>
        </p:nvSpPr>
        <p:spPr>
          <a:xfrm>
            <a:off x="816511" y="5734068"/>
            <a:ext cx="50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IV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1F31D5-BB00-486A-ACF7-FF4B4BE0A3B6}"/>
              </a:ext>
            </a:extLst>
          </p:cNvPr>
          <p:cNvSpPr txBox="1"/>
          <p:nvPr/>
        </p:nvSpPr>
        <p:spPr>
          <a:xfrm>
            <a:off x="1423766" y="5624732"/>
            <a:ext cx="50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VI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399A07-27F1-48DC-95F0-BB72C2A64E8D}"/>
              </a:ext>
            </a:extLst>
          </p:cNvPr>
          <p:cNvSpPr txBox="1"/>
          <p:nvPr/>
        </p:nvSpPr>
        <p:spPr>
          <a:xfrm>
            <a:off x="1662623" y="5350412"/>
            <a:ext cx="50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I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0DA9FA-D933-4DDF-848B-2BB2307F8716}"/>
              </a:ext>
            </a:extLst>
          </p:cNvPr>
          <p:cNvSpPr txBox="1"/>
          <p:nvPr/>
        </p:nvSpPr>
        <p:spPr>
          <a:xfrm>
            <a:off x="2023402" y="5503235"/>
            <a:ext cx="50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II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CBA89C-1ED2-4A7B-9215-FBA9EC00D168}"/>
              </a:ext>
            </a:extLst>
          </p:cNvPr>
          <p:cNvSpPr txBox="1"/>
          <p:nvPr/>
        </p:nvSpPr>
        <p:spPr>
          <a:xfrm>
            <a:off x="2594491" y="5368035"/>
            <a:ext cx="85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VIII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E0317-ADFC-4864-B7BE-BE6790EB0327}"/>
              </a:ext>
            </a:extLst>
          </p:cNvPr>
          <p:cNvSpPr txBox="1"/>
          <p:nvPr/>
        </p:nvSpPr>
        <p:spPr>
          <a:xfrm>
            <a:off x="4410219" y="4816154"/>
            <a:ext cx="358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XI,XII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3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8" grpId="0"/>
      <p:bldP spid="19" grpId="0"/>
      <p:bldP spid="21" grpId="0"/>
      <p:bldP spid="22" grpId="0"/>
      <p:bldP spid="2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4D4F8-F3B9-4843-BA07-C1AF78418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41" y="1407428"/>
            <a:ext cx="6667500" cy="3547850"/>
          </a:xfrm>
          <a:prstGeom prst="rect">
            <a:avLst/>
          </a:prstGeom>
        </p:spPr>
      </p:pic>
      <p:sp>
        <p:nvSpPr>
          <p:cNvPr id="8" name="Chevron 1">
            <a:extLst>
              <a:ext uri="{FF2B5EF4-FFF2-40B4-BE49-F238E27FC236}">
                <a16:creationId xmlns:a16="http://schemas.microsoft.com/office/drawing/2014/main" id="{52783BD7-4D54-4F50-AE26-4FEF85E86AD7}"/>
              </a:ext>
            </a:extLst>
          </p:cNvPr>
          <p:cNvSpPr/>
          <p:nvPr/>
        </p:nvSpPr>
        <p:spPr>
          <a:xfrm>
            <a:off x="380999" y="457200"/>
            <a:ext cx="3951849" cy="4572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অলফ্যাক্টরি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স্নায়ু </a:t>
            </a:r>
            <a:r>
              <a:rPr lang="bn-BD" sz="3200" b="1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(I)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C6396-69ED-4243-B1D8-5C2C0C9190C4}"/>
              </a:ext>
            </a:extLst>
          </p:cNvPr>
          <p:cNvSpPr txBox="1"/>
          <p:nvPr/>
        </p:nvSpPr>
        <p:spPr>
          <a:xfrm>
            <a:off x="242454" y="5505522"/>
            <a:ext cx="322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মস্তিষ্কে</a:t>
            </a:r>
            <a:r>
              <a:rPr lang="bn-BD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NªvY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DÏxcbv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enb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947933-A470-4FD4-9259-A41287D4921F}"/>
              </a:ext>
            </a:extLst>
          </p:cNvPr>
          <p:cNvSpPr/>
          <p:nvPr/>
        </p:nvSpPr>
        <p:spPr>
          <a:xfrm>
            <a:off x="533400" y="1338590"/>
            <a:ext cx="9621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A16A3-A987-4985-A4B8-6792B01E4A0D}"/>
              </a:ext>
            </a:extLst>
          </p:cNvPr>
          <p:cNvSpPr/>
          <p:nvPr/>
        </p:nvSpPr>
        <p:spPr>
          <a:xfrm>
            <a:off x="374073" y="2040870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অগ্রমস্তিষ্কের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অলফ্যাক্টরি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jv‡ei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kxl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©‡`k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C1F19-328B-4F06-A357-CD6A878D50A7}"/>
              </a:ext>
            </a:extLst>
          </p:cNvPr>
          <p:cNvSpPr/>
          <p:nvPr/>
        </p:nvSpPr>
        <p:spPr>
          <a:xfrm>
            <a:off x="533400" y="2551968"/>
            <a:ext cx="7585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F862F-8392-4340-B1E6-3D1D81F9037D}"/>
              </a:ext>
            </a:extLst>
          </p:cNvPr>
          <p:cNvSpPr/>
          <p:nvPr/>
        </p:nvSpPr>
        <p:spPr>
          <a:xfrm>
            <a:off x="478325" y="3195935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ms‡e`x</a:t>
            </a: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614A3C-9E69-4FB7-81B4-A335FF31A4EE}"/>
              </a:ext>
            </a:extLst>
          </p:cNvPr>
          <p:cNvSpPr/>
          <p:nvPr/>
        </p:nvSpPr>
        <p:spPr>
          <a:xfrm>
            <a:off x="512961" y="3781541"/>
            <a:ext cx="85632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7FEF17-92B4-443F-BEB0-BFD8DA61B7DC}"/>
              </a:ext>
            </a:extLst>
          </p:cNvPr>
          <p:cNvSpPr/>
          <p:nvPr/>
        </p:nvSpPr>
        <p:spPr>
          <a:xfrm>
            <a:off x="491068" y="4432058"/>
            <a:ext cx="3058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bvmvwee‡ii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wgDKvm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c`©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vq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endParaRPr lang="bn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E82FCF-E5AD-4B9B-A81D-3D9340B448AC}"/>
              </a:ext>
            </a:extLst>
          </p:cNvPr>
          <p:cNvSpPr/>
          <p:nvPr/>
        </p:nvSpPr>
        <p:spPr>
          <a:xfrm>
            <a:off x="478325" y="4955278"/>
            <a:ext cx="6928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840B3-055D-4A56-9399-DB5059F7AE35}"/>
              </a:ext>
            </a:extLst>
          </p:cNvPr>
          <p:cNvSpPr txBox="1"/>
          <p:nvPr/>
        </p:nvSpPr>
        <p:spPr>
          <a:xfrm>
            <a:off x="4716929" y="221902"/>
            <a:ext cx="419217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অগ্রমস্তিষ্কঃ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মধ্যমস্তিষ্কঃIII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,IV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মেডুলাঃV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----XII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45D799-4B39-46FF-9CAB-A6BBCABEBE59}"/>
              </a:ext>
            </a:extLst>
          </p:cNvPr>
          <p:cNvSpPr txBox="1"/>
          <p:nvPr/>
        </p:nvSpPr>
        <p:spPr>
          <a:xfrm>
            <a:off x="5739296" y="5243912"/>
            <a:ext cx="5218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সেঞ্চুরী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70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7" grpId="1" animBg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E9341-B9B6-47C2-ABDD-4CA5D0BE7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87" y="1007306"/>
            <a:ext cx="6667500" cy="4533900"/>
          </a:xfrm>
          <a:prstGeom prst="rect">
            <a:avLst/>
          </a:prstGeom>
        </p:spPr>
      </p:pic>
      <p:sp>
        <p:nvSpPr>
          <p:cNvPr id="4" name="Chevron 1">
            <a:extLst>
              <a:ext uri="{FF2B5EF4-FFF2-40B4-BE49-F238E27FC236}">
                <a16:creationId xmlns:a16="http://schemas.microsoft.com/office/drawing/2014/main" id="{4921E965-2011-496D-A914-5F4BC2590F5D}"/>
              </a:ext>
            </a:extLst>
          </p:cNvPr>
          <p:cNvSpPr/>
          <p:nvPr/>
        </p:nvSpPr>
        <p:spPr>
          <a:xfrm>
            <a:off x="908544" y="433909"/>
            <a:ext cx="1981200" cy="4572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অপটিক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(II)</a:t>
            </a:r>
            <a:endParaRPr lang="en-US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93757-9331-4AF0-B59F-E0084F3D1B47}"/>
              </a:ext>
            </a:extLst>
          </p:cNvPr>
          <p:cNvSpPr/>
          <p:nvPr/>
        </p:nvSpPr>
        <p:spPr>
          <a:xfrm>
            <a:off x="976709" y="1220834"/>
            <a:ext cx="96212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E8661-21B6-43A0-AD6C-0D8746ACCE74}"/>
              </a:ext>
            </a:extLst>
          </p:cNvPr>
          <p:cNvSpPr/>
          <p:nvPr/>
        </p:nvSpPr>
        <p:spPr>
          <a:xfrm>
            <a:off x="908544" y="2505012"/>
            <a:ext cx="75854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C6CA1D-EC86-4887-8297-5932B26E4A09}"/>
              </a:ext>
            </a:extLst>
          </p:cNvPr>
          <p:cNvSpPr/>
          <p:nvPr/>
        </p:nvSpPr>
        <p:spPr>
          <a:xfrm>
            <a:off x="859651" y="3746091"/>
            <a:ext cx="8563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053669-BE75-4BD6-9DD9-58DBC62DDF35}"/>
              </a:ext>
            </a:extLst>
          </p:cNvPr>
          <p:cNvSpPr/>
          <p:nvPr/>
        </p:nvSpPr>
        <p:spPr>
          <a:xfrm>
            <a:off x="976709" y="5130996"/>
            <a:ext cx="692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2FA165-20DC-4746-8294-4F7AA8E14DAE}"/>
              </a:ext>
            </a:extLst>
          </p:cNvPr>
          <p:cNvSpPr/>
          <p:nvPr/>
        </p:nvSpPr>
        <p:spPr>
          <a:xfrm>
            <a:off x="865173" y="1874814"/>
            <a:ext cx="4155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অগ্র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মস্তিষ্কের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Times New Rom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AcwUK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jve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n‡Z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Drcbœ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06E28-4E86-4A92-AAA6-1C10F05E0329}"/>
              </a:ext>
            </a:extLst>
          </p:cNvPr>
          <p:cNvSpPr/>
          <p:nvPr/>
        </p:nvSpPr>
        <p:spPr>
          <a:xfrm>
            <a:off x="796677" y="3075744"/>
            <a:ext cx="115448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ms‡e`x</a:t>
            </a: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  <a:p>
            <a:pPr marL="285750" indent="-285750">
              <a:buFont typeface="Wingdings" pitchFamily="2" charset="2"/>
              <a:buChar char="q"/>
            </a:pP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BD4FA2-6F12-4F8B-B452-8441536DF787}"/>
              </a:ext>
            </a:extLst>
          </p:cNvPr>
          <p:cNvSpPr/>
          <p:nvPr/>
        </p:nvSpPr>
        <p:spPr>
          <a:xfrm>
            <a:off x="669054" y="4407439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cs typeface="NikoshBAN" pitchFamily="2" charset="0"/>
              </a:rPr>
              <a:t>চোখের রেটিনায়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A53D1C-EF3F-4003-924B-ADB7AE91B0A0}"/>
              </a:ext>
            </a:extLst>
          </p:cNvPr>
          <p:cNvSpPr/>
          <p:nvPr/>
        </p:nvSpPr>
        <p:spPr>
          <a:xfrm>
            <a:off x="669054" y="5794557"/>
            <a:ext cx="5322291" cy="524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7000"/>
              </a:lnSpc>
              <a:buFont typeface="Wingdings" pitchFamily="2" charset="2"/>
              <a:buChar char="q"/>
            </a:pP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P¶z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n‡Z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`k©‡bi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Abyf‚wZ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bn-BD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মস্তিষ্কে 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enb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Av‡b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|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DE22A9-37CF-4E91-8AA3-5DA0984E96A3}"/>
              </a:ext>
            </a:extLst>
          </p:cNvPr>
          <p:cNvSpPr txBox="1"/>
          <p:nvPr/>
        </p:nvSpPr>
        <p:spPr>
          <a:xfrm>
            <a:off x="3472746" y="97449"/>
            <a:ext cx="419217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অগ্রমস্তিষ্কঃ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মধ্যমস্তিষ্কঃIII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,IV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মেডুলাঃV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----XII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0C707E-FB9A-41F2-8281-E5293BCD4D36}"/>
              </a:ext>
            </a:extLst>
          </p:cNvPr>
          <p:cNvSpPr txBox="1"/>
          <p:nvPr/>
        </p:nvSpPr>
        <p:spPr>
          <a:xfrm>
            <a:off x="6304432" y="5927843"/>
            <a:ext cx="5218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সেঞ্চুরী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7683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3" grpId="1" animBg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749EAF-2985-4FBD-B0C3-44ED361D9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607403"/>
            <a:ext cx="6667500" cy="3971925"/>
          </a:xfrm>
          <a:prstGeom prst="rect">
            <a:avLst/>
          </a:prstGeom>
        </p:spPr>
      </p:pic>
      <p:sp>
        <p:nvSpPr>
          <p:cNvPr id="3" name="Chevron 1">
            <a:extLst>
              <a:ext uri="{FF2B5EF4-FFF2-40B4-BE49-F238E27FC236}">
                <a16:creationId xmlns:a16="http://schemas.microsoft.com/office/drawing/2014/main" id="{F73D237B-3A63-4640-B725-EAC21EFD0527}"/>
              </a:ext>
            </a:extLst>
          </p:cNvPr>
          <p:cNvSpPr/>
          <p:nvPr/>
        </p:nvSpPr>
        <p:spPr>
          <a:xfrm>
            <a:off x="381000" y="457200"/>
            <a:ext cx="2920992" cy="4572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2400" b="1" dirty="0">
                <a:latin typeface="NikoshBAN" pitchFamily="2" charset="0"/>
                <a:cs typeface="NikoshBAN" pitchFamily="2" charset="0"/>
              </a:rPr>
              <a:t>অকুলোমোটর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(III)</a:t>
            </a:r>
            <a:endParaRPr lang="en-US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7C2669-D183-4069-A405-250F2DB575A4}"/>
              </a:ext>
            </a:extLst>
          </p:cNvPr>
          <p:cNvSpPr/>
          <p:nvPr/>
        </p:nvSpPr>
        <p:spPr>
          <a:xfrm>
            <a:off x="564577" y="1219200"/>
            <a:ext cx="9621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5BBD2-A051-4F5E-9A7D-1298ACE2D23E}"/>
              </a:ext>
            </a:extLst>
          </p:cNvPr>
          <p:cNvSpPr/>
          <p:nvPr/>
        </p:nvSpPr>
        <p:spPr>
          <a:xfrm>
            <a:off x="512961" y="2551967"/>
            <a:ext cx="75854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5CDEF-0E32-42EC-B55C-04031274179C}"/>
              </a:ext>
            </a:extLst>
          </p:cNvPr>
          <p:cNvSpPr/>
          <p:nvPr/>
        </p:nvSpPr>
        <p:spPr>
          <a:xfrm>
            <a:off x="471361" y="5222841"/>
            <a:ext cx="692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137F0D-59CE-4CCA-9816-88432878DFA0}"/>
              </a:ext>
            </a:extLst>
          </p:cNvPr>
          <p:cNvSpPr/>
          <p:nvPr/>
        </p:nvSpPr>
        <p:spPr>
          <a:xfrm>
            <a:off x="381000" y="1859470"/>
            <a:ext cx="2733441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cs typeface="NikoshBAN" pitchFamily="2" charset="0"/>
              </a:rPr>
              <a:t>মধ্য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bn-BD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মস্তিষ্কে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A¼xq‡`k </a:t>
            </a: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A26C1F-5D11-4702-8ED8-1679724BEED0}"/>
              </a:ext>
            </a:extLst>
          </p:cNvPr>
          <p:cNvSpPr/>
          <p:nvPr/>
        </p:nvSpPr>
        <p:spPr>
          <a:xfrm>
            <a:off x="407172" y="3056282"/>
            <a:ext cx="127693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মোটর</a:t>
            </a:r>
          </a:p>
          <a:p>
            <a:pPr marL="285750" indent="-285750">
              <a:buFont typeface="Wingdings" pitchFamily="2" charset="2"/>
              <a:buChar char="q"/>
            </a:pP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  <a:p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F8FF9-F9DA-4249-9EE4-7520C7934D91}"/>
              </a:ext>
            </a:extLst>
          </p:cNvPr>
          <p:cNvSpPr/>
          <p:nvPr/>
        </p:nvSpPr>
        <p:spPr>
          <a:xfrm>
            <a:off x="218841" y="44196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চোখের</a:t>
            </a:r>
            <a:r>
              <a:rPr lang="bn-BD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Bbwdwiqi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AewjK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I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wZbwU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iKUvm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ckx‡Z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(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mywcwiqi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Bbwdwiqi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I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B›Uvibvj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) </a:t>
            </a:r>
            <a:r>
              <a:rPr lang="bn-BD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বিস্তৃত</a:t>
            </a: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4CEB8-CD66-40EC-93C1-6A4C585516CF}"/>
              </a:ext>
            </a:extLst>
          </p:cNvPr>
          <p:cNvSpPr/>
          <p:nvPr/>
        </p:nvSpPr>
        <p:spPr>
          <a:xfrm>
            <a:off x="407172" y="5867400"/>
            <a:ext cx="3954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Aw¶‡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Mvj‡Ki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mÂvjb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wbqš¿Y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Kiv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|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B1F694-6834-4A5B-B919-546C5C80DA66}"/>
              </a:ext>
            </a:extLst>
          </p:cNvPr>
          <p:cNvSpPr/>
          <p:nvPr/>
        </p:nvSpPr>
        <p:spPr>
          <a:xfrm>
            <a:off x="471361" y="3693303"/>
            <a:ext cx="8803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বিস্তৃতি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D7A9F-C12E-4C43-99D8-20C15EBDCE30}"/>
              </a:ext>
            </a:extLst>
          </p:cNvPr>
          <p:cNvSpPr txBox="1"/>
          <p:nvPr/>
        </p:nvSpPr>
        <p:spPr>
          <a:xfrm>
            <a:off x="5524500" y="95815"/>
            <a:ext cx="419217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অগ্রমস্তিষ্কঃ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মধ্যমস্তিষ্কঃIII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,IV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মেডুলাঃV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----XII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204B7-4F88-4964-A34C-C287409F5843}"/>
              </a:ext>
            </a:extLst>
          </p:cNvPr>
          <p:cNvSpPr txBox="1"/>
          <p:nvPr/>
        </p:nvSpPr>
        <p:spPr>
          <a:xfrm>
            <a:off x="6304432" y="5927843"/>
            <a:ext cx="521851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সেঞ্চুরী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8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975203" y="413922"/>
            <a:ext cx="3431498" cy="4572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ট্রকলিয়ার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(IV</a:t>
            </a:r>
            <a:r>
              <a:rPr lang="bn-BD" sz="3200" b="1" dirty="0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)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001" y="1202373"/>
            <a:ext cx="9621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3001" y="2546483"/>
            <a:ext cx="75854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001" y="3663194"/>
            <a:ext cx="85632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001" y="5208313"/>
            <a:ext cx="69281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3001" y="1867176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cs typeface="NikoshBAN" pitchFamily="2" charset="0"/>
              </a:rPr>
              <a:t>মধ্য</a:t>
            </a:r>
            <a:r>
              <a:rPr lang="bn-BD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cs typeface="NikoshBAN" pitchFamily="2" charset="0"/>
              </a:rPr>
              <a:t>মস্তিষ্কের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c„ôcvk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¦©‡`k </a:t>
            </a: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001" y="3095190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gvUi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5030" y="4246044"/>
            <a:ext cx="3857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mywcwiqi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AewjK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bvgK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P¶z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ckx‡Z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bn-BD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বিস্তৃত</a:t>
            </a: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5030" y="5982413"/>
            <a:ext cx="4308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Aw¶ 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Mvj‡Ki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mÂvjb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wbqš¿Y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|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8A21C0-7E58-4171-B5EA-E7068CC2F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1143" r="100000">
                        <a14:foregroundMark x1="44429" y1="4375" x2="78429" y2="6667"/>
                        <a14:foregroundMark x1="89286" y1="7292" x2="95143" y2="6042"/>
                        <a14:foregroundMark x1="6000" y1="79792" x2="32857" y2="86042"/>
                        <a14:foregroundMark x1="25429" y1="71250" x2="26571" y2="62708"/>
                        <a14:foregroundMark x1="82857" y1="91875" x2="87286" y2="91458"/>
                        <a14:foregroundMark x1="84000" y1="3750" x2="9371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67" y="1741375"/>
            <a:ext cx="6368333" cy="4366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793504-9C97-4580-AE54-225DC6F0AEB9}"/>
              </a:ext>
            </a:extLst>
          </p:cNvPr>
          <p:cNvSpPr txBox="1"/>
          <p:nvPr/>
        </p:nvSpPr>
        <p:spPr>
          <a:xfrm>
            <a:off x="5524500" y="95815"/>
            <a:ext cx="419217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অগ্রমস্তিষ্কঃ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মধ্যমস্তিষ্কঃIII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,IV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মেডুলাঃV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----XII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35E37-FA4B-44FE-94AA-F9EFF123EDDA}"/>
              </a:ext>
            </a:extLst>
          </p:cNvPr>
          <p:cNvSpPr txBox="1"/>
          <p:nvPr/>
        </p:nvSpPr>
        <p:spPr>
          <a:xfrm>
            <a:off x="6304432" y="5927843"/>
            <a:ext cx="5218514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সেঞ্চুরী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5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97047-E62F-44C9-996F-90D1237CF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8" b="90519" l="143" r="100000">
                        <a14:foregroundMark x1="69143" y1="39714" x2="74143" y2="42755"/>
                        <a14:foregroundMark x1="65571" y1="49732" x2="76714" y2="41145"/>
                        <a14:foregroundMark x1="68143" y1="29517" x2="60429" y2="12522"/>
                        <a14:foregroundMark x1="66143" y1="56887" x2="69571" y2="60823"/>
                        <a14:foregroundMark x1="66000" y1="56351" x2="71714" y2="56351"/>
                        <a14:foregroundMark x1="64714" y1="68336" x2="63714" y2="84615"/>
                        <a14:foregroundMark x1="63429" y1="84973" x2="46714" y2="86762"/>
                        <a14:foregroundMark x1="63429" y1="84079" x2="50143" y2="88909"/>
                        <a14:foregroundMark x1="63857" y1="87120" x2="54143" y2="89445"/>
                        <a14:foregroundMark x1="49714" y1="87835" x2="37714" y2="88193"/>
                        <a14:foregroundMark x1="50286" y1="88909" x2="35143" y2="88909"/>
                        <a14:foregroundMark x1="35000" y1="88909" x2="25429" y2="81216"/>
                        <a14:foregroundMark x1="64857" y1="11986" x2="63857" y2="21467"/>
                        <a14:foregroundMark x1="61143" y1="8766" x2="60857" y2="16279"/>
                        <a14:foregroundMark x1="20000" y1="44544" x2="16857" y2="51878"/>
                        <a14:foregroundMark x1="64857" y1="71020" x2="67857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31" y="1338590"/>
            <a:ext cx="6667500" cy="53244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4" name="Chevron 1">
            <a:extLst>
              <a:ext uri="{FF2B5EF4-FFF2-40B4-BE49-F238E27FC236}">
                <a16:creationId xmlns:a16="http://schemas.microsoft.com/office/drawing/2014/main" id="{297A26B8-CC92-46FA-9397-52D695AE1265}"/>
              </a:ext>
            </a:extLst>
          </p:cNvPr>
          <p:cNvSpPr/>
          <p:nvPr/>
        </p:nvSpPr>
        <p:spPr>
          <a:xfrm>
            <a:off x="381000" y="400929"/>
            <a:ext cx="2590800" cy="4572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ট্রাইজেমিনাল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(V)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10C31-9625-41B1-AF0E-F04429148149}"/>
              </a:ext>
            </a:extLst>
          </p:cNvPr>
          <p:cNvSpPr/>
          <p:nvPr/>
        </p:nvSpPr>
        <p:spPr>
          <a:xfrm>
            <a:off x="533400" y="1338590"/>
            <a:ext cx="9621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A9148-4834-4B31-8C46-B85738DF35EA}"/>
              </a:ext>
            </a:extLst>
          </p:cNvPr>
          <p:cNvSpPr txBox="1"/>
          <p:nvPr/>
        </p:nvSpPr>
        <p:spPr>
          <a:xfrm>
            <a:off x="198314" y="3581399"/>
            <a:ext cx="41111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latin typeface="SutonnyMJ"/>
                <a:ea typeface="Times New Roman"/>
                <a:cs typeface="Times New Roman"/>
              </a:rPr>
              <a:t>ms‡e`x</a:t>
            </a:r>
            <a:endParaRPr lang="bn-IN" sz="2800" dirty="0">
              <a:latin typeface="SutonnyMJ"/>
              <a:ea typeface="Times New Roman"/>
              <a:cs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latin typeface="SutonnyMJ"/>
                <a:ea typeface="Times New Roman"/>
                <a:cs typeface="Times New Roman"/>
              </a:rPr>
              <a:t>EaŸ</a:t>
            </a:r>
            <a:r>
              <a:rPr lang="bn-IN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©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Aw¶cj­e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, </a:t>
            </a:r>
            <a:r>
              <a:rPr lang="bn-BD" sz="2800" dirty="0">
                <a:latin typeface="NikoshBAN" pitchFamily="2" charset="0"/>
                <a:ea typeface="Times New Roman"/>
                <a:cs typeface="NikoshBAN" pitchFamily="2" charset="0"/>
              </a:rPr>
              <a:t>মস্তকের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AMÖfv‡Mi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Z¡K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bvwmKvi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wgDKvm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c`©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vq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we¯—…Z </a:t>
            </a:r>
            <a:endParaRPr lang="bn-IN" sz="2800" dirty="0">
              <a:latin typeface="SutonnyMJ"/>
              <a:ea typeface="Times New Roman"/>
              <a:cs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latin typeface="SutonnyMJ"/>
                <a:ea typeface="Times New Roman"/>
                <a:cs typeface="Times New Roman"/>
              </a:rPr>
              <a:t>D‡j­wLZ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Ask †_‡K </a:t>
            </a: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মস্তিষ্কে</a:t>
            </a:r>
            <a:r>
              <a:rPr lang="bn-BD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Abyf‚wZ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enb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K‡i</a:t>
            </a:r>
            <a:endParaRPr lang="bn-IN" sz="2800" spc="-5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68F12-AC04-42A8-9DF4-AD7DE3A88B00}"/>
              </a:ext>
            </a:extLst>
          </p:cNvPr>
          <p:cNvSpPr/>
          <p:nvPr/>
        </p:nvSpPr>
        <p:spPr>
          <a:xfrm>
            <a:off x="367145" y="1884218"/>
            <a:ext cx="3942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gWzjv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AejsMvUvi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AMÖcvk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¦©‡`k </a:t>
            </a: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7A21B-C213-4758-998B-9F25264122D6}"/>
              </a:ext>
            </a:extLst>
          </p:cNvPr>
          <p:cNvSpPr/>
          <p:nvPr/>
        </p:nvSpPr>
        <p:spPr>
          <a:xfrm>
            <a:off x="255279" y="2419604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শাখাঃ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5A99A1-9769-4559-B7A9-F4CB0E0FA933}"/>
              </a:ext>
            </a:extLst>
          </p:cNvPr>
          <p:cNvSpPr/>
          <p:nvPr/>
        </p:nvSpPr>
        <p:spPr>
          <a:xfrm>
            <a:off x="198314" y="2911763"/>
            <a:ext cx="158729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অপথ্যালমিক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8F868-94D3-4B63-922F-84F2524B7791}"/>
              </a:ext>
            </a:extLst>
          </p:cNvPr>
          <p:cNvSpPr txBox="1"/>
          <p:nvPr/>
        </p:nvSpPr>
        <p:spPr>
          <a:xfrm>
            <a:off x="4904691" y="-41940"/>
            <a:ext cx="419217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অগ্রমস্তিষ্কঃ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মধ্যমস্তিষ্কঃIII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,IV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মেডুলাঃV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----XII</a:t>
            </a:r>
          </a:p>
        </p:txBody>
      </p:sp>
    </p:spTree>
    <p:extLst>
      <p:ext uri="{BB962C8B-B14F-4D97-AF65-F5344CB8AC3E}">
        <p14:creationId xmlns:p14="http://schemas.microsoft.com/office/powerpoint/2010/main" val="8202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1C06D-C54B-4363-9457-B2A9ED321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2" b="90698" l="0" r="99714">
                        <a14:foregroundMark x1="81143" y1="23614" x2="99000" y2="25581"/>
                        <a14:foregroundMark x1="62571" y1="10912" x2="62714" y2="16816"/>
                        <a14:foregroundMark x1="65857" y1="14669" x2="64000" y2="20036"/>
                        <a14:foregroundMark x1="64429" y1="21825" x2="67857" y2="26834"/>
                        <a14:foregroundMark x1="68571" y1="28623" x2="74286" y2="36852"/>
                        <a14:foregroundMark x1="74286" y1="37209" x2="75857" y2="42397"/>
                        <a14:foregroundMark x1="75857" y1="43470" x2="72286" y2="45081"/>
                        <a14:foregroundMark x1="70286" y1="45796" x2="67143" y2="49732"/>
                        <a14:foregroundMark x1="69714" y1="58497" x2="65857" y2="62254"/>
                        <a14:foregroundMark x1="67429" y1="69052" x2="65000" y2="81753"/>
                        <a14:foregroundMark x1="64857" y1="83542" x2="60857" y2="89624"/>
                        <a14:foregroundMark x1="60429" y1="88730" x2="52143" y2="89088"/>
                        <a14:foregroundMark x1="52143" y1="89088" x2="39571" y2="89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83" y="583882"/>
            <a:ext cx="6191958" cy="49447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242429-A769-4F57-9E06-545F101B4F8B}"/>
              </a:ext>
            </a:extLst>
          </p:cNvPr>
          <p:cNvSpPr/>
          <p:nvPr/>
        </p:nvSpPr>
        <p:spPr>
          <a:xfrm>
            <a:off x="582425" y="2637433"/>
            <a:ext cx="4446626" cy="304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7000"/>
              </a:lnSpc>
              <a:buFont typeface="Arial" pitchFamily="34" charset="0"/>
              <a:buChar char="•"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ms‡e`x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endParaRPr lang="bn-IN" sz="2800" dirty="0">
              <a:latin typeface="SutonnyMJ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17000"/>
              </a:lnSpc>
              <a:buFont typeface="Arial" pitchFamily="34" charset="0"/>
              <a:buChar char="•"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bn-BD" sz="2800" b="1" dirty="0"/>
              <a:t>-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wb¤œ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Aw¶cj­e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,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DaŸ©Iô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I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DaŸ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© †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Pvqv‡ji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wgDKvm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c`©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vq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বিস্তৃত</a:t>
            </a:r>
            <a:endParaRPr lang="bn-IN" sz="24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 marL="457200" indent="-457200" algn="just">
              <a:lnSpc>
                <a:spcPct val="117000"/>
              </a:lnSpc>
              <a:buFont typeface="Arial" pitchFamily="34" charset="0"/>
              <a:buChar char="•"/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Times New Roman"/>
                <a:cs typeface="NikoshBAN" pitchFamily="2" charset="0"/>
              </a:rPr>
              <a:t>কাজ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MJ"/>
                <a:ea typeface="Times New Roman"/>
                <a:cs typeface="Times New Roman"/>
              </a:rPr>
              <a:t>-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mswk­ó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A½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n‡Z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bn-BD" sz="2800" dirty="0">
                <a:latin typeface="NikoshBAN" pitchFamily="2" charset="0"/>
                <a:ea typeface="Times New Roman"/>
                <a:cs typeface="NikoshBAN" pitchFamily="2" charset="0"/>
              </a:rPr>
              <a:t>মস্তিষ্কে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Abyf‚wZ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enb</a:t>
            </a:r>
            <a:endParaRPr lang="en-US" sz="2800" dirty="0">
              <a:latin typeface="Times New Roman"/>
              <a:ea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093C5-DFE4-480F-B385-293810DE2AF9}"/>
              </a:ext>
            </a:extLst>
          </p:cNvPr>
          <p:cNvSpPr/>
          <p:nvPr/>
        </p:nvSpPr>
        <p:spPr>
          <a:xfrm>
            <a:off x="1100561" y="1988234"/>
            <a:ext cx="12394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/>
                <a:cs typeface="NikoshBAN" pitchFamily="2" charset="0"/>
              </a:rPr>
              <a:t>ম্যাক্সিলারি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7336DF04-EC42-418B-AAF2-94B71AE11A54}"/>
              </a:ext>
            </a:extLst>
          </p:cNvPr>
          <p:cNvSpPr/>
          <p:nvPr/>
        </p:nvSpPr>
        <p:spPr>
          <a:xfrm>
            <a:off x="1025768" y="703385"/>
            <a:ext cx="2519289" cy="105624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ea typeface="Times New Roman"/>
                <a:cs typeface="NikoshBAN" pitchFamily="2" charset="0"/>
              </a:rPr>
              <a:t>ট্রাইজেমিনাল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স্নায়ু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1A069D-8E73-4253-9382-1BF17BDCDFAF}"/>
              </a:ext>
            </a:extLst>
          </p:cNvPr>
          <p:cNvSpPr/>
          <p:nvPr/>
        </p:nvSpPr>
        <p:spPr>
          <a:xfrm>
            <a:off x="595336" y="1981200"/>
            <a:ext cx="4446626" cy="360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7000"/>
              </a:lnSpc>
              <a:buFont typeface="Arial" pitchFamily="34" charset="0"/>
              <a:buChar char="•"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wgkÖ¯œvqy</a:t>
            </a:r>
            <a:endParaRPr lang="en-US" sz="2800" b="1" dirty="0"/>
          </a:p>
          <a:p>
            <a:pPr marL="457200" indent="-457200" algn="just">
              <a:lnSpc>
                <a:spcPct val="117000"/>
              </a:lnSpc>
              <a:buFont typeface="Arial" pitchFamily="34" charset="0"/>
              <a:buChar char="•"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bn-BD" sz="2800" b="1" dirty="0"/>
              <a:t>-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wb¤œ‡Pvqvj,gyLwee‡ii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Zj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‡`‡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ki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ckx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I Z¡‡K </a:t>
            </a: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বিস্তৃত</a:t>
            </a:r>
            <a:endParaRPr lang="bn-IN" sz="24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 marL="457200" indent="-457200" algn="just">
              <a:lnSpc>
                <a:spcPct val="117000"/>
              </a:lnSpc>
              <a:buFont typeface="Arial" pitchFamily="34" charset="0"/>
              <a:buChar char="•"/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Times New Roman"/>
                <a:cs typeface="NikoshBAN" pitchFamily="2" charset="0"/>
              </a:rPr>
              <a:t>কাজ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MJ"/>
                <a:ea typeface="Times New Roman"/>
                <a:cs typeface="Times New Roman"/>
              </a:rPr>
              <a:t>-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wb‡Pi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Pvqv‡ji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ckx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I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Pvgovi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msÁv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enb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wKš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‘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gyLwee‡ii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ckx‡Z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gvUi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¯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œvqyiƒ‡c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KvR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800" dirty="0">
                <a:latin typeface="SutonnyMJ"/>
                <a:ea typeface="Times New Roman"/>
                <a:cs typeface="Times New Roman"/>
              </a:rPr>
              <a:t>| 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BAB20-87A4-4D3F-8884-AAF9F2C3FD62}"/>
              </a:ext>
            </a:extLst>
          </p:cNvPr>
          <p:cNvSpPr/>
          <p:nvPr/>
        </p:nvSpPr>
        <p:spPr>
          <a:xfrm>
            <a:off x="438712" y="1347303"/>
            <a:ext cx="14686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ea typeface="Times New Roman"/>
                <a:cs typeface="NikoshBAN" pitchFamily="2" charset="0"/>
              </a:rPr>
              <a:t>ম্যান্ডিবুলার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541E699B-D6B7-47A4-AEEA-5D923FEB97BC}"/>
              </a:ext>
            </a:extLst>
          </p:cNvPr>
          <p:cNvSpPr/>
          <p:nvPr/>
        </p:nvSpPr>
        <p:spPr>
          <a:xfrm>
            <a:off x="438712" y="409864"/>
            <a:ext cx="2133600" cy="762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ea typeface="Times New Roman"/>
                <a:cs typeface="NikoshBAN" pitchFamily="2" charset="0"/>
              </a:rPr>
              <a:t>ট্রাইজেমিনাল</a:t>
            </a:r>
            <a:r>
              <a:rPr lang="en-US" sz="2400" b="1" dirty="0">
                <a:solidFill>
                  <a:schemeClr val="tx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ea typeface="Times New Roman"/>
                <a:cs typeface="NikoshBAN" pitchFamily="2" charset="0"/>
              </a:rPr>
              <a:t>স্নায়ু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E7E63-DD0B-4135-A88D-BF752DB10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2" b="90698" l="0" r="99714">
                        <a14:foregroundMark x1="81143" y1="23614" x2="99000" y2="25581"/>
                        <a14:foregroundMark x1="62571" y1="10912" x2="62714" y2="16816"/>
                        <a14:foregroundMark x1="65857" y1="14669" x2="64000" y2="20036"/>
                        <a14:foregroundMark x1="64429" y1="21825" x2="67857" y2="26834"/>
                        <a14:foregroundMark x1="68571" y1="28623" x2="74286" y2="36852"/>
                        <a14:foregroundMark x1="74286" y1="37209" x2="75857" y2="42397"/>
                        <a14:foregroundMark x1="75857" y1="43470" x2="72286" y2="45081"/>
                        <a14:foregroundMark x1="70286" y1="45796" x2="67143" y2="49732"/>
                        <a14:foregroundMark x1="69714" y1="58497" x2="65857" y2="62254"/>
                        <a14:foregroundMark x1="67429" y1="69052" x2="65000" y2="81753"/>
                        <a14:foregroundMark x1="64857" y1="83542" x2="60857" y2="89624"/>
                        <a14:foregroundMark x1="60429" y1="88730" x2="52143" y2="89088"/>
                        <a14:foregroundMark x1="52143" y1="89088" x2="39571" y2="89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42" y="639004"/>
            <a:ext cx="6191958" cy="49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5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7E53E-6F36-465A-BA57-DF588EFAE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516988"/>
            <a:ext cx="6667500" cy="5429250"/>
          </a:xfrm>
          <a:prstGeom prst="rect">
            <a:avLst/>
          </a:prstGeom>
        </p:spPr>
      </p:pic>
      <p:sp>
        <p:nvSpPr>
          <p:cNvPr id="5" name="Chevron 1">
            <a:extLst>
              <a:ext uri="{FF2B5EF4-FFF2-40B4-BE49-F238E27FC236}">
                <a16:creationId xmlns:a16="http://schemas.microsoft.com/office/drawing/2014/main" id="{A9DAC0BC-A79A-42F4-A49E-BC087BFD6378}"/>
              </a:ext>
            </a:extLst>
          </p:cNvPr>
          <p:cNvSpPr/>
          <p:nvPr/>
        </p:nvSpPr>
        <p:spPr>
          <a:xfrm>
            <a:off x="381000" y="457200"/>
            <a:ext cx="2590800" cy="4572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অ্যাবডুসেন্স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(VI)</a:t>
            </a:r>
            <a:endParaRPr lang="en-US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F4967-1821-4680-98BD-C4D87695E70F}"/>
              </a:ext>
            </a:extLst>
          </p:cNvPr>
          <p:cNvSpPr/>
          <p:nvPr/>
        </p:nvSpPr>
        <p:spPr>
          <a:xfrm>
            <a:off x="533400" y="1338590"/>
            <a:ext cx="96212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279CF-2C54-4BE2-9E10-14CCDC7D68BE}"/>
              </a:ext>
            </a:extLst>
          </p:cNvPr>
          <p:cNvSpPr/>
          <p:nvPr/>
        </p:nvSpPr>
        <p:spPr>
          <a:xfrm>
            <a:off x="533400" y="2364862"/>
            <a:ext cx="75854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E6448-1C41-496D-B9D7-A8F7E0442ADD}"/>
              </a:ext>
            </a:extLst>
          </p:cNvPr>
          <p:cNvSpPr/>
          <p:nvPr/>
        </p:nvSpPr>
        <p:spPr>
          <a:xfrm>
            <a:off x="533400" y="3560745"/>
            <a:ext cx="85632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3E082D-2BB6-4CEA-9440-CE5AF186D4F2}"/>
              </a:ext>
            </a:extLst>
          </p:cNvPr>
          <p:cNvSpPr/>
          <p:nvPr/>
        </p:nvSpPr>
        <p:spPr>
          <a:xfrm>
            <a:off x="478325" y="4955278"/>
            <a:ext cx="6928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C34D78-D0C8-49AB-8A36-03F7EA37E9A2}"/>
              </a:ext>
            </a:extLst>
          </p:cNvPr>
          <p:cNvSpPr/>
          <p:nvPr/>
        </p:nvSpPr>
        <p:spPr>
          <a:xfrm>
            <a:off x="152400" y="1870243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gWzjv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AejsMvUvi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A¼xq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cvk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¦©‡`k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9DE77C-A6D9-44D1-A5F5-78CD66BB7422}"/>
              </a:ext>
            </a:extLst>
          </p:cNvPr>
          <p:cNvSpPr/>
          <p:nvPr/>
        </p:nvSpPr>
        <p:spPr>
          <a:xfrm>
            <a:off x="478325" y="3030702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gvUi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A1085-DEB5-4B36-B933-068D28E3F860}"/>
              </a:ext>
            </a:extLst>
          </p:cNvPr>
          <p:cNvSpPr/>
          <p:nvPr/>
        </p:nvSpPr>
        <p:spPr>
          <a:xfrm>
            <a:off x="381000" y="4353947"/>
            <a:ext cx="461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Aw¶‡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Mvj‡Ki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G·Uvibvj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iKUvm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ckx‡Z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2FF089-441D-48B4-81CA-B870B88089A7}"/>
              </a:ext>
            </a:extLst>
          </p:cNvPr>
          <p:cNvSpPr/>
          <p:nvPr/>
        </p:nvSpPr>
        <p:spPr>
          <a:xfrm>
            <a:off x="381000" y="5715405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Aw¶‡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Mvj‡Ki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mÂvjb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wbqš¿Y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|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C20E2-E38D-45CA-ABDA-7FC282F4E4AD}"/>
              </a:ext>
            </a:extLst>
          </p:cNvPr>
          <p:cNvSpPr txBox="1"/>
          <p:nvPr/>
        </p:nvSpPr>
        <p:spPr>
          <a:xfrm>
            <a:off x="6316100" y="6079402"/>
            <a:ext cx="521851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সেঞ্চুরী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74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3E552-82C5-491E-AB9E-60C223F5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41" y="562606"/>
            <a:ext cx="5420459" cy="5435946"/>
          </a:xfrm>
          <a:prstGeom prst="rect">
            <a:avLst/>
          </a:prstGeom>
        </p:spPr>
      </p:pic>
      <p:sp>
        <p:nvSpPr>
          <p:cNvPr id="4" name="Chevron 1">
            <a:extLst>
              <a:ext uri="{FF2B5EF4-FFF2-40B4-BE49-F238E27FC236}">
                <a16:creationId xmlns:a16="http://schemas.microsoft.com/office/drawing/2014/main" id="{9062FB1C-ECBC-428E-8244-7F96B9192435}"/>
              </a:ext>
            </a:extLst>
          </p:cNvPr>
          <p:cNvSpPr/>
          <p:nvPr/>
        </p:nvSpPr>
        <p:spPr>
          <a:xfrm>
            <a:off x="807759" y="368696"/>
            <a:ext cx="2590800" cy="4572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ফেসিয়াল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(VII)</a:t>
            </a:r>
            <a:endParaRPr lang="en-US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11CC9-63F5-414F-BBD6-B1065DEAAB1A}"/>
              </a:ext>
            </a:extLst>
          </p:cNvPr>
          <p:cNvSpPr/>
          <p:nvPr/>
        </p:nvSpPr>
        <p:spPr>
          <a:xfrm>
            <a:off x="995885" y="1183234"/>
            <a:ext cx="9621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A09702-E389-400B-AED9-3EEA2D23C5EB}"/>
              </a:ext>
            </a:extLst>
          </p:cNvPr>
          <p:cNvSpPr/>
          <p:nvPr/>
        </p:nvSpPr>
        <p:spPr>
          <a:xfrm>
            <a:off x="1086032" y="2372910"/>
            <a:ext cx="75854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86E3A7-1489-48E5-83CE-F24A9AB6CB9B}"/>
              </a:ext>
            </a:extLst>
          </p:cNvPr>
          <p:cNvSpPr/>
          <p:nvPr/>
        </p:nvSpPr>
        <p:spPr>
          <a:xfrm>
            <a:off x="1086031" y="5044164"/>
            <a:ext cx="85632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0E3F45-4C30-441A-8E76-9B262379BDDA}"/>
              </a:ext>
            </a:extLst>
          </p:cNvPr>
          <p:cNvSpPr/>
          <p:nvPr/>
        </p:nvSpPr>
        <p:spPr>
          <a:xfrm>
            <a:off x="1086031" y="6174520"/>
            <a:ext cx="6928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10847-F558-4F03-A42C-F4182A6DCF5A}"/>
              </a:ext>
            </a:extLst>
          </p:cNvPr>
          <p:cNvSpPr/>
          <p:nvPr/>
        </p:nvSpPr>
        <p:spPr>
          <a:xfrm>
            <a:off x="995885" y="1786709"/>
            <a:ext cx="3422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gWzjv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AejsMvUvi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cvk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¦©‡`k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CE21D2-CC75-4298-85FD-963388F42260}"/>
              </a:ext>
            </a:extLst>
          </p:cNvPr>
          <p:cNvSpPr/>
          <p:nvPr/>
        </p:nvSpPr>
        <p:spPr>
          <a:xfrm>
            <a:off x="1007961" y="2929528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wgkÖ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8C117-023B-4CFF-87D7-424D48359410}"/>
              </a:ext>
            </a:extLst>
          </p:cNvPr>
          <p:cNvSpPr/>
          <p:nvPr/>
        </p:nvSpPr>
        <p:spPr>
          <a:xfrm>
            <a:off x="1089305" y="3446153"/>
            <a:ext cx="13276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শাখাঃ 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CF7F-94DE-4861-A194-9538E20F63F3}"/>
              </a:ext>
            </a:extLst>
          </p:cNvPr>
          <p:cNvSpPr/>
          <p:nvPr/>
        </p:nvSpPr>
        <p:spPr>
          <a:xfrm>
            <a:off x="1086031" y="4089260"/>
            <a:ext cx="75854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0B548-A6F2-4C90-B4D3-0E1A9A3ABB4A}"/>
              </a:ext>
            </a:extLst>
          </p:cNvPr>
          <p:cNvSpPr/>
          <p:nvPr/>
        </p:nvSpPr>
        <p:spPr>
          <a:xfrm>
            <a:off x="995885" y="4534057"/>
            <a:ext cx="1295547" cy="524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7000"/>
              </a:lnSpc>
              <a:buFont typeface="Wingdings" pitchFamily="2" charset="2"/>
              <a:buChar char="q"/>
            </a:pP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ms‡e`x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FDAA12-ACF0-4F4F-B58D-E6CA17E342FD}"/>
              </a:ext>
            </a:extLst>
          </p:cNvPr>
          <p:cNvSpPr/>
          <p:nvPr/>
        </p:nvSpPr>
        <p:spPr>
          <a:xfrm>
            <a:off x="3044875" y="3446153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ea typeface="Times New Roman"/>
                <a:cs typeface="NikoshBAN" pitchFamily="2" charset="0"/>
              </a:rPr>
              <a:t>প্যালাটাইন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D55EF4-A591-411A-AA4C-A852B0A73202}"/>
              </a:ext>
            </a:extLst>
          </p:cNvPr>
          <p:cNvSpPr/>
          <p:nvPr/>
        </p:nvSpPr>
        <p:spPr>
          <a:xfrm>
            <a:off x="931013" y="5636982"/>
            <a:ext cx="2971800" cy="524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7000"/>
              </a:lnSpc>
              <a:buFont typeface="Wingdings" pitchFamily="2" charset="2"/>
              <a:buChar char="q"/>
            </a:pP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gyLwee‡ii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Qv‡`</a:t>
            </a: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বিস্তৃত।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564B3-083A-49B8-AB88-1D8ED5758D7B}"/>
              </a:ext>
            </a:extLst>
          </p:cNvPr>
          <p:cNvSpPr/>
          <p:nvPr/>
        </p:nvSpPr>
        <p:spPr>
          <a:xfrm>
            <a:off x="2291432" y="6161421"/>
            <a:ext cx="1393330" cy="524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7000"/>
              </a:lnSpc>
              <a:buFont typeface="Wingdings" pitchFamily="2" charset="2"/>
              <a:buChar char="q"/>
            </a:pP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স্বাদ গ্রহণ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CB44F-ADFD-4EFE-8A2E-DB588EA1FAE0}"/>
              </a:ext>
            </a:extLst>
          </p:cNvPr>
          <p:cNvSpPr txBox="1"/>
          <p:nvPr/>
        </p:nvSpPr>
        <p:spPr>
          <a:xfrm>
            <a:off x="6304432" y="5927843"/>
            <a:ext cx="521851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সেঞ্চুরী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4993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6F382-78DB-43D8-AE16-BA040F19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11" y="5149032"/>
            <a:ext cx="4567707" cy="1662753"/>
          </a:xfrm>
          <a:prstGeom prst="rect">
            <a:avLst/>
          </a:prstGeom>
        </p:spPr>
      </p:pic>
      <p:sp>
        <p:nvSpPr>
          <p:cNvPr id="4" name="Snip Diagonal Corner Rectangle 10">
            <a:extLst>
              <a:ext uri="{FF2B5EF4-FFF2-40B4-BE49-F238E27FC236}">
                <a16:creationId xmlns:a16="http://schemas.microsoft.com/office/drawing/2014/main" id="{4960F134-3A81-4A45-BEF2-FD5C4880121A}"/>
              </a:ext>
            </a:extLst>
          </p:cNvPr>
          <p:cNvSpPr/>
          <p:nvPr/>
        </p:nvSpPr>
        <p:spPr>
          <a:xfrm>
            <a:off x="729374" y="2297049"/>
            <a:ext cx="7122017" cy="368335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424BB-4AC1-4C77-90AF-0007A0E24D81}"/>
              </a:ext>
            </a:extLst>
          </p:cNvPr>
          <p:cNvSpPr/>
          <p:nvPr/>
        </p:nvSpPr>
        <p:spPr>
          <a:xfrm>
            <a:off x="729374" y="2419062"/>
            <a:ext cx="6732104" cy="3046988"/>
          </a:xfrm>
          <a:prstGeom prst="rect">
            <a:avLst/>
          </a:prstGeom>
          <a:ln>
            <a:noFill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আমিনা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১মশ্রেণী,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১মশ্রেণী</a:t>
            </a:r>
          </a:p>
          <a:p>
            <a:pPr algn="ctr"/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মৌলানা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মুফজ্জল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রাজনগর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Email:aminabegum1500@gmail.com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AD86B-5449-4174-911D-A01114F26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60" y="2552220"/>
            <a:ext cx="2002603" cy="293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tar: 32 Points 6">
            <a:extLst>
              <a:ext uri="{FF2B5EF4-FFF2-40B4-BE49-F238E27FC236}">
                <a16:creationId xmlns:a16="http://schemas.microsoft.com/office/drawing/2014/main" id="{DBC5EBDB-BE6C-455B-B723-59BC3213135E}"/>
              </a:ext>
            </a:extLst>
          </p:cNvPr>
          <p:cNvSpPr/>
          <p:nvPr/>
        </p:nvSpPr>
        <p:spPr>
          <a:xfrm>
            <a:off x="3398660" y="265517"/>
            <a:ext cx="4225632" cy="1126435"/>
          </a:xfrm>
          <a:prstGeom prst="star3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3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91" y="990746"/>
            <a:ext cx="3672840" cy="4340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9294" y="2381412"/>
            <a:ext cx="128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মিশ্র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7270" y="990746"/>
            <a:ext cx="196399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হায়োম্যান্ডিবুলার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1" y="235527"/>
            <a:ext cx="4198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ফেসিয়াল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/>
                <a:cs typeface="Times New Roman" pitchFamily="18" charset="0"/>
              </a:rPr>
              <a:t>(Facial)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স্নায়ু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573086" y="3766407"/>
            <a:ext cx="17526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19477" y="3543270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  <a:latin typeface="NikoshBAN" pitchFamily="2" charset="0"/>
                <a:ea typeface="Times New Roman"/>
                <a:cs typeface="NikoshBAN" pitchFamily="2" charset="0"/>
              </a:rPr>
              <a:t>হায়োম্যান্ডিবুলার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9294" y="3683386"/>
            <a:ext cx="428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মুখমন্ডল,কর্ণপটহ ও নিম্নচোয়াল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173" y="5055089"/>
            <a:ext cx="40793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লালাক্ষরণ, অশ্রু নির্গমন এবং মুখমন্ডলের পেশি সঞ্চালন।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173" y="1853451"/>
            <a:ext cx="7585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8173" y="3020050"/>
            <a:ext cx="85632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9430" y="4283551"/>
            <a:ext cx="6928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35BD5F-2478-467D-944F-B8D196600D6D}"/>
              </a:ext>
            </a:extLst>
          </p:cNvPr>
          <p:cNvSpPr txBox="1"/>
          <p:nvPr/>
        </p:nvSpPr>
        <p:spPr>
          <a:xfrm>
            <a:off x="6304432" y="5927843"/>
            <a:ext cx="521851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সেঞ্চুরী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384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2" grpId="0"/>
      <p:bldP spid="3" grpId="0"/>
      <p:bldP spid="6" grpId="0"/>
      <p:bldP spid="10" grpId="0" animBg="1"/>
      <p:bldP spid="11" grpId="0" animBg="1"/>
      <p:bldP spid="13" grpId="0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1905000" y="457200"/>
            <a:ext cx="2590800" cy="4572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অডিটরি</a:t>
            </a:r>
            <a:r>
              <a:rPr lang="bn-BD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(VIII)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1" y="1338590"/>
            <a:ext cx="96212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1" y="2551969"/>
            <a:ext cx="7585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755" y="3771204"/>
            <a:ext cx="8563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2325" y="4955278"/>
            <a:ext cx="6928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7884" y="189842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gWzjv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AejsMvUvi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cvk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¦©‡`k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1962" y="3091151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ms‡e`x</a:t>
            </a: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7884" y="4320150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অন্তঃকর্ণ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2223" y="5478499"/>
            <a:ext cx="3419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kÖeY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I </a:t>
            </a: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ভারসাম্য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i¶v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|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21" y="2238710"/>
            <a:ext cx="5909557" cy="365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043504" y="1759920"/>
            <a:ext cx="1340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অডিটরি</a:t>
            </a: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(VIII)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0713720" y="2129252"/>
            <a:ext cx="0" cy="1423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1EA046-71E3-41F6-BEAC-4BC6BE3C1892}"/>
              </a:ext>
            </a:extLst>
          </p:cNvPr>
          <p:cNvSpPr txBox="1"/>
          <p:nvPr/>
        </p:nvSpPr>
        <p:spPr>
          <a:xfrm>
            <a:off x="6382342" y="6003111"/>
            <a:ext cx="521851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সেঞ্চুরী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42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11" grpId="0"/>
      <p:bldP spid="12" grpId="0"/>
      <p:bldP spid="13" grpId="0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1">
            <a:extLst>
              <a:ext uri="{FF2B5EF4-FFF2-40B4-BE49-F238E27FC236}">
                <a16:creationId xmlns:a16="http://schemas.microsoft.com/office/drawing/2014/main" id="{837CBCB4-9F3D-4B4C-9EDC-37A33DBD0512}"/>
              </a:ext>
            </a:extLst>
          </p:cNvPr>
          <p:cNvSpPr/>
          <p:nvPr/>
        </p:nvSpPr>
        <p:spPr>
          <a:xfrm>
            <a:off x="381000" y="457200"/>
            <a:ext cx="3276600" cy="4572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গ্লসোফ্যারিঞ্জিয়াল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(IX</a:t>
            </a:r>
            <a:r>
              <a:rPr lang="bn-BD" sz="2400" b="1" dirty="0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A49D0-ED3F-4FC9-862C-F6BAC7DCF5A6}"/>
              </a:ext>
            </a:extLst>
          </p:cNvPr>
          <p:cNvSpPr/>
          <p:nvPr/>
        </p:nvSpPr>
        <p:spPr>
          <a:xfrm>
            <a:off x="533400" y="1338590"/>
            <a:ext cx="96212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975CCC-A95F-4947-8E74-F022B17A5B31}"/>
              </a:ext>
            </a:extLst>
          </p:cNvPr>
          <p:cNvSpPr/>
          <p:nvPr/>
        </p:nvSpPr>
        <p:spPr>
          <a:xfrm>
            <a:off x="533400" y="2551968"/>
            <a:ext cx="75854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6BA297-E7EF-40CB-8AE8-2E84709B73FA}"/>
              </a:ext>
            </a:extLst>
          </p:cNvPr>
          <p:cNvSpPr/>
          <p:nvPr/>
        </p:nvSpPr>
        <p:spPr>
          <a:xfrm>
            <a:off x="512961" y="3781541"/>
            <a:ext cx="85632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05E4D-2947-4E1E-9EEB-6BE12A201C5B}"/>
              </a:ext>
            </a:extLst>
          </p:cNvPr>
          <p:cNvSpPr/>
          <p:nvPr/>
        </p:nvSpPr>
        <p:spPr>
          <a:xfrm>
            <a:off x="588348" y="5470596"/>
            <a:ext cx="69281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3F029-537C-4446-9D9E-7467475D8410}"/>
              </a:ext>
            </a:extLst>
          </p:cNvPr>
          <p:cNvSpPr/>
          <p:nvPr/>
        </p:nvSpPr>
        <p:spPr>
          <a:xfrm>
            <a:off x="331788" y="2006217"/>
            <a:ext cx="3325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gWzjv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AejsMUvi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cvk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¦©</a:t>
            </a: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দেশ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0C9173-462D-4100-92A6-D55DBAB5BB24}"/>
              </a:ext>
            </a:extLst>
          </p:cNvPr>
          <p:cNvSpPr/>
          <p:nvPr/>
        </p:nvSpPr>
        <p:spPr>
          <a:xfrm>
            <a:off x="594313" y="3101846"/>
            <a:ext cx="63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মিশ্র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CF084E-11DF-4718-B289-D5DF64203E69}"/>
              </a:ext>
            </a:extLst>
          </p:cNvPr>
          <p:cNvSpPr/>
          <p:nvPr/>
        </p:nvSpPr>
        <p:spPr>
          <a:xfrm>
            <a:off x="381000" y="4507705"/>
            <a:ext cx="4967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wRnŸv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I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Mjwe‡ji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wgDKvm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c`v©mn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Mjwe‡ji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ckx‡Z</a:t>
            </a:r>
            <a:endParaRPr lang="b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8A0D3-6CFF-4013-B093-35BD09CFAA71}"/>
              </a:ext>
            </a:extLst>
          </p:cNvPr>
          <p:cNvSpPr/>
          <p:nvPr/>
        </p:nvSpPr>
        <p:spPr>
          <a:xfrm>
            <a:off x="381000" y="6136582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¯^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v`MÖnY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wRnŸv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I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Mjwe‡ji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mÂvjb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|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963BE-5DDC-4390-B999-C9B4A8850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09" y="646290"/>
            <a:ext cx="6261955" cy="59756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B24B18-BD6B-45CD-BC7D-D8418D81177E}"/>
              </a:ext>
            </a:extLst>
          </p:cNvPr>
          <p:cNvSpPr txBox="1"/>
          <p:nvPr/>
        </p:nvSpPr>
        <p:spPr>
          <a:xfrm>
            <a:off x="6327886" y="6179303"/>
            <a:ext cx="521851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সেঞ্চুরী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45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006" y="987188"/>
            <a:ext cx="9621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0642" y="2428890"/>
            <a:ext cx="75854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3140" y="3657600"/>
            <a:ext cx="128432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শাখাঃ </a:t>
            </a:r>
            <a:r>
              <a:rPr lang="bn-IN" sz="2800" b="1" spc="-50" dirty="0">
                <a:solidFill>
                  <a:schemeClr val="tx1"/>
                </a:solidFill>
                <a:latin typeface="NikoshBAN" pitchFamily="2" charset="0"/>
                <a:ea typeface="Times New Roman"/>
                <a:cs typeface="NikoshBAN" pitchFamily="2" charset="0"/>
              </a:rPr>
              <a:t>৪টি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742227" y="187035"/>
            <a:ext cx="2030677" cy="4572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ভেগাস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(X)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8412" y="4343400"/>
            <a:ext cx="4688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bn-IN" sz="2400" dirty="0">
                <a:latin typeface="NikoshBAN" pitchFamily="2" charset="0"/>
                <a:ea typeface="Times New Roman"/>
                <a:cs typeface="NikoshBAN" pitchFamily="2" charset="0"/>
              </a:rPr>
              <a:t>ল্যারিঞ্জিয়াল</a:t>
            </a:r>
            <a:r>
              <a:rPr lang="en-US" sz="2400" dirty="0">
                <a:latin typeface="Times New Roman"/>
                <a:ea typeface="Times New Roman"/>
              </a:rPr>
              <a:t>: 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¯^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ih‡š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¿ </a:t>
            </a: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বিস্তৃত</a:t>
            </a:r>
            <a:r>
              <a:rPr lang="bn-BD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nq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latin typeface="Times New Roman"/>
              <a:ea typeface="Times New Roman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SutonnyMJ"/>
                <a:ea typeface="Times New Roman"/>
                <a:cs typeface="Times New Roman"/>
              </a:rPr>
              <a:t>KvwW©qvK</a:t>
            </a:r>
            <a:r>
              <a:rPr lang="en-US" sz="2400" dirty="0">
                <a:latin typeface="Times New Roman"/>
                <a:ea typeface="Times New Roman"/>
              </a:rPr>
              <a:t>: </a:t>
            </a:r>
            <a:r>
              <a:rPr lang="bn-IN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ürwc‡Û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¯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œvqy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mieivn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latin typeface="Times New Roman"/>
              <a:ea typeface="Times New Roman"/>
            </a:endParaRP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bn-IN" sz="2400" dirty="0">
                <a:latin typeface="NikoshBAN" pitchFamily="2" charset="0"/>
                <a:ea typeface="Times New Roman"/>
                <a:cs typeface="NikoshBAN" pitchFamily="2" charset="0"/>
              </a:rPr>
              <a:t>গ্যাস্ট্রিক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: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cvK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¯’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jx‡Z</a:t>
            </a:r>
            <a:r>
              <a:rPr lang="bn-BD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¯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œvqy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cÖ`vb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latin typeface="Times New Roman"/>
              <a:ea typeface="Times New Roman"/>
            </a:endParaRP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SutonnyMJ"/>
                <a:ea typeface="Times New Roman"/>
                <a:cs typeface="Times New Roman"/>
              </a:rPr>
              <a:t>cvj‡gvbvix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ea typeface="Times New Roman"/>
              </a:rPr>
              <a:t>: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dzmdz‡m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bn-BD" sz="2000" dirty="0">
                <a:latin typeface="NikoshBAN" pitchFamily="2" charset="0"/>
                <a:ea typeface="Times New Roman"/>
                <a:cs typeface="NikoshBAN" pitchFamily="2" charset="0"/>
              </a:rPr>
              <a:t>বিস্তার</a:t>
            </a:r>
            <a:r>
              <a:rPr lang="bn-BD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jvf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K‡i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|</a:t>
            </a: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9044" y="1659693"/>
            <a:ext cx="3865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gWzjv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AejsMUvi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cvk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¦©</a:t>
            </a: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দেশ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32823" y="2955944"/>
            <a:ext cx="1095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wgkÖ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21" y="505770"/>
            <a:ext cx="3948075" cy="55919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04020" y="2039596"/>
            <a:ext cx="1447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SutonnyMJ"/>
                <a:ea typeface="Times New Roman"/>
                <a:cs typeface="Times New Roman"/>
              </a:rPr>
              <a:t>KvwW©qvK</a:t>
            </a:r>
            <a:r>
              <a:rPr lang="bn-IN" sz="2000" dirty="0">
                <a:latin typeface="SutonnyMJ"/>
                <a:ea typeface="Times New Roman"/>
                <a:cs typeface="Times New Roman"/>
              </a:rPr>
              <a:t> </a:t>
            </a:r>
            <a:r>
              <a:rPr lang="bn-IN" sz="2000" dirty="0">
                <a:latin typeface="NikoshBAN" pitchFamily="2" charset="0"/>
                <a:ea typeface="Times New Roman"/>
                <a:cs typeface="NikoshBAN" pitchFamily="2" charset="0"/>
              </a:rPr>
              <a:t>স্নায়ু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0402" y="2488617"/>
            <a:ext cx="1517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SutonnyMJ"/>
                <a:ea typeface="Times New Roman"/>
                <a:cs typeface="Times New Roman"/>
              </a:rPr>
              <a:t>cvj‡gvbvix</a:t>
            </a:r>
            <a:r>
              <a:rPr lang="bn-IN" sz="2000" dirty="0">
                <a:latin typeface="SutonnyMJ"/>
                <a:ea typeface="Times New Roman"/>
                <a:cs typeface="Times New Roman"/>
              </a:rPr>
              <a:t> </a:t>
            </a:r>
            <a:r>
              <a:rPr lang="bn-IN" sz="2000" dirty="0">
                <a:latin typeface="NikoshBAN" pitchFamily="2" charset="0"/>
                <a:ea typeface="Times New Roman"/>
                <a:cs typeface="NikoshBAN" pitchFamily="2" charset="0"/>
              </a:rPr>
              <a:t>স্নায়ু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SutonnyMJ"/>
                <a:ea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477000" y="3169023"/>
            <a:ext cx="1188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ea typeface="Times New Roman"/>
                <a:cs typeface="NikoshBAN" pitchFamily="2" charset="0"/>
              </a:rPr>
              <a:t>গ্যাস্ট্রিক স্নায়ু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9022887" y="1336527"/>
            <a:ext cx="1416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itchFamily="2" charset="0"/>
                <a:ea typeface="Times New Roman"/>
                <a:cs typeface="NikoshBAN" pitchFamily="2" charset="0"/>
              </a:rPr>
              <a:t>ল্যারিঞ্জিয়াল স্নায়ু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18633" y="1064132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ভেগাস</a:t>
            </a: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(X)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CB576-E6FD-4333-B674-65E5AD135BDB}"/>
              </a:ext>
            </a:extLst>
          </p:cNvPr>
          <p:cNvSpPr txBox="1"/>
          <p:nvPr/>
        </p:nvSpPr>
        <p:spPr>
          <a:xfrm>
            <a:off x="6304432" y="5927843"/>
            <a:ext cx="521851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সেঞ্চুরী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540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1" y="1338590"/>
            <a:ext cx="96212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1" y="2551969"/>
            <a:ext cx="75854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6962" y="3781541"/>
            <a:ext cx="85632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5975" y="5136324"/>
            <a:ext cx="6928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905000" y="457200"/>
            <a:ext cx="3276600" cy="4572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স্পাইনাল অ্যাক্সেসরী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(XI)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8856" y="1898675"/>
            <a:ext cx="3415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gWzjv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AejsMUvi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cvk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¦©</a:t>
            </a: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দেশ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3849" y="31237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gvUi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4614" y="4419600"/>
            <a:ext cx="3603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Mjwej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, ¯^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ihš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¿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MÖxev</a:t>
            </a:r>
            <a:endParaRPr lang="bn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5811761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cs typeface="NikoshBAN" pitchFamily="2" charset="0"/>
              </a:rPr>
              <a:t>মাথা ও কাঁধের সঞ্চালন,শব্দ সৃষ্টি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|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734593"/>
            <a:ext cx="4572000" cy="40010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70123" y="1834702"/>
            <a:ext cx="129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ফোরম্যান ম্যাগনাম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0123" y="3685806"/>
            <a:ext cx="129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সুসুম্না স্নায়ু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0905" y="4452058"/>
            <a:ext cx="129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পেশি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38079" y="2963366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স্পাইনাল অ্যাক্সেসরী</a:t>
            </a: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(XI)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3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1" y="1338590"/>
            <a:ext cx="96212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9288" y="2653201"/>
            <a:ext cx="75854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6962" y="3781541"/>
            <a:ext cx="85632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325" y="4955278"/>
            <a:ext cx="692818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905000" y="457200"/>
            <a:ext cx="3276600" cy="457200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হাইপোগ্লোসাল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(XII)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7292" y="2050474"/>
            <a:ext cx="3257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†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gWzjv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AejsMUv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 </a:t>
            </a: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অঙ্কীয়দেশ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3630" y="3137493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মোটর</a:t>
            </a:r>
            <a:endParaRPr lang="bn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/>
              <a:ea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4304761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জিহ্বা।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6388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সংশ্লিষ্ট অঙ্গের সঞ্চালন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  <a:ea typeface="Times New Roman"/>
                <a:cs typeface="Times New Roman"/>
              </a:rPr>
              <a:t>|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"/>
          <a:stretch/>
        </p:blipFill>
        <p:spPr>
          <a:xfrm>
            <a:off x="5486400" y="1710463"/>
            <a:ext cx="4953000" cy="414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72535" y="1758085"/>
            <a:ext cx="1503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মেডুলা অবলংগাটা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45151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জিহ্বা পেশি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16511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হাইপোগ্লোসাল নালি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A0CCF-8D97-4447-934A-F429DF847BEF}"/>
              </a:ext>
            </a:extLst>
          </p:cNvPr>
          <p:cNvSpPr txBox="1"/>
          <p:nvPr/>
        </p:nvSpPr>
        <p:spPr>
          <a:xfrm>
            <a:off x="1853418" y="1802343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as-IN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নিচের কোন করোটিক স্নায়ু মাথা ও কাধের সঞ্চালনে ভূমিকা পালন করে? </a:t>
            </a:r>
            <a:b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 অকুলোমোটর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ট্রাইজেমিনাল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স্পাইনাল অ্যাক্সেসরি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(ঘ) হাইগোগ্লোসাল</a:t>
            </a:r>
            <a:endParaRPr lang="en-US" b="0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as-IN" b="1" i="0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উত্তর: (গ) স্পাইনাল অ্যাক্সেসরি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6F3AC-674C-4E4A-A6E2-D8B79C9FB7D9}"/>
              </a:ext>
            </a:extLst>
          </p:cNvPr>
          <p:cNvSpPr txBox="1"/>
          <p:nvPr/>
        </p:nvSpPr>
        <p:spPr>
          <a:xfrm>
            <a:off x="1853418" y="2725673"/>
            <a:ext cx="60983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as-IN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শ্রবণ ও ভারসাম্য রক্ষায় ভূমিকা রাখে কোন স্নায়ু? </a:t>
            </a:r>
            <a:endParaRPr lang="en-US" b="1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 অপটিক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অকুলোমোটর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অডিটরি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(ঘ) ভ্যাগাস</a:t>
            </a:r>
            <a:endParaRPr lang="en-US" b="0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as-IN" b="1" i="0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উত্তর: (গ) অডিটরি</a:t>
            </a:r>
          </a:p>
          <a:p>
            <a:r>
              <a:rPr lang="en-US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as-IN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স্বাদ গ্রহণের সাথে সম্পর্কিত স্নায়ু কোনটি? </a:t>
            </a:r>
            <a:endParaRPr lang="en-US" b="1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 ফেসিয়াল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ট্রকলিয়ার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অলফ্যাক্টরি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(ঘ) অপটিক</a:t>
            </a:r>
            <a:endParaRPr lang="en-US" b="0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b="1" i="0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উত্তর: (ক) ফেসিয়াল</a:t>
            </a:r>
            <a:endParaRPr lang="en-US" b="1" i="0" dirty="0"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as-IN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মিশ্র করোটিক স্নায়ু হচ্ছে- </a:t>
            </a:r>
            <a:endParaRPr lang="en-US" b="1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অপটিক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ii.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ফেসিয়াল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iii.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ভেগাস</a:t>
            </a:r>
            <a:b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b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ii  (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iii  (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উত্তর: (গ) 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as-IN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as-IN" b="1" i="0" dirty="0"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5D7E1-CB40-4509-9C57-850A97688D04}"/>
              </a:ext>
            </a:extLst>
          </p:cNvPr>
          <p:cNvSpPr txBox="1"/>
          <p:nvPr/>
        </p:nvSpPr>
        <p:spPr>
          <a:xfrm>
            <a:off x="3406350" y="563104"/>
            <a:ext cx="377457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n-US" sz="54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8E2558-8AFD-47E6-A178-132072361FB6}"/>
              </a:ext>
            </a:extLst>
          </p:cNvPr>
          <p:cNvSpPr txBox="1"/>
          <p:nvPr/>
        </p:nvSpPr>
        <p:spPr>
          <a:xfrm>
            <a:off x="2379408" y="1252421"/>
            <a:ext cx="377457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bn-BD" sz="5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92905-D251-4930-8308-7596596FE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7407"/>
          <a:stretch/>
        </p:blipFill>
        <p:spPr>
          <a:xfrm>
            <a:off x="6656652" y="1087961"/>
            <a:ext cx="2812026" cy="1832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7AB05F-ABD0-4D23-8328-3FC1C29EF35D}"/>
              </a:ext>
            </a:extLst>
          </p:cNvPr>
          <p:cNvSpPr txBox="1"/>
          <p:nvPr/>
        </p:nvSpPr>
        <p:spPr>
          <a:xfrm>
            <a:off x="1905535" y="3561842"/>
            <a:ext cx="849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করোটিক স্নায়ুগুলোর নাম, উৎপত্তি,বিস্তৃতি, প্রকৃতি ও কাজ ছক আকারে লিখ।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E986AB-831B-4017-B3FC-3F6D63962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900" r="100000">
                        <a14:foregroundMark x1="98230" y1="48098" x2="98525" y2="41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2727"/>
          <a:stretch/>
        </p:blipFill>
        <p:spPr>
          <a:xfrm>
            <a:off x="3277772" y="1988838"/>
            <a:ext cx="5120640" cy="4280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FA07A1-6FA0-4C24-B911-ED9463EBCCC1}"/>
              </a:ext>
            </a:extLst>
          </p:cNvPr>
          <p:cNvSpPr txBox="1"/>
          <p:nvPr/>
        </p:nvSpPr>
        <p:spPr>
          <a:xfrm>
            <a:off x="3099581" y="295420"/>
            <a:ext cx="5992838" cy="15474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7200" b="1" dirty="0"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4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2981A05-4962-4909-B13C-CDA357A8CD6D}"/>
              </a:ext>
            </a:extLst>
          </p:cNvPr>
          <p:cNvSpPr>
            <a:spLocks noGrp="1"/>
          </p:cNvSpPr>
          <p:nvPr/>
        </p:nvSpPr>
        <p:spPr>
          <a:xfrm>
            <a:off x="885371" y="2656114"/>
            <a:ext cx="3886200" cy="259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27000">
              <a:schemeClr val="accent1">
                <a:alpha val="64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বিষয়	: জীববিজ্ঞান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শ্রেণি	: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অধ্যা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য়ঃ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শারীরতত্ত্ব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    </a:t>
            </a:r>
            <a:endParaRPr lang="bn-IN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E67F5-ADFB-42E9-AA51-D26717AEE642}"/>
              </a:ext>
            </a:extLst>
          </p:cNvPr>
          <p:cNvSpPr txBox="1"/>
          <p:nvPr/>
        </p:nvSpPr>
        <p:spPr>
          <a:xfrm>
            <a:off x="4874986" y="972459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E0E97-D0F7-4922-9F52-A26397FC4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r="10481"/>
          <a:stretch/>
        </p:blipFill>
        <p:spPr>
          <a:xfrm>
            <a:off x="8304551" y="1983218"/>
            <a:ext cx="3002078" cy="393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28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288886B-5C77-4943-862D-F80477B4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65" y="709862"/>
            <a:ext cx="6442269" cy="581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F4281-9137-4A00-B822-9F2B099C17AC}"/>
              </a:ext>
            </a:extLst>
          </p:cNvPr>
          <p:cNvSpPr txBox="1"/>
          <p:nvPr/>
        </p:nvSpPr>
        <p:spPr>
          <a:xfrm>
            <a:off x="1578039" y="196914"/>
            <a:ext cx="153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0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58C59-F804-479B-AEAA-A8F0CBE5D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4" b="96724" l="7000" r="96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7" y="763488"/>
            <a:ext cx="5747657" cy="5331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1D3D02-BAC6-44D8-B1FD-5342645F9038}"/>
              </a:ext>
            </a:extLst>
          </p:cNvPr>
          <p:cNvSpPr txBox="1"/>
          <p:nvPr/>
        </p:nvSpPr>
        <p:spPr>
          <a:xfrm>
            <a:off x="5515428" y="354573"/>
            <a:ext cx="271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2D9C1-F212-4CA5-85C8-3726A23AB2B4}"/>
              </a:ext>
            </a:extLst>
          </p:cNvPr>
          <p:cNvSpPr txBox="1"/>
          <p:nvPr/>
        </p:nvSpPr>
        <p:spPr>
          <a:xfrm>
            <a:off x="5130799" y="5802124"/>
            <a:ext cx="27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করোটিক স্নায়ু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410200" y="457200"/>
            <a:ext cx="2590800" cy="1371600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1365" y="1828801"/>
            <a:ext cx="3550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</a:rPr>
              <a:t>GB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</a:rPr>
              <a:t>cvV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</a:rPr>
              <a:t> †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</a:rPr>
              <a:t>k‡l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</a:rPr>
              <a:t>wkÿv_x©iv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/>
              </a:rPr>
              <a:t>...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200400" y="2514600"/>
            <a:ext cx="381000" cy="914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2057400" y="3581400"/>
            <a:ext cx="7239000" cy="25908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Courier New" pitchFamily="49" charset="0"/>
              <a:buChar char="o"/>
            </a:pPr>
            <a:r>
              <a:rPr lang="bn-BD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করোটিক স্নায়ুর  সংঙ্গা বলতে পারবে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bn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করোটিক স্নায়ু</a:t>
            </a:r>
            <a:r>
              <a:rPr lang="bn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সমূহে</a:t>
            </a:r>
            <a:r>
              <a:rPr lang="bn-BD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 কাজ ব্যাখ্যা করতে পারবে</a:t>
            </a:r>
          </a:p>
        </p:txBody>
      </p:sp>
    </p:spTree>
    <p:extLst>
      <p:ext uri="{BB962C8B-B14F-4D97-AF65-F5344CB8AC3E}">
        <p14:creationId xmlns:p14="http://schemas.microsoft.com/office/powerpoint/2010/main" val="35095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611880" y="951914"/>
            <a:ext cx="2286000" cy="838200"/>
          </a:xfrm>
          <a:prstGeom prst="downArrowCallou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করোটিক স্নায়ু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6" y="2059394"/>
            <a:ext cx="9059594" cy="2739211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BD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 সব স্নায়ু মস্তিষ্কের বিভিন্ন অংশ হতে উৎপত্তি লাভ করে করোটিকার ছিদ্রপথে বের হয়ে দেহের বিভিন্ন অঙ্গে গমন করে তাদের করোটিক স্নায়ু বলে।</a:t>
            </a:r>
          </a:p>
          <a:p>
            <a:endParaRPr lang="bn-BD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bn-BD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করোটিক স্নায়ু ১২ জোড়া ।</a:t>
            </a:r>
          </a:p>
          <a:p>
            <a:endParaRPr lang="bn-BD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bn-BD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সেনসরি  বা সংবেদী, মটর বা চেষ্টীয় এবং মিশ্র বা মিক্সড প্রকৃতির হয়ে থাকে।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New folder\k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24611"/>
            <a:ext cx="3124200" cy="4648200"/>
          </a:xfrm>
          <a:prstGeom prst="rect">
            <a:avLst/>
          </a:prstGeom>
          <a:noFill/>
          <a:effectLst>
            <a:glow rad="127000">
              <a:srgbClr val="00B0F0"/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D7ABD30-CBE9-49F2-A4B3-43E4C41D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986" y="829994"/>
            <a:ext cx="3388918" cy="360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0575839-242E-4E2A-9EDF-98A2EB2DA413}"/>
              </a:ext>
            </a:extLst>
          </p:cNvPr>
          <p:cNvSpPr txBox="1"/>
          <p:nvPr/>
        </p:nvSpPr>
        <p:spPr>
          <a:xfrm>
            <a:off x="897987" y="1787481"/>
            <a:ext cx="11000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ওহে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অপু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ওঠ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তামাক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টিক্কা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হুক্কা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।”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কথাগুলো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করোটিক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B7A73-BAA1-431C-AC04-5C0D99B46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15385" r="3077" b="44205"/>
          <a:stretch/>
        </p:blipFill>
        <p:spPr bwMode="auto">
          <a:xfrm>
            <a:off x="518161" y="3941725"/>
            <a:ext cx="11380762" cy="211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7631D-53EA-43F8-8F15-D8BB364B5C75}"/>
              </a:ext>
            </a:extLst>
          </p:cNvPr>
          <p:cNvSpPr txBox="1"/>
          <p:nvPr/>
        </p:nvSpPr>
        <p:spPr>
          <a:xfrm>
            <a:off x="3179298" y="464234"/>
            <a:ext cx="609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ছন্দে</a:t>
            </a:r>
            <a:r>
              <a:rPr lang="en-US" sz="28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ছন্দে</a:t>
            </a:r>
            <a:r>
              <a:rPr lang="en-US" sz="28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28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b="1" dirty="0" err="1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8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করোটিক</a:t>
            </a:r>
            <a:r>
              <a:rPr lang="en-US" sz="28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1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248400" cy="641725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8100000" scaled="1"/>
          </a:grad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114801" y="304800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করোটিক স্নায়ু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0353" y="1481050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অলফ্যাক্টরি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(I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88846" y="1995488"/>
            <a:ext cx="120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অপটিক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(II)</a:t>
            </a:r>
            <a:endParaRPr lang="en-US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13438" y="3335255"/>
            <a:ext cx="1577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ট্রাইজেমিনাল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(V)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61594" y="4105832"/>
            <a:ext cx="1374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ফেসিয়াল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(VII)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03086" y="4900558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গ্লসোফ্যারিঞ্জিয়াল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(IX</a:t>
            </a:r>
            <a:r>
              <a:rPr lang="bn-BD" dirty="0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)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18192" y="5445849"/>
            <a:ext cx="1015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ভেগাস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(X)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5088" y="2414193"/>
            <a:ext cx="2132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dirty="0">
                <a:latin typeface="NikoshBAN" pitchFamily="2" charset="0"/>
                <a:cs typeface="NikoshBAN" pitchFamily="2" charset="0"/>
              </a:rPr>
              <a:t>অকুলোমোটর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(III)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8846" y="2821770"/>
            <a:ext cx="1414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ট্রকলিয়ার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(IV</a:t>
            </a:r>
            <a:r>
              <a:rPr lang="bn-BD" sz="2000" dirty="0">
                <a:solidFill>
                  <a:prstClr val="black"/>
                </a:solidFill>
                <a:latin typeface="Times New Roman" pitchFamily="18" charset="0"/>
                <a:cs typeface="NikoshBAN" pitchFamily="2" charset="0"/>
              </a:rPr>
              <a:t>)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44474" y="3692047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অ্যাবডুসেন্স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(VI)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02306" y="4475164"/>
            <a:ext cx="133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অডিটরি</a:t>
            </a:r>
            <a:r>
              <a:rPr lang="bn-BD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(VIII)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58578" y="6184513"/>
            <a:ext cx="1728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হাইপোগ্লোসাল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(XII)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75873" y="5720169"/>
            <a:ext cx="205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স্পাইনাল অ্যাক্সেসরী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(XI)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54218" y="4105831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পনস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53216" y="4863340"/>
            <a:ext cx="138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মেডুলা অবলঙ্গটা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1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1360</Words>
  <Application>Microsoft Office PowerPoint</Application>
  <PresentationFormat>Widescreen</PresentationFormat>
  <Paragraphs>246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Nikosh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75</cp:revision>
  <dcterms:created xsi:type="dcterms:W3CDTF">2020-07-24T15:40:35Z</dcterms:created>
  <dcterms:modified xsi:type="dcterms:W3CDTF">2020-08-02T04:31:18Z</dcterms:modified>
</cp:coreProperties>
</file>