
<file path=[Content_Types].xml><?xml version="1.0" encoding="utf-8"?>
<Types xmlns="http://schemas.openxmlformats.org/package/2006/content-types">
  <Default Extension="3gp" ContentType="video/3gp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58" r:id="rId3"/>
    <p:sldId id="259" r:id="rId4"/>
    <p:sldId id="261" r:id="rId5"/>
    <p:sldId id="264" r:id="rId6"/>
    <p:sldId id="260" r:id="rId7"/>
    <p:sldId id="279" r:id="rId8"/>
    <p:sldId id="350" r:id="rId9"/>
    <p:sldId id="365" r:id="rId10"/>
    <p:sldId id="285" r:id="rId11"/>
    <p:sldId id="356" r:id="rId12"/>
    <p:sldId id="368" r:id="rId13"/>
    <p:sldId id="369" r:id="rId14"/>
    <p:sldId id="366" r:id="rId15"/>
    <p:sldId id="367" r:id="rId16"/>
    <p:sldId id="344" r:id="rId17"/>
    <p:sldId id="357" r:id="rId18"/>
    <p:sldId id="304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>
      <p:cViewPr varScale="1">
        <p:scale>
          <a:sx n="72" d="100"/>
          <a:sy n="72" d="100"/>
        </p:scale>
        <p:origin x="4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image" Target="../media/image33.jpg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3.jpg"/><Relationship Id="rId1" Type="http://schemas.openxmlformats.org/officeDocument/2006/relationships/image" Target="../media/image37.jpg"/><Relationship Id="rId6" Type="http://schemas.openxmlformats.org/officeDocument/2006/relationships/image" Target="../media/image38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0826F-8630-443E-BFB2-CD796933AF3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F2AFB4-9ED3-4A01-BA0D-36B07DFF1A7D}">
      <dgm:prSet phldrT="[Text]" custT="1"/>
      <dgm:spPr>
        <a:noFill/>
        <a:ln w="76200">
          <a:solidFill>
            <a:srgbClr val="0070C0"/>
          </a:solidFill>
        </a:ln>
      </dgm:spPr>
      <dgm:t>
        <a:bodyPr/>
        <a:lstStyle/>
        <a:p>
          <a:r>
            <a:rPr lang="en-GB" sz="3600" b="1" dirty="0">
              <a:latin typeface="NikoshBAN" panose="02000000000000000000" pitchFamily="2" charset="0"/>
              <a:cs typeface="NikoshBAN" panose="02000000000000000000" pitchFamily="2" charset="0"/>
            </a:rPr>
            <a:t>প্রভাব/কুফল</a:t>
          </a:r>
        </a:p>
      </dgm:t>
    </dgm:pt>
    <dgm:pt modelId="{1CBBF6A4-CD59-485E-92AF-E1F50E136FC7}" type="parTrans" cxnId="{D2447C8A-308C-4502-889D-FC174B4E3847}">
      <dgm:prSet/>
      <dgm:spPr/>
      <dgm:t>
        <a:bodyPr/>
        <a:lstStyle/>
        <a:p>
          <a:endParaRPr lang="en-GB"/>
        </a:p>
      </dgm:t>
    </dgm:pt>
    <dgm:pt modelId="{BCC69140-DE85-4474-8F9D-9D21F0DC41A8}" type="sibTrans" cxnId="{D2447C8A-308C-4502-889D-FC174B4E3847}">
      <dgm:prSet/>
      <dgm:spPr/>
      <dgm:t>
        <a:bodyPr/>
        <a:lstStyle/>
        <a:p>
          <a:endParaRPr lang="en-GB"/>
        </a:p>
      </dgm:t>
    </dgm:pt>
    <dgm:pt modelId="{FC817DC1-51E9-4CE8-8152-2577F88B7175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43D532-1575-44F9-BFF2-8D03C0AD0641}" type="parTrans" cxnId="{2AA5453B-53C0-40F2-8E6C-9ECD7507630D}">
      <dgm:prSet/>
      <dgm:spPr/>
      <dgm:t>
        <a:bodyPr/>
        <a:lstStyle/>
        <a:p>
          <a:endParaRPr lang="en-GB"/>
        </a:p>
      </dgm:t>
    </dgm:pt>
    <dgm:pt modelId="{8282C5E2-F4DA-4211-B83D-25F1DD4A8CB8}" type="sibTrans" cxnId="{2AA5453B-53C0-40F2-8E6C-9ECD7507630D}">
      <dgm:prSet/>
      <dgm:spPr/>
      <dgm:t>
        <a:bodyPr/>
        <a:lstStyle/>
        <a:p>
          <a:endParaRPr lang="en-GB"/>
        </a:p>
      </dgm:t>
    </dgm:pt>
    <dgm:pt modelId="{E55E4DC8-C256-454E-BFC8-A33637F4EF79}">
      <dgm:prSet phldrT="[Text]" custT="1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D21B41-5863-4244-8A66-929F6A4FDB6D}" type="parTrans" cxnId="{042702C2-9353-44EE-A965-BDB0DABE5BC7}">
      <dgm:prSet/>
      <dgm:spPr/>
      <dgm:t>
        <a:bodyPr/>
        <a:lstStyle/>
        <a:p>
          <a:endParaRPr lang="en-GB"/>
        </a:p>
      </dgm:t>
    </dgm:pt>
    <dgm:pt modelId="{4F08E3C9-F1C4-4140-9EC5-5EC914B98895}" type="sibTrans" cxnId="{042702C2-9353-44EE-A965-BDB0DABE5BC7}">
      <dgm:prSet/>
      <dgm:spPr/>
      <dgm:t>
        <a:bodyPr/>
        <a:lstStyle/>
        <a:p>
          <a:endParaRPr lang="en-GB"/>
        </a:p>
      </dgm:t>
    </dgm:pt>
    <dgm:pt modelId="{862AFE9C-1BF0-48BB-9E10-A3D02FCD1D7C}">
      <dgm:prSet phldrT="[Text]" custT="1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721110-4F06-45EA-8777-9CA1AC1460B1}" type="parTrans" cxnId="{D6AA00B5-1C14-4BBB-B46D-51041D9C3793}">
      <dgm:prSet/>
      <dgm:spPr/>
      <dgm:t>
        <a:bodyPr/>
        <a:lstStyle/>
        <a:p>
          <a:endParaRPr lang="en-GB"/>
        </a:p>
      </dgm:t>
    </dgm:pt>
    <dgm:pt modelId="{B93B95A2-EEB2-422C-A08D-E847EEF898C2}" type="sibTrans" cxnId="{D6AA00B5-1C14-4BBB-B46D-51041D9C3793}">
      <dgm:prSet/>
      <dgm:spPr/>
      <dgm:t>
        <a:bodyPr/>
        <a:lstStyle/>
        <a:p>
          <a:endParaRPr lang="en-GB"/>
        </a:p>
      </dgm:t>
    </dgm:pt>
    <dgm:pt modelId="{4F8F1283-E539-47A7-8F47-50BA0D826D8D}">
      <dgm:prSet phldrT="[Text]" custT="1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67AD63-3C76-470F-A20B-58F111828986}" type="parTrans" cxnId="{DE8FAAA1-0829-4071-A9C4-BBBE4F3C9CB6}">
      <dgm:prSet/>
      <dgm:spPr/>
      <dgm:t>
        <a:bodyPr/>
        <a:lstStyle/>
        <a:p>
          <a:endParaRPr lang="en-GB"/>
        </a:p>
      </dgm:t>
    </dgm:pt>
    <dgm:pt modelId="{3023A0FE-3621-4FE2-BF11-FA2ACB331CEF}" type="sibTrans" cxnId="{DE8FAAA1-0829-4071-A9C4-BBBE4F3C9CB6}">
      <dgm:prSet/>
      <dgm:spPr/>
      <dgm:t>
        <a:bodyPr/>
        <a:lstStyle/>
        <a:p>
          <a:endParaRPr lang="en-GB"/>
        </a:p>
      </dgm:t>
    </dgm:pt>
    <dgm:pt modelId="{25D561D9-C3B7-4185-A0AB-0441575D7775}">
      <dgm:prSet phldrT="[Text]" custT="1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7FB29F-8F47-469D-8FE2-26576F09B943}" type="sibTrans" cxnId="{B990079E-A28E-4EA5-AC32-39312BECFCE4}">
      <dgm:prSet/>
      <dgm:spPr/>
      <dgm:t>
        <a:bodyPr/>
        <a:lstStyle/>
        <a:p>
          <a:endParaRPr lang="en-GB"/>
        </a:p>
      </dgm:t>
    </dgm:pt>
    <dgm:pt modelId="{DC46EBFE-BE5F-4D7B-A590-967593A254E3}" type="parTrans" cxnId="{B990079E-A28E-4EA5-AC32-39312BECFCE4}">
      <dgm:prSet/>
      <dgm:spPr/>
      <dgm:t>
        <a:bodyPr/>
        <a:lstStyle/>
        <a:p>
          <a:endParaRPr lang="en-GB"/>
        </a:p>
      </dgm:t>
    </dgm:pt>
    <dgm:pt modelId="{2DF644C5-DE4E-4BBA-A8F0-D8A0C550ABCD}">
      <dgm:prSet phldrT="[Text]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0EA734-96FD-44EA-B25C-007D079AA8EB}" type="parTrans" cxnId="{3E3F332C-AF40-4491-A560-81C3DE88B7BB}">
      <dgm:prSet/>
      <dgm:spPr/>
      <dgm:t>
        <a:bodyPr/>
        <a:lstStyle/>
        <a:p>
          <a:endParaRPr lang="en-GB"/>
        </a:p>
      </dgm:t>
    </dgm:pt>
    <dgm:pt modelId="{51582F35-39E5-42D3-918F-305C82E3498D}" type="sibTrans" cxnId="{3E3F332C-AF40-4491-A560-81C3DE88B7BB}">
      <dgm:prSet/>
      <dgm:spPr/>
      <dgm:t>
        <a:bodyPr/>
        <a:lstStyle/>
        <a:p>
          <a:endParaRPr lang="en-GB"/>
        </a:p>
      </dgm:t>
    </dgm:pt>
    <dgm:pt modelId="{FB879E62-D076-443A-9B64-523CF77C8FFF}" type="pres">
      <dgm:prSet presAssocID="{F4D0826F-8630-443E-BFB2-CD796933AF38}" presName="composite" presStyleCnt="0">
        <dgm:presLayoutVars>
          <dgm:chMax val="1"/>
          <dgm:dir/>
          <dgm:resizeHandles val="exact"/>
        </dgm:presLayoutVars>
      </dgm:prSet>
      <dgm:spPr/>
    </dgm:pt>
    <dgm:pt modelId="{DAD9B2FF-B68E-4C6E-93EE-E39108531E03}" type="pres">
      <dgm:prSet presAssocID="{F4D0826F-8630-443E-BFB2-CD796933AF38}" presName="radial" presStyleCnt="0">
        <dgm:presLayoutVars>
          <dgm:animLvl val="ctr"/>
        </dgm:presLayoutVars>
      </dgm:prSet>
      <dgm:spPr/>
    </dgm:pt>
    <dgm:pt modelId="{2B175060-F276-4908-A387-3E200B820AC3}" type="pres">
      <dgm:prSet presAssocID="{4FF2AFB4-9ED3-4A01-BA0D-36B07DFF1A7D}" presName="centerShape" presStyleLbl="vennNode1" presStyleIdx="0" presStyleCnt="7"/>
      <dgm:spPr/>
    </dgm:pt>
    <dgm:pt modelId="{3E9FDBE3-4304-4E99-B322-CB5F710C3E4E}" type="pres">
      <dgm:prSet presAssocID="{25D561D9-C3B7-4185-A0AB-0441575D7775}" presName="node" presStyleLbl="vennNode1" presStyleIdx="1" presStyleCnt="7" custScaleX="130653" custScaleY="120758">
        <dgm:presLayoutVars>
          <dgm:bulletEnabled val="1"/>
        </dgm:presLayoutVars>
      </dgm:prSet>
      <dgm:spPr/>
    </dgm:pt>
    <dgm:pt modelId="{885AABBD-4895-4C30-9C25-8426FE781221}" type="pres">
      <dgm:prSet presAssocID="{FC817DC1-51E9-4CE8-8152-2577F88B7175}" presName="node" presStyleLbl="vennNode1" presStyleIdx="2" presStyleCnt="7" custScaleX="130653" custScaleY="120758">
        <dgm:presLayoutVars>
          <dgm:bulletEnabled val="1"/>
        </dgm:presLayoutVars>
      </dgm:prSet>
      <dgm:spPr/>
    </dgm:pt>
    <dgm:pt modelId="{F6D41725-848F-4317-B504-043CAB33DDDF}" type="pres">
      <dgm:prSet presAssocID="{4F8F1283-E539-47A7-8F47-50BA0D826D8D}" presName="node" presStyleLbl="vennNode1" presStyleIdx="3" presStyleCnt="7" custScaleX="130653" custScaleY="120758">
        <dgm:presLayoutVars>
          <dgm:bulletEnabled val="1"/>
        </dgm:presLayoutVars>
      </dgm:prSet>
      <dgm:spPr/>
    </dgm:pt>
    <dgm:pt modelId="{F1AC8345-E7E8-457B-BC49-0F0A7ED29257}" type="pres">
      <dgm:prSet presAssocID="{E55E4DC8-C256-454E-BFC8-A33637F4EF79}" presName="node" presStyleLbl="vennNode1" presStyleIdx="4" presStyleCnt="7" custScaleX="130653" custScaleY="120758">
        <dgm:presLayoutVars>
          <dgm:bulletEnabled val="1"/>
        </dgm:presLayoutVars>
      </dgm:prSet>
      <dgm:spPr/>
    </dgm:pt>
    <dgm:pt modelId="{2AE053EA-1298-4EA0-B26D-ADCB507DBD05}" type="pres">
      <dgm:prSet presAssocID="{862AFE9C-1BF0-48BB-9E10-A3D02FCD1D7C}" presName="node" presStyleLbl="vennNode1" presStyleIdx="5" presStyleCnt="7" custScaleX="130653" custScaleY="120758">
        <dgm:presLayoutVars>
          <dgm:bulletEnabled val="1"/>
        </dgm:presLayoutVars>
      </dgm:prSet>
      <dgm:spPr/>
    </dgm:pt>
    <dgm:pt modelId="{77EA9864-2B51-4368-AE5F-CFFD13691973}" type="pres">
      <dgm:prSet presAssocID="{2DF644C5-DE4E-4BBA-A8F0-D8A0C550ABCD}" presName="node" presStyleLbl="vennNode1" presStyleIdx="6" presStyleCnt="7" custScaleX="130653" custScaleY="120758">
        <dgm:presLayoutVars>
          <dgm:bulletEnabled val="1"/>
        </dgm:presLayoutVars>
      </dgm:prSet>
      <dgm:spPr/>
    </dgm:pt>
  </dgm:ptLst>
  <dgm:cxnLst>
    <dgm:cxn modelId="{D4403304-81FF-4A5C-B73E-24526D632062}" type="presOf" srcId="{862AFE9C-1BF0-48BB-9E10-A3D02FCD1D7C}" destId="{2AE053EA-1298-4EA0-B26D-ADCB507DBD05}" srcOrd="0" destOrd="0" presId="urn:microsoft.com/office/officeart/2005/8/layout/radial3"/>
    <dgm:cxn modelId="{697C820C-A3D3-42A5-889D-0CB8561FC1B1}" type="presOf" srcId="{FC817DC1-51E9-4CE8-8152-2577F88B7175}" destId="{885AABBD-4895-4C30-9C25-8426FE781221}" srcOrd="0" destOrd="0" presId="urn:microsoft.com/office/officeart/2005/8/layout/radial3"/>
    <dgm:cxn modelId="{2217DE0D-AFD4-42E2-AB02-AFF7A047357A}" type="presOf" srcId="{F4D0826F-8630-443E-BFB2-CD796933AF38}" destId="{FB879E62-D076-443A-9B64-523CF77C8FFF}" srcOrd="0" destOrd="0" presId="urn:microsoft.com/office/officeart/2005/8/layout/radial3"/>
    <dgm:cxn modelId="{3E3F332C-AF40-4491-A560-81C3DE88B7BB}" srcId="{4FF2AFB4-9ED3-4A01-BA0D-36B07DFF1A7D}" destId="{2DF644C5-DE4E-4BBA-A8F0-D8A0C550ABCD}" srcOrd="5" destOrd="0" parTransId="{860EA734-96FD-44EA-B25C-007D079AA8EB}" sibTransId="{51582F35-39E5-42D3-918F-305C82E3498D}"/>
    <dgm:cxn modelId="{A9C1DE36-A20C-4188-A95C-E1E1986E120F}" type="presOf" srcId="{25D561D9-C3B7-4185-A0AB-0441575D7775}" destId="{3E9FDBE3-4304-4E99-B322-CB5F710C3E4E}" srcOrd="0" destOrd="0" presId="urn:microsoft.com/office/officeart/2005/8/layout/radial3"/>
    <dgm:cxn modelId="{2AA5453B-53C0-40F2-8E6C-9ECD7507630D}" srcId="{4FF2AFB4-9ED3-4A01-BA0D-36B07DFF1A7D}" destId="{FC817DC1-51E9-4CE8-8152-2577F88B7175}" srcOrd="1" destOrd="0" parTransId="{1243D532-1575-44F9-BFF2-8D03C0AD0641}" sibTransId="{8282C5E2-F4DA-4211-B83D-25F1DD4A8CB8}"/>
    <dgm:cxn modelId="{B4652140-E31F-4E41-AB03-2421A5FB9DBA}" type="presOf" srcId="{2DF644C5-DE4E-4BBA-A8F0-D8A0C550ABCD}" destId="{77EA9864-2B51-4368-AE5F-CFFD13691973}" srcOrd="0" destOrd="0" presId="urn:microsoft.com/office/officeart/2005/8/layout/radial3"/>
    <dgm:cxn modelId="{D2447C8A-308C-4502-889D-FC174B4E3847}" srcId="{F4D0826F-8630-443E-BFB2-CD796933AF38}" destId="{4FF2AFB4-9ED3-4A01-BA0D-36B07DFF1A7D}" srcOrd="0" destOrd="0" parTransId="{1CBBF6A4-CD59-485E-92AF-E1F50E136FC7}" sibTransId="{BCC69140-DE85-4474-8F9D-9D21F0DC41A8}"/>
    <dgm:cxn modelId="{0E7DAE96-3D4F-43CF-9F6B-D729D64B2502}" type="presOf" srcId="{4FF2AFB4-9ED3-4A01-BA0D-36B07DFF1A7D}" destId="{2B175060-F276-4908-A387-3E200B820AC3}" srcOrd="0" destOrd="0" presId="urn:microsoft.com/office/officeart/2005/8/layout/radial3"/>
    <dgm:cxn modelId="{B990079E-A28E-4EA5-AC32-39312BECFCE4}" srcId="{4FF2AFB4-9ED3-4A01-BA0D-36B07DFF1A7D}" destId="{25D561D9-C3B7-4185-A0AB-0441575D7775}" srcOrd="0" destOrd="0" parTransId="{DC46EBFE-BE5F-4D7B-A590-967593A254E3}" sibTransId="{BF7FB29F-8F47-469D-8FE2-26576F09B943}"/>
    <dgm:cxn modelId="{DE8FAAA1-0829-4071-A9C4-BBBE4F3C9CB6}" srcId="{4FF2AFB4-9ED3-4A01-BA0D-36B07DFF1A7D}" destId="{4F8F1283-E539-47A7-8F47-50BA0D826D8D}" srcOrd="2" destOrd="0" parTransId="{C967AD63-3C76-470F-A20B-58F111828986}" sibTransId="{3023A0FE-3621-4FE2-BF11-FA2ACB331CEF}"/>
    <dgm:cxn modelId="{D6AA00B5-1C14-4BBB-B46D-51041D9C3793}" srcId="{4FF2AFB4-9ED3-4A01-BA0D-36B07DFF1A7D}" destId="{862AFE9C-1BF0-48BB-9E10-A3D02FCD1D7C}" srcOrd="4" destOrd="0" parTransId="{4D721110-4F06-45EA-8777-9CA1AC1460B1}" sibTransId="{B93B95A2-EEB2-422C-A08D-E847EEF898C2}"/>
    <dgm:cxn modelId="{48E38DBE-A0EA-4415-A4A1-B7DF8A2DB7CB}" type="presOf" srcId="{E55E4DC8-C256-454E-BFC8-A33637F4EF79}" destId="{F1AC8345-E7E8-457B-BC49-0F0A7ED29257}" srcOrd="0" destOrd="0" presId="urn:microsoft.com/office/officeart/2005/8/layout/radial3"/>
    <dgm:cxn modelId="{042702C2-9353-44EE-A965-BDB0DABE5BC7}" srcId="{4FF2AFB4-9ED3-4A01-BA0D-36B07DFF1A7D}" destId="{E55E4DC8-C256-454E-BFC8-A33637F4EF79}" srcOrd="3" destOrd="0" parTransId="{64D21B41-5863-4244-8A66-929F6A4FDB6D}" sibTransId="{4F08E3C9-F1C4-4140-9EC5-5EC914B98895}"/>
    <dgm:cxn modelId="{0E242FFE-19A4-4B76-8181-7ACF74482551}" type="presOf" srcId="{4F8F1283-E539-47A7-8F47-50BA0D826D8D}" destId="{F6D41725-848F-4317-B504-043CAB33DDDF}" srcOrd="0" destOrd="0" presId="urn:microsoft.com/office/officeart/2005/8/layout/radial3"/>
    <dgm:cxn modelId="{D71E534B-E0B1-4E65-974A-27B70A70BA38}" type="presParOf" srcId="{FB879E62-D076-443A-9B64-523CF77C8FFF}" destId="{DAD9B2FF-B68E-4C6E-93EE-E39108531E03}" srcOrd="0" destOrd="0" presId="urn:microsoft.com/office/officeart/2005/8/layout/radial3"/>
    <dgm:cxn modelId="{8BB846E3-CE60-412C-A7A7-7894A0A90DA5}" type="presParOf" srcId="{DAD9B2FF-B68E-4C6E-93EE-E39108531E03}" destId="{2B175060-F276-4908-A387-3E200B820AC3}" srcOrd="0" destOrd="0" presId="urn:microsoft.com/office/officeart/2005/8/layout/radial3"/>
    <dgm:cxn modelId="{93D179FB-BD6F-4C77-B1F7-5D9E251A88C6}" type="presParOf" srcId="{DAD9B2FF-B68E-4C6E-93EE-E39108531E03}" destId="{3E9FDBE3-4304-4E99-B322-CB5F710C3E4E}" srcOrd="1" destOrd="0" presId="urn:microsoft.com/office/officeart/2005/8/layout/radial3"/>
    <dgm:cxn modelId="{20F95914-4876-4FC8-9BEE-43AEB5BECA3E}" type="presParOf" srcId="{DAD9B2FF-B68E-4C6E-93EE-E39108531E03}" destId="{885AABBD-4895-4C30-9C25-8426FE781221}" srcOrd="2" destOrd="0" presId="urn:microsoft.com/office/officeart/2005/8/layout/radial3"/>
    <dgm:cxn modelId="{0D996AE6-1F22-4148-8679-B8021560E5A3}" type="presParOf" srcId="{DAD9B2FF-B68E-4C6E-93EE-E39108531E03}" destId="{F6D41725-848F-4317-B504-043CAB33DDDF}" srcOrd="3" destOrd="0" presId="urn:microsoft.com/office/officeart/2005/8/layout/radial3"/>
    <dgm:cxn modelId="{95C6A665-17F1-4779-919A-C648827B9B28}" type="presParOf" srcId="{DAD9B2FF-B68E-4C6E-93EE-E39108531E03}" destId="{F1AC8345-E7E8-457B-BC49-0F0A7ED29257}" srcOrd="4" destOrd="0" presId="urn:microsoft.com/office/officeart/2005/8/layout/radial3"/>
    <dgm:cxn modelId="{D49D48CA-7E6E-4A6F-839F-44CC8B8EB1CA}" type="presParOf" srcId="{DAD9B2FF-B68E-4C6E-93EE-E39108531E03}" destId="{2AE053EA-1298-4EA0-B26D-ADCB507DBD05}" srcOrd="5" destOrd="0" presId="urn:microsoft.com/office/officeart/2005/8/layout/radial3"/>
    <dgm:cxn modelId="{5EC75A59-30A7-4EAE-83DA-75B8DF51EDF8}" type="presParOf" srcId="{DAD9B2FF-B68E-4C6E-93EE-E39108531E03}" destId="{77EA9864-2B51-4368-AE5F-CFFD13691973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75060-F276-4908-A387-3E200B820AC3}">
      <dsp:nvSpPr>
        <dsp:cNvPr id="0" name=""/>
        <dsp:cNvSpPr/>
      </dsp:nvSpPr>
      <dsp:spPr>
        <a:xfrm>
          <a:off x="2296715" y="1153715"/>
          <a:ext cx="2874168" cy="2874168"/>
        </a:xfrm>
        <a:prstGeom prst="ellipse">
          <a:avLst/>
        </a:prstGeom>
        <a:noFill/>
        <a:ln w="762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প্রভাব/কুফল</a:t>
          </a:r>
        </a:p>
      </dsp:txBody>
      <dsp:txXfrm>
        <a:off x="2717627" y="1574627"/>
        <a:ext cx="2032344" cy="2032344"/>
      </dsp:txXfrm>
    </dsp:sp>
    <dsp:sp modelId="{3E9FDBE3-4304-4E99-B322-CB5F710C3E4E}">
      <dsp:nvSpPr>
        <dsp:cNvPr id="0" name=""/>
        <dsp:cNvSpPr/>
      </dsp:nvSpPr>
      <dsp:spPr>
        <a:xfrm>
          <a:off x="2795003" y="-148641"/>
          <a:ext cx="1877593" cy="1735394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69970" y="105502"/>
        <a:ext cx="1327659" cy="1227108"/>
      </dsp:txXfrm>
    </dsp:sp>
    <dsp:sp modelId="{885AABBD-4895-4C30-9C25-8426FE781221}">
      <dsp:nvSpPr>
        <dsp:cNvPr id="0" name=""/>
        <dsp:cNvSpPr/>
      </dsp:nvSpPr>
      <dsp:spPr>
        <a:xfrm>
          <a:off x="4415981" y="787230"/>
          <a:ext cx="1877593" cy="1735394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90948" y="1041373"/>
        <a:ext cx="1327659" cy="1227108"/>
      </dsp:txXfrm>
    </dsp:sp>
    <dsp:sp modelId="{F6D41725-848F-4317-B504-043CAB33DDDF}">
      <dsp:nvSpPr>
        <dsp:cNvPr id="0" name=""/>
        <dsp:cNvSpPr/>
      </dsp:nvSpPr>
      <dsp:spPr>
        <a:xfrm>
          <a:off x="4415981" y="2658975"/>
          <a:ext cx="1877593" cy="1735394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90948" y="2913118"/>
        <a:ext cx="1327659" cy="1227108"/>
      </dsp:txXfrm>
    </dsp:sp>
    <dsp:sp modelId="{F1AC8345-E7E8-457B-BC49-0F0A7ED29257}">
      <dsp:nvSpPr>
        <dsp:cNvPr id="0" name=""/>
        <dsp:cNvSpPr/>
      </dsp:nvSpPr>
      <dsp:spPr>
        <a:xfrm>
          <a:off x="2795003" y="3594847"/>
          <a:ext cx="1877593" cy="1735394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69970" y="3848990"/>
        <a:ext cx="1327659" cy="1227108"/>
      </dsp:txXfrm>
    </dsp:sp>
    <dsp:sp modelId="{2AE053EA-1298-4EA0-B26D-ADCB507DBD05}">
      <dsp:nvSpPr>
        <dsp:cNvPr id="0" name=""/>
        <dsp:cNvSpPr/>
      </dsp:nvSpPr>
      <dsp:spPr>
        <a:xfrm>
          <a:off x="1174024" y="2658975"/>
          <a:ext cx="1877593" cy="1735394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48991" y="2913118"/>
        <a:ext cx="1327659" cy="1227108"/>
      </dsp:txXfrm>
    </dsp:sp>
    <dsp:sp modelId="{77EA9864-2B51-4368-AE5F-CFFD13691973}">
      <dsp:nvSpPr>
        <dsp:cNvPr id="0" name=""/>
        <dsp:cNvSpPr/>
      </dsp:nvSpPr>
      <dsp:spPr>
        <a:xfrm>
          <a:off x="1174024" y="787230"/>
          <a:ext cx="1877593" cy="1735394"/>
        </a:xfrm>
        <a:prstGeom prst="ellipse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48991" y="1041373"/>
        <a:ext cx="1327659" cy="1227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F08F-8A59-4A62-BFEE-018EAEA24B2E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744B-9FAC-4DDF-A954-192A61C71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অ</a:t>
            </a:r>
            <a:r>
              <a:rPr lang="as-IN" dirty="0"/>
              <a:t>র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4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001FDD-1A46-4FCF-A8ED-2C66649F5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15E16-1248-4096-9470-F0E40B9292D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E05B1-AFDC-4DF3-A6BB-3A13336D9A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A0227-DDA7-4AEA-BED6-7087F66DBE10}"/>
              </a:ext>
            </a:extLst>
          </p:cNvPr>
          <p:cNvSpPr txBox="1"/>
          <p:nvPr/>
        </p:nvSpPr>
        <p:spPr>
          <a:xfrm>
            <a:off x="882114" y="76200"/>
            <a:ext cx="696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মাল্টিমিডিয়া ক্লাসে সবাইকে স্বাগত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ABA994-27A6-4F2A-96C5-C67D32500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461646-3C81-49F0-B53C-540560605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13427"/>
            <a:ext cx="6811500" cy="5434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1066800" y="120609"/>
            <a:ext cx="3276600" cy="2089192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89CE9-96A0-4787-97F8-E86B48CC3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2FD35-254D-4315-AA58-0660DA34DAB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5F0F8-D1D8-4371-9A20-FA243704CD17}"/>
              </a:ext>
            </a:extLst>
          </p:cNvPr>
          <p:cNvSpPr txBox="1"/>
          <p:nvPr/>
        </p:nvSpPr>
        <p:spPr>
          <a:xfrm>
            <a:off x="7794356" y="6416561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DF522D-840D-4167-B039-9A8E5F8B7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424506"/>
            <a:ext cx="2133600" cy="1690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8286F7-4BF1-423B-99B3-BC077CC3CE77}"/>
              </a:ext>
            </a:extLst>
          </p:cNvPr>
          <p:cNvSpPr txBox="1"/>
          <p:nvPr/>
        </p:nvSpPr>
        <p:spPr>
          <a:xfrm>
            <a:off x="838200" y="5399782"/>
            <a:ext cx="6808922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বালিকা জোড়ঃ জোড়ায় আলোচনা করে বাংলাদেশের </a:t>
            </a:r>
          </a:p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জনসংখ্যার ঘনত্ব ও বৃদ্ধির হার লেখ।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69A95-CE3C-4115-9B3B-EF10BB69D9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68AB14-6C96-4591-A078-A7E6BF56244A}"/>
              </a:ext>
            </a:extLst>
          </p:cNvPr>
          <p:cNvSpPr txBox="1"/>
          <p:nvPr/>
        </p:nvSpPr>
        <p:spPr>
          <a:xfrm>
            <a:off x="963478" y="4332982"/>
            <a:ext cx="6808922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বালক জোড়ঃ ‘‘জনসংখ্যার ঘনত্ব বলতে কী বোঝো’’ </a:t>
            </a:r>
          </a:p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তা জোড়ায় আলোচনা করে লেখ।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239B80-8EB4-4E46-BF49-F2CC634EB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223" y="2119426"/>
            <a:ext cx="2958353" cy="2218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697820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বাংলাদেশের অবস্থান…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870390" y="5486400"/>
            <a:ext cx="6978209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জনসংখ্যার ঘনত্বের দিক থেকে বাংলাদেশের অবস্থান বিশ্বে এগারতম।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537383-048A-4B28-8912-8B00127FEF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A2D51F-B0A6-4C4B-BEC1-E5805338B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1" y="1238250"/>
            <a:ext cx="6978209" cy="3486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B36ECA-DD97-4122-9A17-73D430F30E51}"/>
              </a:ext>
            </a:extLst>
          </p:cNvPr>
          <p:cNvSpPr txBox="1"/>
          <p:nvPr/>
        </p:nvSpPr>
        <p:spPr>
          <a:xfrm>
            <a:off x="853826" y="203328"/>
            <a:ext cx="697820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অন্যান্য দেশের অবস্থান…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ABA247-E910-4AD3-9FF5-D47104E96B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55" y="1238250"/>
            <a:ext cx="3456445" cy="3486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537F03-8D8C-4520-84EA-AF6ECEBF37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9" y="1238250"/>
            <a:ext cx="3456445" cy="34861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9C4B93-A720-4C1F-AF01-B881223BA339}"/>
              </a:ext>
            </a:extLst>
          </p:cNvPr>
          <p:cNvSpPr txBox="1"/>
          <p:nvPr/>
        </p:nvSpPr>
        <p:spPr>
          <a:xfrm>
            <a:off x="1456070" y="5413729"/>
            <a:ext cx="6978209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সিঙ্গাপুরের অবস্থান তৃতীয় এবং হংকং চতুর্থ।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FB729C-1AA9-4A92-BF64-9BE2F18C8CEB}"/>
              </a:ext>
            </a:extLst>
          </p:cNvPr>
          <p:cNvSpPr txBox="1"/>
          <p:nvPr/>
        </p:nvSpPr>
        <p:spPr>
          <a:xfrm>
            <a:off x="886955" y="5292313"/>
            <a:ext cx="6978209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প্রতিবেশী রাষ্ট্র ভারত আছে তেত্রিশতম স্থানে এবং পাকিস্তানের অবস্থান ছাপ্পান্নতম।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9E3867-8272-4362-BCCE-654FD8A5E8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" y="1237289"/>
            <a:ext cx="3456445" cy="3486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71F1D5-7C24-4DE2-9242-769E075FA1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79" y="1237289"/>
            <a:ext cx="3428156" cy="34861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1BCBFD-8F94-4334-874B-E8BD4996ED5F}"/>
              </a:ext>
            </a:extLst>
          </p:cNvPr>
          <p:cNvSpPr txBox="1"/>
          <p:nvPr/>
        </p:nvSpPr>
        <p:spPr>
          <a:xfrm>
            <a:off x="1837070" y="4790926"/>
            <a:ext cx="1287130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সিঙ্গাপুর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1302C8-1EFF-4CA4-BB0C-001D9233A3EA}"/>
              </a:ext>
            </a:extLst>
          </p:cNvPr>
          <p:cNvSpPr txBox="1"/>
          <p:nvPr/>
        </p:nvSpPr>
        <p:spPr>
          <a:xfrm>
            <a:off x="5486400" y="4800600"/>
            <a:ext cx="1287130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হংকং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AC660C-BC51-4F41-9089-8B62A8818EB7}"/>
              </a:ext>
            </a:extLst>
          </p:cNvPr>
          <p:cNvSpPr txBox="1"/>
          <p:nvPr/>
        </p:nvSpPr>
        <p:spPr>
          <a:xfrm>
            <a:off x="1989470" y="4780002"/>
            <a:ext cx="1287130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ভারত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33CE50-28CC-4AAE-A3BF-DAC6CE8B6AE4}"/>
              </a:ext>
            </a:extLst>
          </p:cNvPr>
          <p:cNvSpPr txBox="1"/>
          <p:nvPr/>
        </p:nvSpPr>
        <p:spPr>
          <a:xfrm>
            <a:off x="5223837" y="4819158"/>
            <a:ext cx="1287130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পাকিস্তান</a:t>
            </a:r>
          </a:p>
        </p:txBody>
      </p:sp>
    </p:spTree>
    <p:extLst>
      <p:ext uri="{BB962C8B-B14F-4D97-AF65-F5344CB8AC3E}">
        <p14:creationId xmlns:p14="http://schemas.microsoft.com/office/powerpoint/2010/main" val="820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/>
      <p:bldP spid="30" grpId="1"/>
      <p:bldP spid="12" grpId="0" animBg="1"/>
      <p:bldP spid="17" grpId="0"/>
      <p:bldP spid="17" grpId="1"/>
      <p:bldP spid="18" grpId="0"/>
      <p:bldP spid="16" grpId="0"/>
      <p:bldP spid="16" grpId="1"/>
      <p:bldP spid="20" grpId="0"/>
      <p:bldP spid="20" grpId="1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678444" y="905859"/>
            <a:ext cx="7696200" cy="55399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NikoshBAN" pitchFamily="2" charset="0"/>
                <a:cs typeface="NikoshBAN" pitchFamily="2" charset="0"/>
              </a:rPr>
              <a:t>অন্যান্য দেশের সাথে বাংলাদেশের জনসংখ্যার ঘনত্বের তুলনা …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537383-048A-4B28-8912-8B00127FEF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E995B3-95A2-45CA-ADEE-B13BCAB01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4" y="1707997"/>
            <a:ext cx="3929432" cy="37996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A465B4F-B3AF-496A-900A-588BF89A74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763692"/>
            <a:ext cx="3497844" cy="37439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CD0B59E-D202-4978-9657-7652DA7B6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6" y="1707997"/>
            <a:ext cx="3802644" cy="424414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6FBC850-1129-4ADA-83C4-9DB82F1909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63692"/>
            <a:ext cx="3802644" cy="418844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3EE8F25-BAD8-4973-992D-340D629192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8805" r="3333" b="7016"/>
          <a:stretch/>
        </p:blipFill>
        <p:spPr>
          <a:xfrm>
            <a:off x="678444" y="1602864"/>
            <a:ext cx="7696200" cy="48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2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792406" y="5554356"/>
            <a:ext cx="7589594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NikoshBAN" pitchFamily="2" charset="0"/>
                <a:cs typeface="NikoshBAN" pitchFamily="2" charset="0"/>
              </a:rPr>
              <a:t>অতিরিক্ত জনসংখ্যার কারণে আমাদের প্রতিনিয়ত বিভিন্ন সমস্যায় পড়তে হয়। যেমনঃ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537383-048A-4B28-8912-8B00127FEF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04A37E-2E5F-4810-9F1D-412F7AB7A9F5}"/>
              </a:ext>
            </a:extLst>
          </p:cNvPr>
          <p:cNvSpPr txBox="1"/>
          <p:nvPr/>
        </p:nvSpPr>
        <p:spPr>
          <a:xfrm>
            <a:off x="870390" y="180966"/>
            <a:ext cx="697820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অতিরিক্ত জনসংখ্যার ক্ষতিকর প্রভাব/কুফল …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784A61-BB25-417F-86E7-D92205663CE7}"/>
              </a:ext>
            </a:extLst>
          </p:cNvPr>
          <p:cNvSpPr txBox="1"/>
          <p:nvPr/>
        </p:nvSpPr>
        <p:spPr>
          <a:xfrm>
            <a:off x="1246472" y="4971612"/>
            <a:ext cx="2710611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মানুষ কাজ পায় না।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A85380-8E8A-40EF-9D65-3B5EC2D8D623}"/>
              </a:ext>
            </a:extLst>
          </p:cNvPr>
          <p:cNvSpPr txBox="1"/>
          <p:nvPr/>
        </p:nvSpPr>
        <p:spPr>
          <a:xfrm>
            <a:off x="3962400" y="5029200"/>
            <a:ext cx="4063511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প্রয়োজনীয় খাবার পাওয়া যায় না।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BD7DA-6246-4DF1-AA86-D09301393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0" y="1173972"/>
            <a:ext cx="3086693" cy="3727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244F48-DBD1-400E-B6A5-E3E912405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73972"/>
            <a:ext cx="3733799" cy="37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0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1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0" y="208328"/>
            <a:ext cx="697820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অতিরিক্ত জনসংখ্যার ক্ষতিকর প্রভাব/কুফল …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537383-048A-4B28-8912-8B00127FEF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6228ED-2E8F-43F1-8DD5-15606DB83ACD}"/>
              </a:ext>
            </a:extLst>
          </p:cNvPr>
          <p:cNvSpPr txBox="1"/>
          <p:nvPr/>
        </p:nvSpPr>
        <p:spPr>
          <a:xfrm>
            <a:off x="870390" y="5308937"/>
            <a:ext cx="3971686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NikoshBAN" pitchFamily="2" charset="0"/>
                <a:cs typeface="NikoshBAN" pitchFamily="2" charset="0"/>
              </a:rPr>
              <a:t>অনেকে সন্তানদের বিদ্যালয়ে পাঠাতে পারেন না।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5EB2FB-02DD-4993-A957-24E3472A447A}"/>
              </a:ext>
            </a:extLst>
          </p:cNvPr>
          <p:cNvSpPr txBox="1"/>
          <p:nvPr/>
        </p:nvSpPr>
        <p:spPr>
          <a:xfrm>
            <a:off x="4270829" y="5334000"/>
            <a:ext cx="3683671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চিকিৎসা সেবা পাওয়া যায় না।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4514C7-5A41-4CBE-B4F5-18ABCF6F0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0" y="1176304"/>
            <a:ext cx="3449188" cy="39377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4254C3-7DF0-465A-BC87-4382836ECA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069" y="1176305"/>
            <a:ext cx="3393530" cy="393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8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0" y="208328"/>
            <a:ext cx="697820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অতিরিক্ত জনসংখ্যার ক্ষতিকর প্রভাব/কুফল …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537383-048A-4B28-8912-8B00127FEF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6228ED-2E8F-43F1-8DD5-15606DB83ACD}"/>
              </a:ext>
            </a:extLst>
          </p:cNvPr>
          <p:cNvSpPr txBox="1"/>
          <p:nvPr/>
        </p:nvSpPr>
        <p:spPr>
          <a:xfrm>
            <a:off x="870390" y="5465802"/>
            <a:ext cx="3345199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NikoshBAN" pitchFamily="2" charset="0"/>
                <a:cs typeface="NikoshBAN" pitchFamily="2" charset="0"/>
              </a:rPr>
              <a:t>সমাজে অপরাধ বেড়ে যায়।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5EB2FB-02DD-4993-A957-24E3472A447A}"/>
              </a:ext>
            </a:extLst>
          </p:cNvPr>
          <p:cNvSpPr txBox="1"/>
          <p:nvPr/>
        </p:nvSpPr>
        <p:spPr>
          <a:xfrm>
            <a:off x="4912963" y="5465802"/>
            <a:ext cx="2478437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পরিবেশ দূষিত হয়।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8D31CD-8306-4BC7-B3D4-F28FB2B63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76306"/>
            <a:ext cx="3276599" cy="3951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D677C5-591F-43B5-BA1A-5B39248C5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0" y="1176306"/>
            <a:ext cx="3549209" cy="395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914400" y="203328"/>
            <a:ext cx="69342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একনজরে অতিরিক্ত জনসংখ্যার প্রভাব/কুফল…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EC0A98B-511B-4A6F-9E0E-B0654D021E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714331"/>
              </p:ext>
            </p:extLst>
          </p:nvPr>
        </p:nvGraphicFramePr>
        <p:xfrm>
          <a:off x="533400" y="1066800"/>
          <a:ext cx="7467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71F30D2-3C81-4551-887B-732FC5B5FC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175060-F276-4908-A387-3E200B820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2B175060-F276-4908-A387-3E200B820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9FDBE3-4304-4E99-B322-CB5F710C3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3E9FDBE3-4304-4E99-B322-CB5F710C3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5AABBD-4895-4C30-9C25-8426FE78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885AABBD-4895-4C30-9C25-8426FE781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D41725-848F-4317-B504-043CAB33D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F6D41725-848F-4317-B504-043CAB33D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AC8345-E7E8-457B-BC49-0F0A7ED29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8">
                                            <p:graphicEl>
                                              <a:dgm id="{F1AC8345-E7E8-457B-BC49-0F0A7ED29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E053EA-1298-4EA0-B26D-ADCB507DB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8">
                                            <p:graphicEl>
                                              <a:dgm id="{2AE053EA-1298-4EA0-B26D-ADCB507DB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EA9864-2B51-4368-AE5F-CFFD13691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8">
                                            <p:graphicEl>
                                              <a:dgm id="{77EA9864-2B51-4368-AE5F-CFFD13691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8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1066800" y="120609"/>
            <a:ext cx="3352800" cy="1860592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89CE9-96A0-4787-97F8-E86B48CC3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2FD35-254D-4315-AA58-0660DA34DAB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5F0F8-D1D8-4371-9A20-FA243704CD17}"/>
              </a:ext>
            </a:extLst>
          </p:cNvPr>
          <p:cNvSpPr txBox="1"/>
          <p:nvPr/>
        </p:nvSpPr>
        <p:spPr>
          <a:xfrm>
            <a:off x="7794356" y="6416561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8286F7-4BF1-423B-99B3-BC077CC3CE77}"/>
              </a:ext>
            </a:extLst>
          </p:cNvPr>
          <p:cNvSpPr txBox="1"/>
          <p:nvPr/>
        </p:nvSpPr>
        <p:spPr>
          <a:xfrm>
            <a:off x="125278" y="4394537"/>
            <a:ext cx="9018722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NikoshBAN" pitchFamily="2" charset="0"/>
                <a:cs typeface="NikoshBAN" pitchFamily="2" charset="0"/>
              </a:rPr>
              <a:t>বালক দলঃ দলে আলোচনা করে বিশ্বের কয়েকটি উন্নত ও উন্নয়নশীল </a:t>
            </a:r>
          </a:p>
          <a:p>
            <a:r>
              <a:rPr lang="en-GB" sz="3000" dirty="0">
                <a:latin typeface="NikoshBAN" pitchFamily="2" charset="0"/>
                <a:cs typeface="NikoshBAN" pitchFamily="2" charset="0"/>
              </a:rPr>
              <a:t>দেশের সাথে বাংলাদেশের জনসংখ্যার ঘনত্ব তুলনা করে সংক্ষেপে লেখ। 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49673-C6C1-4500-9EBF-BB3836389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16" y="439796"/>
            <a:ext cx="2752507" cy="1541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EB9AD3-5B40-48CA-A6D6-01064FF896A0}"/>
              </a:ext>
            </a:extLst>
          </p:cNvPr>
          <p:cNvSpPr txBox="1"/>
          <p:nvPr/>
        </p:nvSpPr>
        <p:spPr>
          <a:xfrm>
            <a:off x="125278" y="5410200"/>
            <a:ext cx="8893444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বালিকা দলঃ বাংলাদেশের জনসংখ্যা বৃদ্ধির ক্ষতিকর প্রভাব দলে</a:t>
            </a:r>
          </a:p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আলোচনা করে সংক্ষেপে লেখ। 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EF4E63-B38B-4A9B-B319-C25C6E7FC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14EE32-1F93-4856-AD8D-B97A6602F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38428"/>
            <a:ext cx="3581400" cy="23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278" y="1064786"/>
            <a:ext cx="4206987" cy="3916822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373" y="205934"/>
            <a:ext cx="49530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পাঠ্যবইয়ের সাথে সংযোগ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362754"/>
            <a:ext cx="6934200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itchFamily="2" charset="0"/>
                <a:cs typeface="NikoshBAN" pitchFamily="2" charset="0"/>
              </a:rPr>
              <a:t>তোমাদের পাঠ্যবইয়ের 66 ও 67 পৃষ্টার  ‘‘বিভিন্ন সময়ের ……জনবহুল দেশ’’ পর্যন্ত সবাই নীরবে পড়।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2F180F-8EC8-45F5-A27C-F697C1EF5D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FD36C5-A9C3-43ED-871C-945447B2E3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4785"/>
            <a:ext cx="2472794" cy="38120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5FC76E-7F23-4F53-996D-E6BE8878E6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94" y="1064785"/>
            <a:ext cx="1973928" cy="3916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362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লেখঃ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A9EE1-6DE0-4A8F-801D-FEC88F5971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4AF0D2-BB8F-48FD-8C48-2004CFE8208B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7EC40-2E38-43B7-A6E3-7503C1CC31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A5A31-3FE7-4FB9-A3AF-11F1F8125F47}"/>
              </a:ext>
            </a:extLst>
          </p:cNvPr>
          <p:cNvSpPr txBox="1"/>
          <p:nvPr/>
        </p:nvSpPr>
        <p:spPr>
          <a:xfrm>
            <a:off x="152400" y="3048000"/>
            <a:ext cx="82296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প্রশ্ন(১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) বাংলাদেশে বর্তমানে বার্ষিক জনসংখ্যা বৃদ্ধির হার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DE9B1-A116-4C88-89E3-AE7EE327A5EC}"/>
              </a:ext>
            </a:extLst>
          </p:cNvPr>
          <p:cNvSpPr txBox="1"/>
          <p:nvPr/>
        </p:nvSpPr>
        <p:spPr>
          <a:xfrm>
            <a:off x="76200" y="3505200"/>
            <a:ext cx="871392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জনসংখ্যার ঘনত্ব বলতে কী বুঝো?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CA0D8-EFAA-4004-8167-3C62F5325FEE}"/>
              </a:ext>
            </a:extLst>
          </p:cNvPr>
          <p:cNvSpPr txBox="1"/>
          <p:nvPr/>
        </p:nvSpPr>
        <p:spPr>
          <a:xfrm>
            <a:off x="49078" y="3925669"/>
            <a:ext cx="886632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বর্তমানে বাংলাদেশের জনসংখ্যার ঘনত্ব কত?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EA143DDD-604F-4CF7-90B7-DE4BF09F62C4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03A13A-2955-4601-8AD5-D1C4E5F32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44283"/>
            <a:ext cx="3165660" cy="16845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1EE0E7-A1C5-475D-B279-5DC3F7965138}"/>
              </a:ext>
            </a:extLst>
          </p:cNvPr>
          <p:cNvSpPr txBox="1"/>
          <p:nvPr/>
        </p:nvSpPr>
        <p:spPr>
          <a:xfrm>
            <a:off x="49078" y="4444425"/>
            <a:ext cx="9045844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জনসংখ্যার ঘনত্বের ভিত্তিতে বর্তমানে পৃথিবীতে বাংলাদেশের অবস্থান কত?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781C02-8154-4642-9689-AC0FB473CC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2754DD-9288-46F5-8B4E-9F1BE0DCACE4}"/>
              </a:ext>
            </a:extLst>
          </p:cNvPr>
          <p:cNvSpPr txBox="1"/>
          <p:nvPr/>
        </p:nvSpPr>
        <p:spPr>
          <a:xfrm>
            <a:off x="76200" y="4953000"/>
            <a:ext cx="886632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২০১১ সালে বাংলাদেশের মোট জনসংখ্যা কত ছিল?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C6E43B-8F93-4DB1-9319-F51A579DA4CA}"/>
              </a:ext>
            </a:extLst>
          </p:cNvPr>
          <p:cNvSpPr txBox="1"/>
          <p:nvPr/>
        </p:nvSpPr>
        <p:spPr>
          <a:xfrm>
            <a:off x="76200" y="5449669"/>
            <a:ext cx="886632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পরিবেশের উপর অতিরিক্ত জনসংখ্যার প্রভাব কী কী?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9" grpId="0" animBg="1"/>
      <p:bldP spid="14" grpId="0" animBg="1"/>
      <p:bldP spid="16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3400" y="813426"/>
            <a:ext cx="7620000" cy="5644463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 মাসুদ আহমেদ রত্ন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পদবীঃ সহকারী শিক্ষক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বিদ্যালয়ঃ নারিকেলী সঃ প্রাঃ বিঃ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উপজেলাঃ আক্কেলপুর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জেলাঃ জয়পুরহাট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masudrotno@gmail.com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০১৭৫৯৩০৯৮৯২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6BA8B-FC77-4821-9AF8-6F18E3AC1F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524014-8DCA-453C-A259-A513E036A23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55AB8-2FD1-4D74-A8A2-760C2A79FC3D}"/>
              </a:ext>
            </a:extLst>
          </p:cNvPr>
          <p:cNvSpPr txBox="1"/>
          <p:nvPr/>
        </p:nvSpPr>
        <p:spPr>
          <a:xfrm>
            <a:off x="7315200" y="640080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5C599F-9E6B-4CD8-86FF-D4CEE1B7C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3DEEE5-B08C-4179-A005-145875BC4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100" y="2209800"/>
            <a:ext cx="2438400" cy="24384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7056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221540"/>
            <a:ext cx="4269783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তোমাদের এলাকায় জনসংখ্যার প্রভাব কেমন হতে পারে তার একটি তালিকা করে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33EEE-94F7-49CF-861F-FA30DF85BC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A978AF-C2B6-4E4D-87AB-696D9D5449B5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144C8-F962-414D-8B1F-BA6AEC52E6F7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B8224-57C8-4BE9-8B32-E41669FCE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78" y="1713154"/>
            <a:ext cx="3646720" cy="4524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ADB74C-1958-49C6-A9D0-A3C4F128B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262B6B-F073-4361-A760-D91969A9A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2" y="1220197"/>
            <a:ext cx="4269783" cy="3001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2114" y="5842337"/>
            <a:ext cx="7239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394B8-B07B-4A2E-AEF4-40FD335CD0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92445-2979-45B4-984A-37D55DAC540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4220E-0916-4CE8-A3EB-46960FF415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4E4B8-3FA7-44D2-83D4-89C92D89D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5001AE-A353-42D0-A769-473AC53FB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7777"/>
            <a:ext cx="6705600" cy="5585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1143000" y="304800"/>
            <a:ext cx="6705600" cy="6153090"/>
          </a:xfrm>
          <a:prstGeom prst="flowChartInternalStorag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GB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বাংলাদেশের জনসংখ্যা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“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সময়ের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…জনবহুল দেশ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FB9D5-A516-4513-8F9E-2263B6EEC3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5A5042-9955-4106-B048-0153946BB0F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B6EC6-BD27-446B-804F-16FD53E546C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A7BEE7-7BE5-47BC-9195-FDEE3E2DA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86" y="1981200"/>
            <a:ext cx="1766059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BC0E28-1F33-4B62-9E8A-868D9D9A5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63714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এসো আমরা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এক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িডিও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5282625"/>
            <a:ext cx="293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কী বুঝতে পারলে???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9BE41-5219-4004-9CDE-2529D845B1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D491EB-3050-47F7-BE39-7C969164BC8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0D59F-7FBA-4CD5-8670-EA548232DEBB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4DD2F4-81CC-4E0B-9497-035B6CA5731F}"/>
              </a:ext>
            </a:extLst>
          </p:cNvPr>
          <p:cNvSpPr txBox="1"/>
          <p:nvPr/>
        </p:nvSpPr>
        <p:spPr>
          <a:xfrm>
            <a:off x="4648200" y="5282625"/>
            <a:ext cx="213876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ঠিক বলেছ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ো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14EA87-6531-4776-9F91-B0B82E751B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2" name="1 (3) 00_00_00-00_02_47">
            <a:hlinkClick r:id="" action="ppaction://media"/>
            <a:extLst>
              <a:ext uri="{FF2B5EF4-FFF2-40B4-BE49-F238E27FC236}">
                <a16:creationId xmlns:a16="http://schemas.microsoft.com/office/drawing/2014/main" id="{919E7818-5D98-45AB-AB44-0972800893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00200" y="1524000"/>
            <a:ext cx="5050843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32312" y="171510"/>
            <a:ext cx="4852402" cy="2971800"/>
          </a:xfrm>
          <a:prstGeom prst="diamon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32312" y="5334000"/>
            <a:ext cx="4852402" cy="111692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জনসংখ্যা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F2CEC-46DE-427A-A282-7E947457C9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C686B-011C-40C8-9832-4616D5B8093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36ED4-E7A8-414D-834A-3D7C97AF4E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A31F02-22EE-4061-B158-092C7AB0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0D92DA-CA0A-408E-B5D2-C67A149D3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78" y="1143000"/>
            <a:ext cx="3665136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819400" y="310409"/>
            <a:ext cx="2743200" cy="1447800"/>
          </a:xfrm>
          <a:prstGeom prst="cloudCallou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EDD24-30CB-4E27-A7F6-2C9C08423A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676364-BC33-4A23-AC83-FC3E63B2D88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48E7F-FC3D-49E6-8F0B-79E35B0138B5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5E719-E0E2-4758-B881-48F74E6ED809}"/>
              </a:ext>
            </a:extLst>
          </p:cNvPr>
          <p:cNvSpPr txBox="1"/>
          <p:nvPr/>
        </p:nvSpPr>
        <p:spPr>
          <a:xfrm>
            <a:off x="191360" y="2514600"/>
            <a:ext cx="888160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১২.১.১ বাংলাদেশের জনসংখ্যা বৃদ্ধির ধারা বর্ণনা করতে পারবে।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1AF4A-F621-4CF3-8584-CE52388D0305}"/>
              </a:ext>
            </a:extLst>
          </p:cNvPr>
          <p:cNvSpPr txBox="1"/>
          <p:nvPr/>
        </p:nvSpPr>
        <p:spPr>
          <a:xfrm>
            <a:off x="196312" y="3124200"/>
            <a:ext cx="8947688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১২.১.২ জনসংখ্যার ঘনত্ব কী তা বলতে পারবে।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5CE537-3E12-4241-9E62-7BCCB11ADC81}"/>
              </a:ext>
            </a:extLst>
          </p:cNvPr>
          <p:cNvSpPr txBox="1"/>
          <p:nvPr/>
        </p:nvSpPr>
        <p:spPr>
          <a:xfrm>
            <a:off x="199625" y="3810000"/>
            <a:ext cx="8944375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NikoshBAN" pitchFamily="2" charset="0"/>
                <a:cs typeface="NikoshBAN" pitchFamily="2" charset="0"/>
              </a:rPr>
              <a:t>১২.১.৩ বাংলাদেশের জনসংখ্যার ঘনত্ব ও বৃদ্ধির হার উল্লেখ করতে পারবে।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417CE-DD8F-467B-A0EF-3C989E6DB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0F8F93-45C5-4DAF-94A8-DCCF960DFEEB}"/>
              </a:ext>
            </a:extLst>
          </p:cNvPr>
          <p:cNvSpPr txBox="1"/>
          <p:nvPr/>
        </p:nvSpPr>
        <p:spPr>
          <a:xfrm>
            <a:off x="199625" y="5542002"/>
            <a:ext cx="8944375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NikoshBAN" pitchFamily="2" charset="0"/>
                <a:cs typeface="NikoshBAN" pitchFamily="2" charset="0"/>
              </a:rPr>
              <a:t>১২.2.2 বাংলাদেশের জনসংখ্যা বৃদ্ধির ক্ষতিকর প্রভাব বর্ণনা করতে পারবে।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9C1084-003C-4427-8B38-ED648FD75D5D}"/>
              </a:ext>
            </a:extLst>
          </p:cNvPr>
          <p:cNvSpPr txBox="1"/>
          <p:nvPr/>
        </p:nvSpPr>
        <p:spPr>
          <a:xfrm>
            <a:off x="228600" y="4470737"/>
            <a:ext cx="8944375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NikoshBAN" pitchFamily="2" charset="0"/>
                <a:cs typeface="NikoshBAN" pitchFamily="2" charset="0"/>
              </a:rPr>
              <a:t>১২.১.৪ বিশ্বের কয়েকটি উন্নত ও উন্নয়নশীল দেশের সাথে বাংলাদেশের</a:t>
            </a:r>
          </a:p>
          <a:p>
            <a:r>
              <a:rPr lang="en-GB" sz="3000" dirty="0">
                <a:latin typeface="NikoshBAN" pitchFamily="2" charset="0"/>
                <a:cs typeface="NikoshBAN" pitchFamily="2" charset="0"/>
              </a:rPr>
              <a:t>          জনসংখ্যার ঘনত্ব তুলনা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1143000" y="203328"/>
            <a:ext cx="68115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বাংলাদেশের জনসংখ্যা বৃদ্ধির ধারা…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3B548A-7366-4F43-962D-EA91212DF3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A3CAE043-C3E1-4C2F-82BD-3E0A1C60D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480088"/>
              </p:ext>
            </p:extLst>
          </p:nvPr>
        </p:nvGraphicFramePr>
        <p:xfrm>
          <a:off x="1447800" y="1066800"/>
          <a:ext cx="6096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642910777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68905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 জনসংখ্যা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15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১৯৭৪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 কোটি ৬৪ লক্ষ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204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১৯৮১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 কোটি ৯৯ লক্ষ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80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১৯৯৯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 কোটি ১৪ লক্ষ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862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 কোটি ৯৩ লক্ষ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22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 কোটি ৯৭ লক্ষ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57758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78FFFB8-C00B-4355-BCAD-CF178898D17C}"/>
              </a:ext>
            </a:extLst>
          </p:cNvPr>
          <p:cNvSpPr txBox="1"/>
          <p:nvPr/>
        </p:nvSpPr>
        <p:spPr>
          <a:xfrm>
            <a:off x="914400" y="4913553"/>
            <a:ext cx="7379678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itchFamily="2" charset="0"/>
                <a:cs typeface="NikoshBAN" pitchFamily="2" charset="0"/>
              </a:rPr>
              <a:t>বাংলাদেশের জনসংখ্যা ৩৭ বছরে প্রায় দ্বিগুন হয়ে গেছে। সর্বশেষ হিসেব অনুযায়ী বছরে ১.২% হারে জনসংখ্যা বৃদ্ধি পাচ্ছে। এই বৃদ্ধির হার ১৯৭০ সালের থেকে কম।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B2512-4889-45AE-AFD5-CA2AC8F8B495}"/>
              </a:ext>
            </a:extLst>
          </p:cNvPr>
          <p:cNvSpPr txBox="1"/>
          <p:nvPr/>
        </p:nvSpPr>
        <p:spPr>
          <a:xfrm>
            <a:off x="773722" y="5181600"/>
            <a:ext cx="7379678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itchFamily="2" charset="0"/>
                <a:cs typeface="NikoshBAN" pitchFamily="2" charset="0"/>
              </a:rPr>
              <a:t>বিভিন্ন সময়ের আদমশুমারি থেকে নেওয়া বাংলাদেশের জনসংখ্যা সম্পর্কিত ছকটি লক্ষ্য কর।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9E9D17-B9F0-482C-9965-CEC7DB8C0143}"/>
              </a:ext>
            </a:extLst>
          </p:cNvPr>
          <p:cNvSpPr txBox="1"/>
          <p:nvPr/>
        </p:nvSpPr>
        <p:spPr>
          <a:xfrm>
            <a:off x="795974" y="4572000"/>
            <a:ext cx="7379678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itchFamily="2" charset="0"/>
                <a:cs typeface="NikoshBAN" pitchFamily="2" charset="0"/>
              </a:rPr>
              <a:t>১৯৭০ সালে জনসংখ্যা বৃদ্ধির হার ছিল ৩%। দেখা যাচ্ছে জনসংখ্যা বৃদ্ধির হার কমেছে। তা সত্ত্বেও অতীতে বাংলাদেশের জনসংখ্যা বেশি বৃদ্ধি পাওয়ায় আয়তনের তুলনায় তা অনেক বেশি।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146E70-A142-4F6B-A806-9FB5E5AA87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08"/>
          <a:stretch/>
        </p:blipFill>
        <p:spPr>
          <a:xfrm>
            <a:off x="1447800" y="1066800"/>
            <a:ext cx="6096000" cy="34689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FBFA4A-3DA4-4ACF-BC25-7A1A076FE3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1048"/>
            <a:ext cx="6248400" cy="3424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6" grpId="1"/>
      <p:bldP spid="27" grpId="2"/>
      <p:bldP spid="27" grpId="3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639" y="5542002"/>
            <a:ext cx="6422361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en-GB" sz="3000" dirty="0">
                <a:latin typeface="NikoshBAN" pitchFamily="2" charset="0"/>
                <a:cs typeface="NikoshBAN" pitchFamily="2" charset="0"/>
              </a:rPr>
              <a:t> বাংলাদেশের জনসংখ্যা বৃদ্ধির ধারা সংক্ষেপে লেখ। 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C7FBEE-3C95-48CE-BC11-F9F72AAC05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03EA52-8F67-4FDB-80F3-247AA4E4F89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52433-8D5B-4763-8941-B10E9E867B22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">
            <a:extLst>
              <a:ext uri="{FF2B5EF4-FFF2-40B4-BE49-F238E27FC236}">
                <a16:creationId xmlns:a16="http://schemas.microsoft.com/office/drawing/2014/main" id="{C33FB6C8-EE7C-418E-A415-B3F262422A39}"/>
              </a:ext>
            </a:extLst>
          </p:cNvPr>
          <p:cNvSpPr/>
          <p:nvPr/>
        </p:nvSpPr>
        <p:spPr>
          <a:xfrm>
            <a:off x="1538827" y="305652"/>
            <a:ext cx="2743200" cy="1981200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D44678-1F9A-4A9A-9A91-35C647F4F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78" y="150435"/>
            <a:ext cx="2639483" cy="1754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55C207-6DB0-49D6-8809-76BC3CC91F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90A2EF-592D-48D6-BE2A-0091E6C765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22" y="2400726"/>
            <a:ext cx="5998578" cy="302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697820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জনসংখ্যার ঘনত্ব…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537383-048A-4B28-8912-8B00127FEF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C9F7B0-962B-4E5C-B583-1201495EF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0" y="1120792"/>
            <a:ext cx="6978209" cy="38191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B4C098-F02B-41AE-B821-F0901501EC36}"/>
              </a:ext>
            </a:extLst>
          </p:cNvPr>
          <p:cNvSpPr txBox="1"/>
          <p:nvPr/>
        </p:nvSpPr>
        <p:spPr>
          <a:xfrm>
            <a:off x="870391" y="5075872"/>
            <a:ext cx="6978209" cy="147732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যেহেতু আমাদের দেশের আয়তনের কোনো পরিবর্তন হচ্ছে না; তাই সময়ের সাথে সাথে জনসংখ্যার ঘনত্ব বেড়ে চলেছে।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854294" y="5181600"/>
            <a:ext cx="6978209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একটি দেশে প্রতি বর্গকিলোমিটারে যতজন লোক বাস করেন, তাকে জনসংখ্যার ঘনত্ব বলে।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B21BD1-15D3-4737-B96D-CFCA37683D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" y="1128713"/>
            <a:ext cx="6966484" cy="38112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767702-8CEA-4E76-A485-3B1E02FC5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89" y="1128714"/>
            <a:ext cx="6946020" cy="38186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81FF8A-F66F-4076-BF60-365CE773DA57}"/>
              </a:ext>
            </a:extLst>
          </p:cNvPr>
          <p:cNvSpPr txBox="1"/>
          <p:nvPr/>
        </p:nvSpPr>
        <p:spPr>
          <a:xfrm>
            <a:off x="854294" y="212044"/>
            <a:ext cx="697820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বাংলাদেশের আয়তন…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790329-F479-49D7-AF10-E14475007A48}"/>
              </a:ext>
            </a:extLst>
          </p:cNvPr>
          <p:cNvSpPr txBox="1"/>
          <p:nvPr/>
        </p:nvSpPr>
        <p:spPr>
          <a:xfrm>
            <a:off x="898211" y="194525"/>
            <a:ext cx="697820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ঘনত্ব ও বৃদ্ধির হার…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E712E2-E3C7-4D43-BF78-B81DD05E7915}"/>
              </a:ext>
            </a:extLst>
          </p:cNvPr>
          <p:cNvSpPr txBox="1"/>
          <p:nvPr/>
        </p:nvSpPr>
        <p:spPr>
          <a:xfrm>
            <a:off x="838200" y="5075872"/>
            <a:ext cx="6978209" cy="147732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000" dirty="0">
                <a:latin typeface="NikoshBAN" pitchFamily="2" charset="0"/>
                <a:cs typeface="NikoshBAN" pitchFamily="2" charset="0"/>
              </a:rPr>
              <a:t>২০১১ সালে জনসংখ্যার ঘনত্ব ছিল প্রতি বর্গকিলোমিটারে ১০১৫ জন এবং সর্বশেষ হিসেব অনুযায়ী বছরে ১.২% হারে জনসংখ্যা বৃদ্ধি পাচ্ছে।  </a:t>
            </a:r>
          </a:p>
        </p:txBody>
      </p:sp>
    </p:spTree>
    <p:extLst>
      <p:ext uri="{BB962C8B-B14F-4D97-AF65-F5344CB8AC3E}">
        <p14:creationId xmlns:p14="http://schemas.microsoft.com/office/powerpoint/2010/main" val="8902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/>
      <p:bldP spid="13" grpId="1"/>
      <p:bldP spid="30" grpId="0"/>
      <p:bldP spid="30" grpId="1"/>
      <p:bldP spid="20" grpId="0" animBg="1"/>
      <p:bldP spid="20" grpId="1" animBg="1"/>
      <p:bldP spid="2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70C0"/>
          </a:solidFill>
        </a:ln>
      </a:spPr>
      <a:bodyPr rtlCol="0" anchor="ctr"/>
      <a:lstStyle>
        <a:defPPr algn="ctr">
          <a:defRPr sz="4400" dirty="0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28575">
          <a:solidFill>
            <a:srgbClr val="0070C0"/>
          </a:solidFill>
        </a:ln>
      </a:spPr>
      <a:bodyPr wrap="square" rtlCol="0">
        <a:spAutoFit/>
      </a:bodyPr>
      <a:lstStyle>
        <a:defPPr algn="ctr">
          <a:defRPr sz="6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3955</TotalTime>
  <Words>920</Words>
  <Application>Microsoft Office PowerPoint</Application>
  <PresentationFormat>On-screen Show (4:3)</PresentationFormat>
  <Paragraphs>145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pc</dc:creator>
  <cp:lastModifiedBy>User</cp:lastModifiedBy>
  <cp:revision>679</cp:revision>
  <dcterms:created xsi:type="dcterms:W3CDTF">2006-08-16T00:00:00Z</dcterms:created>
  <dcterms:modified xsi:type="dcterms:W3CDTF">2020-07-13T13:55:06Z</dcterms:modified>
</cp:coreProperties>
</file>