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91F4-9FD5-4972-9879-B989205C6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24CF2-8A7F-4608-844C-A09281AB9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B986-03F2-46BA-9904-73104E7A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85F9-5F9E-40AD-8B16-35475BDE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A0DF-4437-4F83-8ACB-C27B1B41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331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C59F-5AB4-4EAB-82D7-38220939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68D4B-9CDD-476A-9C59-6DD466132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D2F34-2028-4610-B477-AD103DF8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43BE-DBC1-44D1-B207-BF1B591B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959A-E9B0-405E-A9D4-7A0C2470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176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64CCD-E4BD-48F2-8184-096DB8BA0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E279F-5944-4903-B36D-D8444EE1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8B708-6BB1-45CA-A320-216882BF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EFF05-3464-4D3F-9063-8DDF0F59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7B08-6AAC-479A-A93B-3375D4ED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855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35F9-866A-44A1-BE25-7D8CB18D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A92E-5D92-41EC-83ED-503568FCF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72B2C-806B-48D8-8DEB-6AB77D4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5D0BC-1E32-4DE9-AA06-A3BD4294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1FF73-897C-43E0-AC5F-5F40393B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818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941B-33B2-48EE-8300-0E951385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746A1-7117-45B9-95C7-4D5BB5A66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CCF0-D0EA-4298-8363-886335AAC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3CF29-7910-4D29-80B5-9D829DD2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9E26D-E039-4669-BDF4-D3C6DA6C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046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A0E5-BE8D-4723-9C6C-6EC751A6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3C5B-802F-4036-A646-6FAFD4B70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F4D9F-767B-49E0-9986-ECD60AF3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DFD3D-78F0-4156-B027-C4CDFEA3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D23ED-7D17-40A8-9EDC-335C0E0A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45880-E15A-42D6-B7DE-27972F51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32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F0D4-411E-4A66-9EC2-C81E3625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78B97-9E4F-4963-9EB2-80F53172A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4E541-BA59-4A93-AFFB-9924CBCAF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3CA4CE-A1F6-45FF-9E20-59554A94F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75CC6-BDFC-4EC5-B67B-65F119829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34D1EA-E163-4249-BCD3-9A19C861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10066-8281-4291-80F1-CACEB463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9F979-4FAF-4A28-8045-B5F85965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805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9D21-38E1-4718-B6E0-16E7A78B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CCE0A-C75B-4338-B30B-D4163B7E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36BFE-3AE7-49F6-9340-9A036FBC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1865-C02A-46B5-BA2D-18E3B054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68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ADA6A-EC16-46B1-901E-4FCF4783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41FC6-48E8-4A4A-8A8A-DC0DF748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CE67A-AF14-41F7-8BFA-3BD86993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47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42F1-8ADD-409C-BAF0-B900521D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02A6-6CD8-4D65-BF19-4EF5A4FD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71036-A6BC-4EA7-9B9D-FAFD68DDD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B300C-3DA9-4927-B511-D077CCAC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A5849-933F-4978-BFD4-229E9776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A098C-44BF-4302-B5A6-462F6CA2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5418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3E45E-72C3-421F-AEC7-C83F5347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C351C-A06F-4AD9-B74A-0398BE523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AD39F-93E5-4910-AB71-9F4677EBC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31439-8E0B-4EF4-BAC4-F8B8E088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324C1-4779-4261-AAB9-5FB5D68D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31BE7-DBCB-40F1-8735-0DFC990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66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4CDE8-38EE-4806-8199-60685126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C5A51-7FE4-41EB-97CA-AB33971D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8F00-48C7-4611-92AF-E5059ACC3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64D8-648A-454B-9F86-F35F5CA1A3EF}" type="datetimeFigureOut">
              <a:rPr lang="en-SG" smtClean="0"/>
              <a:t>31 Jul 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D643D-154B-48B7-98B5-493614210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0C01-DEA5-40FC-9DC2-0B316F091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CA425-114F-45E5-B1EB-C251780133C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8432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1B657-E5B9-4D93-886E-0285B1F246CE}"/>
              </a:ext>
            </a:extLst>
          </p:cNvPr>
          <p:cNvSpPr txBox="1"/>
          <p:nvPr/>
        </p:nvSpPr>
        <p:spPr>
          <a:xfrm>
            <a:off x="381000" y="361950"/>
            <a:ext cx="5105400" cy="76944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ক্লাসে তোমাদেরকে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AD4D2-B259-49BB-A6CC-D269D038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84" y="0"/>
            <a:ext cx="12007516" cy="6673516"/>
          </a:xfrm>
          <a:prstGeom prst="rect">
            <a:avLst/>
          </a:prstGeom>
        </p:spPr>
      </p:pic>
      <p:pic>
        <p:nvPicPr>
          <p:cNvPr id="8" name="Picture 7" descr="tumblr_ms4th0h51A1sfk0ybo1_500.gif">
            <a:extLst>
              <a:ext uri="{FF2B5EF4-FFF2-40B4-BE49-F238E27FC236}">
                <a16:creationId xmlns:a16="http://schemas.microsoft.com/office/drawing/2014/main" id="{7D10F089-562C-4DF1-A25D-6B60E18DF0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136" y="0"/>
            <a:ext cx="3080085" cy="2490151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E794573C-365B-4637-90F0-584151ED78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189D34-6701-4CE0-8523-12FAC986E829}"/>
              </a:ext>
            </a:extLst>
          </p:cNvPr>
          <p:cNvSpPr txBox="1"/>
          <p:nvPr/>
        </p:nvSpPr>
        <p:spPr>
          <a:xfrm>
            <a:off x="7222958" y="4188994"/>
            <a:ext cx="3886200" cy="1219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2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GTCy.png">
            <a:extLst>
              <a:ext uri="{FF2B5EF4-FFF2-40B4-BE49-F238E27FC236}">
                <a16:creationId xmlns:a16="http://schemas.microsoft.com/office/drawing/2014/main" id="{E9165EB1-47DB-4653-BD64-4AF81159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2683043" y="341135"/>
            <a:ext cx="4038599" cy="3055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3FA2C4C-3667-4943-948B-B682A2B0F7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ndexhho8y3.jpg">
            <a:extLst>
              <a:ext uri="{FF2B5EF4-FFF2-40B4-BE49-F238E27FC236}">
                <a16:creationId xmlns:a16="http://schemas.microsoft.com/office/drawing/2014/main" id="{C2748C3E-7966-40AE-B9E3-ED59030FC26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6902117" y="3742822"/>
            <a:ext cx="4696324" cy="2690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FB45F8-9D51-4F90-B74B-E977F795F9DD}"/>
              </a:ext>
            </a:extLst>
          </p:cNvPr>
          <p:cNvGrpSpPr/>
          <p:nvPr/>
        </p:nvGrpSpPr>
        <p:grpSpPr>
          <a:xfrm>
            <a:off x="7222958" y="1700070"/>
            <a:ext cx="4375483" cy="1077218"/>
            <a:chOff x="5562600" y="514350"/>
            <a:chExt cx="3429000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B1F032-F7AA-4513-A69E-3A7A01A2A2D4}"/>
                </a:ext>
              </a:extLst>
            </p:cNvPr>
            <p:cNvSpPr txBox="1"/>
            <p:nvPr/>
          </p:nvSpPr>
          <p:spPr>
            <a:xfrm>
              <a:off x="6019800" y="514350"/>
              <a:ext cx="2971800" cy="1077218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ফসল </a:t>
              </a:r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ফলাতে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পানির ব্যবহার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18">
              <a:extLst>
                <a:ext uri="{FF2B5EF4-FFF2-40B4-BE49-F238E27FC236}">
                  <a16:creationId xmlns:a16="http://schemas.microsoft.com/office/drawing/2014/main" id="{C4652228-AF68-458C-956E-5665243EFBAA}"/>
                </a:ext>
              </a:extLst>
            </p:cNvPr>
            <p:cNvSpPr/>
            <p:nvPr/>
          </p:nvSpPr>
          <p:spPr>
            <a:xfrm flipH="1">
              <a:off x="5562600" y="514350"/>
              <a:ext cx="3429000" cy="990600"/>
            </a:xfrm>
            <a:prstGeom prst="homePlat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C05500-AC82-4F4B-9AE3-A8152D502CB6}"/>
              </a:ext>
            </a:extLst>
          </p:cNvPr>
          <p:cNvGrpSpPr/>
          <p:nvPr/>
        </p:nvGrpSpPr>
        <p:grpSpPr>
          <a:xfrm>
            <a:off x="629653" y="4701340"/>
            <a:ext cx="4572000" cy="914400"/>
            <a:chOff x="838200" y="3257550"/>
            <a:chExt cx="4572000" cy="9144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40ECEB-EFA4-4FE9-8FB2-51D88F5E27DF}"/>
                </a:ext>
              </a:extLst>
            </p:cNvPr>
            <p:cNvSpPr txBox="1"/>
            <p:nvPr/>
          </p:nvSpPr>
          <p:spPr>
            <a:xfrm>
              <a:off x="838200" y="3409950"/>
              <a:ext cx="4038600" cy="584775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মৎস্য খামারে পানির বব্যহার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16">
              <a:extLst>
                <a:ext uri="{FF2B5EF4-FFF2-40B4-BE49-F238E27FC236}">
                  <a16:creationId xmlns:a16="http://schemas.microsoft.com/office/drawing/2014/main" id="{06B8560E-EFD1-44F3-809A-79A20FB1545A}"/>
                </a:ext>
              </a:extLst>
            </p:cNvPr>
            <p:cNvSpPr/>
            <p:nvPr/>
          </p:nvSpPr>
          <p:spPr>
            <a:xfrm>
              <a:off x="990600" y="3257550"/>
              <a:ext cx="4419600" cy="914400"/>
            </a:xfrm>
            <a:prstGeom prst="homePlate">
              <a:avLst>
                <a:gd name="adj" fmla="val 93290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FFD6553-479C-42C0-8E81-3E14001F743F}"/>
              </a:ext>
            </a:extLst>
          </p:cNvPr>
          <p:cNvSpPr txBox="1"/>
          <p:nvPr/>
        </p:nvSpPr>
        <p:spPr>
          <a:xfrm>
            <a:off x="200527" y="1812061"/>
            <a:ext cx="1981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DA27D-29D3-4510-AE98-F75B1907B201}"/>
              </a:ext>
            </a:extLst>
          </p:cNvPr>
          <p:cNvSpPr txBox="1"/>
          <p:nvPr/>
        </p:nvSpPr>
        <p:spPr>
          <a:xfrm>
            <a:off x="152400" y="209550"/>
            <a:ext cx="1981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rberg-sugar-factory-30-1000.jpg">
            <a:extLst>
              <a:ext uri="{FF2B5EF4-FFF2-40B4-BE49-F238E27FC236}">
                <a16:creationId xmlns:a16="http://schemas.microsoft.com/office/drawing/2014/main" id="{70AEB122-6033-46B9-9585-EC6555CAF6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480" y="590415"/>
            <a:ext cx="3846361" cy="2911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2B6DD87-19A6-462E-917C-B38F7EE164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u8rfdhjo.jpg">
            <a:extLst>
              <a:ext uri="{FF2B5EF4-FFF2-40B4-BE49-F238E27FC236}">
                <a16:creationId xmlns:a16="http://schemas.microsoft.com/office/drawing/2014/main" id="{B62DF10F-3D6E-4DBD-97E8-76EBC3D1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516" y="3273014"/>
            <a:ext cx="4475746" cy="2911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78E8A39-6300-4EAA-8980-F351F41B7F96}"/>
              </a:ext>
            </a:extLst>
          </p:cNvPr>
          <p:cNvGrpSpPr/>
          <p:nvPr/>
        </p:nvGrpSpPr>
        <p:grpSpPr>
          <a:xfrm>
            <a:off x="1042738" y="5033211"/>
            <a:ext cx="4648200" cy="914400"/>
            <a:chOff x="838200" y="3257550"/>
            <a:chExt cx="4572000" cy="91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5EF2FD-25A3-4B6F-986A-D6985B4BEFF2}"/>
                </a:ext>
              </a:extLst>
            </p:cNvPr>
            <p:cNvSpPr txBox="1"/>
            <p:nvPr/>
          </p:nvSpPr>
          <p:spPr>
            <a:xfrm>
              <a:off x="838200" y="3409950"/>
              <a:ext cx="4038600" cy="584775"/>
            </a:xfrm>
            <a:prstGeom prst="rect">
              <a:avLst/>
            </a:prstGeom>
            <a:noFill/>
            <a:ln>
              <a:noFill/>
              <a:prstDash val="lgDashDot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আগুন নেভাতে পানির ব্যবহার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8">
              <a:extLst>
                <a:ext uri="{FF2B5EF4-FFF2-40B4-BE49-F238E27FC236}">
                  <a16:creationId xmlns:a16="http://schemas.microsoft.com/office/drawing/2014/main" id="{A4641F07-FB7D-4A1D-8711-19238D8E133C}"/>
                </a:ext>
              </a:extLst>
            </p:cNvPr>
            <p:cNvSpPr/>
            <p:nvPr/>
          </p:nvSpPr>
          <p:spPr>
            <a:xfrm>
              <a:off x="990600" y="3257550"/>
              <a:ext cx="4419600" cy="914400"/>
            </a:xfrm>
            <a:prstGeom prst="homePlate">
              <a:avLst>
                <a:gd name="adj" fmla="val 93290"/>
              </a:avLst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8F96CB7-F5FA-4BE6-BFDF-CF3107BBEF28}"/>
              </a:ext>
            </a:extLst>
          </p:cNvPr>
          <p:cNvGrpSpPr/>
          <p:nvPr/>
        </p:nvGrpSpPr>
        <p:grpSpPr>
          <a:xfrm>
            <a:off x="6825915" y="740418"/>
            <a:ext cx="3276600" cy="1077218"/>
            <a:chOff x="5562600" y="514350"/>
            <a:chExt cx="3429000" cy="10772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5E8E5F-141C-400E-B5F3-39103300A9A3}"/>
                </a:ext>
              </a:extLst>
            </p:cNvPr>
            <p:cNvSpPr txBox="1"/>
            <p:nvPr/>
          </p:nvSpPr>
          <p:spPr>
            <a:xfrm>
              <a:off x="6019800" y="514350"/>
              <a:ext cx="2971800" cy="1077218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কল-কারখানায়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পানির ব্যবহার 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11">
              <a:extLst>
                <a:ext uri="{FF2B5EF4-FFF2-40B4-BE49-F238E27FC236}">
                  <a16:creationId xmlns:a16="http://schemas.microsoft.com/office/drawing/2014/main" id="{631EB410-ACFD-4B0A-B830-5FCB846444F3}"/>
                </a:ext>
              </a:extLst>
            </p:cNvPr>
            <p:cNvSpPr/>
            <p:nvPr/>
          </p:nvSpPr>
          <p:spPr>
            <a:xfrm flipH="1">
              <a:off x="5562600" y="514350"/>
              <a:ext cx="3429000" cy="990600"/>
            </a:xfrm>
            <a:prstGeom prst="homePlat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6E9E30D-424F-4A93-A402-CE1F660BEDDF}"/>
              </a:ext>
            </a:extLst>
          </p:cNvPr>
          <p:cNvSpPr txBox="1"/>
          <p:nvPr/>
        </p:nvSpPr>
        <p:spPr>
          <a:xfrm>
            <a:off x="228600" y="1200150"/>
            <a:ext cx="1981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B91D79-6675-4EDD-BBB0-0631A90EB928}"/>
              </a:ext>
            </a:extLst>
          </p:cNvPr>
          <p:cNvSpPr txBox="1"/>
          <p:nvPr/>
        </p:nvSpPr>
        <p:spPr>
          <a:xfrm>
            <a:off x="152400" y="209550"/>
            <a:ext cx="1981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04F3C0D-B2CD-4A77-A64F-4FE2A08DA021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WINDOWS\Application Data\Microsoft\Media Catalog\Downloaded Clips\cl5d\j0234752.gif">
            <a:extLst>
              <a:ext uri="{FF2B5EF4-FFF2-40B4-BE49-F238E27FC236}">
                <a16:creationId xmlns:a16="http://schemas.microsoft.com/office/drawing/2014/main" id="{64B46CDC-2CB3-4977-93CA-5A4034005A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505" y="221582"/>
            <a:ext cx="2057400" cy="1917045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716756-8394-4CBB-AF03-5C4947F3E738}"/>
              </a:ext>
            </a:extLst>
          </p:cNvPr>
          <p:cNvGrpSpPr/>
          <p:nvPr/>
        </p:nvGrpSpPr>
        <p:grpSpPr>
          <a:xfrm>
            <a:off x="457200" y="285750"/>
            <a:ext cx="2438400" cy="685800"/>
            <a:chOff x="304800" y="819150"/>
            <a:chExt cx="2438400" cy="6858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CCEC5F-335B-48E8-A877-317372DB2633}"/>
                </a:ext>
              </a:extLst>
            </p:cNvPr>
            <p:cNvSpPr txBox="1"/>
            <p:nvPr/>
          </p:nvSpPr>
          <p:spPr>
            <a:xfrm>
              <a:off x="457200" y="895350"/>
              <a:ext cx="1828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4">
              <a:extLst>
                <a:ext uri="{FF2B5EF4-FFF2-40B4-BE49-F238E27FC236}">
                  <a16:creationId xmlns:a16="http://schemas.microsoft.com/office/drawing/2014/main" id="{61334746-8565-469C-9DC5-1B8B0A9BBBB4}"/>
                </a:ext>
              </a:extLst>
            </p:cNvPr>
            <p:cNvSpPr/>
            <p:nvPr/>
          </p:nvSpPr>
          <p:spPr>
            <a:xfrm>
              <a:off x="304800" y="819150"/>
              <a:ext cx="2438400" cy="685800"/>
            </a:xfrm>
            <a:prstGeom prst="homePlat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BE72530-30EE-4629-B931-CCDA0E0C8A2E}"/>
              </a:ext>
            </a:extLst>
          </p:cNvPr>
          <p:cNvSpPr txBox="1"/>
          <p:nvPr/>
        </p:nvSpPr>
        <p:spPr>
          <a:xfrm>
            <a:off x="8690810" y="576279"/>
            <a:ext cx="2286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৫মিনিট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358244-BB9C-45A9-8025-5A5EB580E855}"/>
              </a:ext>
            </a:extLst>
          </p:cNvPr>
          <p:cNvGrpSpPr/>
          <p:nvPr/>
        </p:nvGrpSpPr>
        <p:grpSpPr>
          <a:xfrm>
            <a:off x="521368" y="2272688"/>
            <a:ext cx="3441032" cy="826292"/>
            <a:chOff x="228600" y="2190750"/>
            <a:chExt cx="3276600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7AA43D-7B01-4009-9372-F55D43C6F7AD}"/>
                </a:ext>
              </a:extLst>
            </p:cNvPr>
            <p:cNvSpPr txBox="1"/>
            <p:nvPr/>
          </p:nvSpPr>
          <p:spPr>
            <a:xfrm>
              <a:off x="609600" y="2190750"/>
              <a:ext cx="2895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solidFill>
                    <a:srgbClr val="0033CC"/>
                  </a:solidFill>
                  <a:latin typeface="NikoshBAN" pitchFamily="2" charset="0"/>
                  <a:cs typeface="NikoshBAN" pitchFamily="2" charset="0"/>
                </a:rPr>
                <a:t>কী করতে হবেঃ</a:t>
              </a:r>
              <a:endParaRPr lang="en-US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5">
              <a:extLst>
                <a:ext uri="{FF2B5EF4-FFF2-40B4-BE49-F238E27FC236}">
                  <a16:creationId xmlns:a16="http://schemas.microsoft.com/office/drawing/2014/main" id="{FBA84EBF-95B4-4298-A2D2-EE109C53C3D9}"/>
                </a:ext>
              </a:extLst>
            </p:cNvPr>
            <p:cNvSpPr/>
            <p:nvPr/>
          </p:nvSpPr>
          <p:spPr>
            <a:xfrm>
              <a:off x="228600" y="2266950"/>
              <a:ext cx="381000" cy="3810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C7A56E-D63E-427D-84E7-821C3FFEC006}"/>
              </a:ext>
            </a:extLst>
          </p:cNvPr>
          <p:cNvGrpSpPr/>
          <p:nvPr/>
        </p:nvGrpSpPr>
        <p:grpSpPr>
          <a:xfrm>
            <a:off x="407068" y="3644126"/>
            <a:ext cx="6603332" cy="1917045"/>
            <a:chOff x="381000" y="2520375"/>
            <a:chExt cx="3886200" cy="14435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0F4B59-4713-435F-8D1B-B52BECAA5422}"/>
                </a:ext>
              </a:extLst>
            </p:cNvPr>
            <p:cNvSpPr txBox="1"/>
            <p:nvPr/>
          </p:nvSpPr>
          <p:spPr>
            <a:xfrm>
              <a:off x="762000" y="2578953"/>
              <a:ext cx="3505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তোমাদের খাতায় ডান দিকে দেখানো ছকের মত করে একটি ছক তৈরি কর।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2A59BB-F2F5-41FB-9F8B-CEEF9D1F893E}"/>
                </a:ext>
              </a:extLst>
            </p:cNvPr>
            <p:cNvSpPr txBox="1"/>
            <p:nvPr/>
          </p:nvSpPr>
          <p:spPr>
            <a:xfrm>
              <a:off x="381000" y="2520375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C54C911-0EE9-4EA6-A1FF-D7F0CFE6C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0998"/>
              </p:ext>
            </p:extLst>
          </p:nvPr>
        </p:nvGraphicFramePr>
        <p:xfrm>
          <a:off x="7759196" y="3781156"/>
          <a:ext cx="4025736" cy="2500565"/>
        </p:xfrm>
        <a:graphic>
          <a:graphicData uri="http://schemas.openxmlformats.org/drawingml/2006/table">
            <a:tbl>
              <a:tblPr/>
              <a:tblGrid>
                <a:gridCol w="565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415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ব্যবহার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b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7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170FBC2-24AC-49D5-B9CB-AB18F546CCEA}"/>
              </a:ext>
            </a:extLst>
          </p:cNvPr>
          <p:cNvSpPr txBox="1"/>
          <p:nvPr/>
        </p:nvSpPr>
        <p:spPr>
          <a:xfrm>
            <a:off x="368967" y="5817748"/>
            <a:ext cx="643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২. ছকে পানির ৩টি ব্যবহার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1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F28D87B-7716-4148-B8F9-E8F463987C7E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iphyghafgsahs.gif">
            <a:extLst>
              <a:ext uri="{FF2B5EF4-FFF2-40B4-BE49-F238E27FC236}">
                <a16:creationId xmlns:a16="http://schemas.microsoft.com/office/drawing/2014/main" id="{375D3305-7498-4943-88D6-2F8DFAA41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05" y="1684419"/>
            <a:ext cx="2694446" cy="189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jWAhkK8.gif">
            <a:extLst>
              <a:ext uri="{FF2B5EF4-FFF2-40B4-BE49-F238E27FC236}">
                <a16:creationId xmlns:a16="http://schemas.microsoft.com/office/drawing/2014/main" id="{5716B6C3-C39F-45D0-9240-0922401304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656" y="1684419"/>
            <a:ext cx="2431882" cy="189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giphyfytre.gif">
            <a:extLst>
              <a:ext uri="{FF2B5EF4-FFF2-40B4-BE49-F238E27FC236}">
                <a16:creationId xmlns:a16="http://schemas.microsoft.com/office/drawing/2014/main" id="{40B49C37-3ABC-4F5B-B70E-B3F98829A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63" y="1684421"/>
            <a:ext cx="2431882" cy="189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image-20465.jpg">
            <a:extLst>
              <a:ext uri="{FF2B5EF4-FFF2-40B4-BE49-F238E27FC236}">
                <a16:creationId xmlns:a16="http://schemas.microsoft.com/office/drawing/2014/main" id="{0C566A3D-F17A-476B-9B48-58F3F38F15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0"/>
          <a:stretch>
            <a:fillRect/>
          </a:stretch>
        </p:blipFill>
        <p:spPr>
          <a:xfrm>
            <a:off x="9076450" y="1684421"/>
            <a:ext cx="2241883" cy="1892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303A9-84AC-4EE9-BA9B-9F63F23E0B00}"/>
              </a:ext>
            </a:extLst>
          </p:cNvPr>
          <p:cNvSpPr txBox="1"/>
          <p:nvPr/>
        </p:nvSpPr>
        <p:spPr>
          <a:xfrm>
            <a:off x="4191000" y="549821"/>
            <a:ext cx="3886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C4348-7ECB-456C-BFCB-A7DE262000AD}"/>
              </a:ext>
            </a:extLst>
          </p:cNvPr>
          <p:cNvSpPr txBox="1"/>
          <p:nvPr/>
        </p:nvSpPr>
        <p:spPr>
          <a:xfrm>
            <a:off x="705852" y="3907256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2C473-41F7-4B03-91FD-1DF328B6064A}"/>
              </a:ext>
            </a:extLst>
          </p:cNvPr>
          <p:cNvSpPr txBox="1"/>
          <p:nvPr/>
        </p:nvSpPr>
        <p:spPr>
          <a:xfrm>
            <a:off x="3903497" y="3907256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F41BB-BC12-412B-ADA1-8B52D9B88E31}"/>
              </a:ext>
            </a:extLst>
          </p:cNvPr>
          <p:cNvSpPr txBox="1"/>
          <p:nvPr/>
        </p:nvSpPr>
        <p:spPr>
          <a:xfrm>
            <a:off x="6688305" y="3834826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4CE6F-5713-4308-8BA3-76A102DA79F0}"/>
              </a:ext>
            </a:extLst>
          </p:cNvPr>
          <p:cNvSpPr txBox="1"/>
          <p:nvPr/>
        </p:nvSpPr>
        <p:spPr>
          <a:xfrm>
            <a:off x="9452245" y="3834825"/>
            <a:ext cx="1600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পাথর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E0C77-1A44-4104-B27D-D32F0B6CFCD3}"/>
              </a:ext>
            </a:extLst>
          </p:cNvPr>
          <p:cNvSpPr txBox="1"/>
          <p:nvPr/>
        </p:nvSpPr>
        <p:spPr>
          <a:xfrm>
            <a:off x="1312696" y="5013548"/>
            <a:ext cx="10237619" cy="1569660"/>
          </a:xfrm>
          <a:prstGeom prst="rect">
            <a:avLst/>
          </a:prstGeom>
          <a:noFill/>
          <a:ln>
            <a:solidFill>
              <a:srgbClr val="3399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এগুলো প্রাকৃতিক সম্পদ। পৃথিবীতে প্রাকৃতিক সম্পদ সীমিত পরিমাণে রয়েছে। পানি একটি প্রাকৃতিক সম্পদ। স্বাদু পানির পরিমাণ খুবই কম। তাই পানি সংরক্ষণ করা প্রয়োজন।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3F00A-5964-4DC6-8832-9CCAAE5EFBDD}"/>
              </a:ext>
            </a:extLst>
          </p:cNvPr>
          <p:cNvSpPr txBox="1"/>
          <p:nvPr/>
        </p:nvSpPr>
        <p:spPr>
          <a:xfrm>
            <a:off x="338138" y="381563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মনযোগে দেখ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9CFB1C5-6E3E-45FE-AF1D-2B5AC64CE230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497E4-6437-440E-9BE2-D509C313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3333"/>
          <a:stretch>
            <a:fillRect/>
          </a:stretch>
        </p:blipFill>
        <p:spPr bwMode="auto">
          <a:xfrm>
            <a:off x="3634083" y="382417"/>
            <a:ext cx="2819400" cy="2393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9ED99-04EB-4997-9070-7027B11B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3614"/>
          <a:stretch>
            <a:fillRect/>
          </a:stretch>
        </p:blipFill>
        <p:spPr bwMode="auto">
          <a:xfrm>
            <a:off x="8305799" y="4352423"/>
            <a:ext cx="3437021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D03F7D-BECB-4CEA-9917-358AEFB64109}"/>
              </a:ext>
            </a:extLst>
          </p:cNvPr>
          <p:cNvGrpSpPr/>
          <p:nvPr/>
        </p:nvGrpSpPr>
        <p:grpSpPr>
          <a:xfrm>
            <a:off x="449180" y="2796812"/>
            <a:ext cx="3563529" cy="3244411"/>
            <a:chOff x="161335" y="1679938"/>
            <a:chExt cx="3563529" cy="3244411"/>
          </a:xfrm>
        </p:grpSpPr>
        <p:sp>
          <p:nvSpPr>
            <p:cNvPr id="6" name="Cloud Callout 8">
              <a:extLst>
                <a:ext uri="{FF2B5EF4-FFF2-40B4-BE49-F238E27FC236}">
                  <a16:creationId xmlns:a16="http://schemas.microsoft.com/office/drawing/2014/main" id="{FE1BDE2A-9190-4C04-B371-5DADCFE349F7}"/>
                </a:ext>
              </a:extLst>
            </p:cNvPr>
            <p:cNvSpPr/>
            <p:nvPr/>
          </p:nvSpPr>
          <p:spPr>
            <a:xfrm rot="12420378">
              <a:off x="161335" y="1679938"/>
              <a:ext cx="3563529" cy="3244411"/>
            </a:xfrm>
            <a:prstGeom prst="cloudCallout">
              <a:avLst>
                <a:gd name="adj1" fmla="val -28450"/>
                <a:gd name="adj2" fmla="val 637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18136C-E0AD-4998-9D7B-41DED1F99A56}"/>
                </a:ext>
              </a:extLst>
            </p:cNvPr>
            <p:cNvSpPr txBox="1"/>
            <p:nvPr/>
          </p:nvSpPr>
          <p:spPr>
            <a:xfrm>
              <a:off x="533400" y="2584668"/>
              <a:ext cx="2971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হাত-মুখ ধোয়ার সময় আমরা প্রয়োজনীয় পানি ব্যবহার করব। অকারণে পানির কল চালু রাখব না।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20CBF9-1E70-498C-8B5D-037729654981}"/>
              </a:ext>
            </a:extLst>
          </p:cNvPr>
          <p:cNvGrpSpPr/>
          <p:nvPr/>
        </p:nvGrpSpPr>
        <p:grpSpPr>
          <a:xfrm>
            <a:off x="7508798" y="1366418"/>
            <a:ext cx="3429000" cy="2057400"/>
            <a:chOff x="5181600" y="285750"/>
            <a:chExt cx="3429000" cy="2057400"/>
          </a:xfrm>
        </p:grpSpPr>
        <p:sp>
          <p:nvSpPr>
            <p:cNvPr id="9" name="Cloud Callout 6">
              <a:extLst>
                <a:ext uri="{FF2B5EF4-FFF2-40B4-BE49-F238E27FC236}">
                  <a16:creationId xmlns:a16="http://schemas.microsoft.com/office/drawing/2014/main" id="{8398663E-5BA0-4813-91B7-55EBE7BA2F11}"/>
                </a:ext>
              </a:extLst>
            </p:cNvPr>
            <p:cNvSpPr/>
            <p:nvPr/>
          </p:nvSpPr>
          <p:spPr>
            <a:xfrm>
              <a:off x="5181600" y="285750"/>
              <a:ext cx="3429000" cy="2057400"/>
            </a:xfrm>
            <a:prstGeom prst="cloudCallout">
              <a:avLst>
                <a:gd name="adj1" fmla="val 24181"/>
                <a:gd name="adj2" fmla="val 6942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B1C11B-37FB-4704-80FB-B84E6AA8E899}"/>
                </a:ext>
              </a:extLst>
            </p:cNvPr>
            <p:cNvSpPr txBox="1"/>
            <p:nvPr/>
          </p:nvSpPr>
          <p:spPr>
            <a:xfrm>
              <a:off x="5638800" y="514350"/>
              <a:ext cx="2971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গোসল করার সময় অপ্রয়োজনে পানির কল চালু রাখব না।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4533CD-92EB-42FA-849B-987D0E3D0C5D}"/>
              </a:ext>
            </a:extLst>
          </p:cNvPr>
          <p:cNvSpPr txBox="1"/>
          <p:nvPr/>
        </p:nvSpPr>
        <p:spPr>
          <a:xfrm>
            <a:off x="4299284" y="5332724"/>
            <a:ext cx="3617038" cy="954107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F07B9"/>
                </a:solidFill>
                <a:latin typeface="NikoshBAN" pitchFamily="2" charset="0"/>
                <a:cs typeface="NikoshBAN" pitchFamily="2" charset="0"/>
              </a:rPr>
              <a:t>এভাবে আমরা পানির অপচয় রোধ করতে পারি।</a:t>
            </a:r>
            <a:endParaRPr lang="en-US" sz="2800" dirty="0">
              <a:solidFill>
                <a:srgbClr val="0F07B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E9597-B06A-438E-A5D0-9738EC198B19}"/>
              </a:ext>
            </a:extLst>
          </p:cNvPr>
          <p:cNvSpPr txBox="1"/>
          <p:nvPr/>
        </p:nvSpPr>
        <p:spPr>
          <a:xfrm>
            <a:off x="152400" y="209550"/>
            <a:ext cx="2971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 সংরক্ষণের উপায়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v mjbkj.jpg">
            <a:extLst>
              <a:ext uri="{FF2B5EF4-FFF2-40B4-BE49-F238E27FC236}">
                <a16:creationId xmlns:a16="http://schemas.microsoft.com/office/drawing/2014/main" id="{78A4F9BB-CCFF-4F4B-9380-0FCC8AF5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0000"/>
          </a:blip>
          <a:srcRect r="12000"/>
          <a:stretch>
            <a:fillRect/>
          </a:stretch>
        </p:blipFill>
        <p:spPr>
          <a:xfrm>
            <a:off x="3573952" y="336884"/>
            <a:ext cx="3785363" cy="2349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448248362_brush.jpg">
            <a:extLst>
              <a:ext uri="{FF2B5EF4-FFF2-40B4-BE49-F238E27FC236}">
                <a16:creationId xmlns:a16="http://schemas.microsoft.com/office/drawing/2014/main" id="{0200C693-7EF7-4480-9038-6395613669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292" y="3704175"/>
            <a:ext cx="3890210" cy="2004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3E113-9716-4690-A272-FC8149C18A13}"/>
              </a:ext>
            </a:extLst>
          </p:cNvPr>
          <p:cNvSpPr txBox="1"/>
          <p:nvPr/>
        </p:nvSpPr>
        <p:spPr>
          <a:xfrm>
            <a:off x="152400" y="209550"/>
            <a:ext cx="2971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পানি সংরক্ষণের উপায়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696594-5E4C-473D-A4E7-2FF27806845B}"/>
              </a:ext>
            </a:extLst>
          </p:cNvPr>
          <p:cNvGrpSpPr/>
          <p:nvPr/>
        </p:nvGrpSpPr>
        <p:grpSpPr>
          <a:xfrm>
            <a:off x="7587916" y="794325"/>
            <a:ext cx="3429000" cy="2057400"/>
            <a:chOff x="5181600" y="285750"/>
            <a:chExt cx="3429000" cy="2057400"/>
          </a:xfrm>
        </p:grpSpPr>
        <p:sp>
          <p:nvSpPr>
            <p:cNvPr id="6" name="Cloud Callout 8">
              <a:extLst>
                <a:ext uri="{FF2B5EF4-FFF2-40B4-BE49-F238E27FC236}">
                  <a16:creationId xmlns:a16="http://schemas.microsoft.com/office/drawing/2014/main" id="{EF5D93CA-C9E8-403C-B554-F45E4A063A27}"/>
                </a:ext>
              </a:extLst>
            </p:cNvPr>
            <p:cNvSpPr/>
            <p:nvPr/>
          </p:nvSpPr>
          <p:spPr>
            <a:xfrm>
              <a:off x="5181600" y="285750"/>
              <a:ext cx="3429000" cy="2057400"/>
            </a:xfrm>
            <a:prstGeom prst="cloudCallout">
              <a:avLst>
                <a:gd name="adj1" fmla="val -61"/>
                <a:gd name="adj2" fmla="val 815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430314-57CA-4CC1-B5B5-79EFF8D4B6D0}"/>
                </a:ext>
              </a:extLst>
            </p:cNvPr>
            <p:cNvSpPr txBox="1"/>
            <p:nvPr/>
          </p:nvSpPr>
          <p:spPr>
            <a:xfrm>
              <a:off x="5410200" y="685621"/>
              <a:ext cx="2971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দাঁত ব্রাশ করার সময় অপ্রয়োজনে পানির কল চালু রাখব না।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E5C388C-79B9-4209-A17A-75A38B332485}"/>
              </a:ext>
            </a:extLst>
          </p:cNvPr>
          <p:cNvGrpSpPr/>
          <p:nvPr/>
        </p:nvGrpSpPr>
        <p:grpSpPr>
          <a:xfrm>
            <a:off x="593558" y="3413958"/>
            <a:ext cx="3774708" cy="2286001"/>
            <a:chOff x="307742" y="1374486"/>
            <a:chExt cx="3444479" cy="3246443"/>
          </a:xfrm>
        </p:grpSpPr>
        <p:sp>
          <p:nvSpPr>
            <p:cNvPr id="9" name="Cloud Callout 12">
              <a:extLst>
                <a:ext uri="{FF2B5EF4-FFF2-40B4-BE49-F238E27FC236}">
                  <a16:creationId xmlns:a16="http://schemas.microsoft.com/office/drawing/2014/main" id="{9D49B485-DCF6-4FBE-A28A-B608F91B559E}"/>
                </a:ext>
              </a:extLst>
            </p:cNvPr>
            <p:cNvSpPr/>
            <p:nvPr/>
          </p:nvSpPr>
          <p:spPr>
            <a:xfrm rot="11437744">
              <a:off x="307742" y="1374486"/>
              <a:ext cx="3444479" cy="3246443"/>
            </a:xfrm>
            <a:prstGeom prst="cloudCallout">
              <a:avLst>
                <a:gd name="adj1" fmla="val -15602"/>
                <a:gd name="adj2" fmla="val 738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468A46-C2B7-445A-BE19-F09DA288F93B}"/>
                </a:ext>
              </a:extLst>
            </p:cNvPr>
            <p:cNvSpPr txBox="1"/>
            <p:nvPr/>
          </p:nvSpPr>
          <p:spPr>
            <a:xfrm>
              <a:off x="909891" y="2086917"/>
              <a:ext cx="2526866" cy="2229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কাপড় ধোয়ার সময় আমরা প্রয়োজনীয় পানি ব্যবহার করব। অকারণে পানির কল চালু রাখব না।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5572593-0CF6-42A7-950E-814CB2FD27BF}"/>
              </a:ext>
            </a:extLst>
          </p:cNvPr>
          <p:cNvSpPr txBox="1"/>
          <p:nvPr/>
        </p:nvSpPr>
        <p:spPr>
          <a:xfrm>
            <a:off x="1110915" y="6165636"/>
            <a:ext cx="86868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জীবনের জন্য পানি অত্যন্ত প্রয়োজন। তাই আমরা পানি সংরক্ষণ করব।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E22EBF7-9A51-44EE-AB04-E62A96E466BA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6C50C-C314-417D-A478-CAE7B824EDFF}"/>
              </a:ext>
            </a:extLst>
          </p:cNvPr>
          <p:cNvSpPr txBox="1"/>
          <p:nvPr/>
        </p:nvSpPr>
        <p:spPr>
          <a:xfrm>
            <a:off x="1283368" y="3429000"/>
            <a:ext cx="9432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পানি একটি..............সম্পদ।</a:t>
            </a:r>
          </a:p>
          <a:p>
            <a:pPr marL="514350" indent="-514350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পিপাসা পেলে আমরা...............করি।</a:t>
            </a:r>
          </a:p>
          <a:p>
            <a:pPr marL="514350" indent="-514350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স্বাদু পানির পরিমাণ খুবই...........।</a:t>
            </a:r>
          </a:p>
          <a:p>
            <a:pPr marL="514350" indent="-514350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খাবার রান্না করতে আমরা.........ব্যবহার করি।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C0F35-59C9-43AD-9488-F6E72B9D4695}"/>
              </a:ext>
            </a:extLst>
          </p:cNvPr>
          <p:cNvSpPr txBox="1"/>
          <p:nvPr/>
        </p:nvSpPr>
        <p:spPr>
          <a:xfrm>
            <a:off x="9176084" y="1409088"/>
            <a:ext cx="2438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মিলিয়ে নাওঃ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1548F-F7AB-4282-A214-D6D3F9FB2C42}"/>
              </a:ext>
            </a:extLst>
          </p:cNvPr>
          <p:cNvSpPr txBox="1"/>
          <p:nvPr/>
        </p:nvSpPr>
        <p:spPr>
          <a:xfrm>
            <a:off x="8586536" y="558727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3200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CE8EC-92D5-4940-B9E9-8D9506C4988E}"/>
              </a:ext>
            </a:extLst>
          </p:cNvPr>
          <p:cNvSpPr txBox="1"/>
          <p:nvPr/>
        </p:nvSpPr>
        <p:spPr>
          <a:xfrm>
            <a:off x="1143000" y="158115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শূন্যস্থান পূরণ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52157-61E6-4C19-9887-478DB8BA1B1C}"/>
              </a:ext>
            </a:extLst>
          </p:cNvPr>
          <p:cNvSpPr txBox="1"/>
          <p:nvPr/>
        </p:nvSpPr>
        <p:spPr>
          <a:xfrm>
            <a:off x="228600" y="361950"/>
            <a:ext cx="2209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:\School\IMG_20141029_141620.jpg">
            <a:extLst>
              <a:ext uri="{FF2B5EF4-FFF2-40B4-BE49-F238E27FC236}">
                <a16:creationId xmlns:a16="http://schemas.microsoft.com/office/drawing/2014/main" id="{101AB25B-F374-4AD1-82D1-A2823A15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43" b="6533"/>
          <a:stretch>
            <a:fillRect/>
          </a:stretch>
        </p:blipFill>
        <p:spPr bwMode="auto">
          <a:xfrm>
            <a:off x="4519863" y="123182"/>
            <a:ext cx="2959768" cy="2062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EF530-FC42-4D58-AFFB-425CEBE4A1EC}"/>
              </a:ext>
            </a:extLst>
          </p:cNvPr>
          <p:cNvSpPr txBox="1"/>
          <p:nvPr/>
        </p:nvSpPr>
        <p:spPr>
          <a:xfrm>
            <a:off x="3364831" y="3308674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4C281-FD89-4208-A9EA-E9778CA3BE4B}"/>
              </a:ext>
            </a:extLst>
          </p:cNvPr>
          <p:cNvSpPr txBox="1"/>
          <p:nvPr/>
        </p:nvSpPr>
        <p:spPr>
          <a:xfrm>
            <a:off x="4191000" y="38151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পানি পান</a:t>
            </a:r>
            <a:endParaRPr lang="en-US" sz="3200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716DD-2D59-4B0C-BF5A-5C3D9A85A14D}"/>
              </a:ext>
            </a:extLst>
          </p:cNvPr>
          <p:cNvSpPr txBox="1"/>
          <p:nvPr/>
        </p:nvSpPr>
        <p:spPr>
          <a:xfrm>
            <a:off x="4961021" y="436072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কম</a:t>
            </a:r>
            <a:endParaRPr lang="en-US" sz="3200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29FFE-3AF3-4958-B694-9186652F2E73}"/>
              </a:ext>
            </a:extLst>
          </p:cNvPr>
          <p:cNvSpPr/>
          <p:nvPr/>
        </p:nvSpPr>
        <p:spPr>
          <a:xfrm>
            <a:off x="5085678" y="4786001"/>
            <a:ext cx="865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endParaRPr lang="en-US" sz="3200" dirty="0">
              <a:solidFill>
                <a:srgbClr val="1305C9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C17FF6CD-7251-44E7-8BDF-16CF2C53C58B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726D0B0-8727-457A-9B0E-D87C2739378F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85A68E6-7087-4D39-852A-D4B10048016D}"/>
              </a:ext>
            </a:extLst>
          </p:cNvPr>
          <p:cNvGrpSpPr/>
          <p:nvPr/>
        </p:nvGrpSpPr>
        <p:grpSpPr>
          <a:xfrm>
            <a:off x="1941094" y="2887787"/>
            <a:ext cx="7773988" cy="2896394"/>
            <a:chOff x="914400" y="2037556"/>
            <a:chExt cx="7773988" cy="28963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9B39131-96C9-45A9-9BE6-153CD59F4BB2}"/>
                </a:ext>
              </a:extLst>
            </p:cNvPr>
            <p:cNvCxnSpPr/>
            <p:nvPr/>
          </p:nvCxnSpPr>
          <p:spPr>
            <a:xfrm rot="5400000">
              <a:off x="3352800" y="3485356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032FDFC-258B-4247-B9CF-1B690216864D}"/>
                </a:ext>
              </a:extLst>
            </p:cNvPr>
            <p:cNvCxnSpPr/>
            <p:nvPr/>
          </p:nvCxnSpPr>
          <p:spPr>
            <a:xfrm>
              <a:off x="914400" y="2037556"/>
              <a:ext cx="777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A1F726-7ABD-44EB-86F4-212E0B42595F}"/>
                </a:ext>
              </a:extLst>
            </p:cNvPr>
            <p:cNvCxnSpPr/>
            <p:nvPr/>
          </p:nvCxnSpPr>
          <p:spPr>
            <a:xfrm>
              <a:off x="914400" y="4931568"/>
              <a:ext cx="7772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F54908-5A96-4D80-AE97-58AFE2428E91}"/>
                </a:ext>
              </a:extLst>
            </p:cNvPr>
            <p:cNvCxnSpPr/>
            <p:nvPr/>
          </p:nvCxnSpPr>
          <p:spPr>
            <a:xfrm rot="5400000">
              <a:off x="-532606" y="3484562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A51B5DB-B19A-4557-8FE7-492CF0E88920}"/>
                </a:ext>
              </a:extLst>
            </p:cNvPr>
            <p:cNvCxnSpPr/>
            <p:nvPr/>
          </p:nvCxnSpPr>
          <p:spPr>
            <a:xfrm rot="5400000">
              <a:off x="7239794" y="3484562"/>
              <a:ext cx="2895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762C36-964C-454B-A49A-EF22ED66C10B}"/>
              </a:ext>
            </a:extLst>
          </p:cNvPr>
          <p:cNvSpPr txBox="1"/>
          <p:nvPr/>
        </p:nvSpPr>
        <p:spPr>
          <a:xfrm>
            <a:off x="1941094" y="303330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বায়ু, মাটি, পানি, পাথর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4BC27-9B81-4740-9D44-020B17C9E2EA}"/>
              </a:ext>
            </a:extLst>
          </p:cNvPr>
          <p:cNvSpPr txBox="1"/>
          <p:nvPr/>
        </p:nvSpPr>
        <p:spPr>
          <a:xfrm>
            <a:off x="2042150" y="3575923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>
                <a:latin typeface="NikoshBAN" pitchFamily="2" charset="0"/>
                <a:cs typeface="NikoshBAN" pitchFamily="2" charset="0"/>
              </a:rPr>
              <a:t> পানির অপচয় রোধ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930BE-5190-4BCA-8F41-D56367FDC40B}"/>
              </a:ext>
            </a:extLst>
          </p:cNvPr>
          <p:cNvSpPr txBox="1"/>
          <p:nvPr/>
        </p:nvSpPr>
        <p:spPr>
          <a:xfrm>
            <a:off x="2308850" y="404536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>
                <a:latin typeface="NikoshBAN" pitchFamily="2" charset="0"/>
                <a:cs typeface="NikoshBAN" pitchFamily="2" charset="0"/>
              </a:rPr>
              <a:t>পান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0B7B1-9156-4D8E-A1A6-3FD1EF3267FF}"/>
              </a:ext>
            </a:extLst>
          </p:cNvPr>
          <p:cNvSpPr txBox="1"/>
          <p:nvPr/>
        </p:nvSpPr>
        <p:spPr>
          <a:xfrm>
            <a:off x="2476918" y="451068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>
                <a:latin typeface="NikoshBAN" pitchFamily="2" charset="0"/>
                <a:cs typeface="NikoshBAN" pitchFamily="2" charset="0"/>
              </a:rPr>
              <a:t>মৎস্য খামার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61C04-AC47-482F-BD0A-E01811F43818}"/>
              </a:ext>
            </a:extLst>
          </p:cNvPr>
          <p:cNvSpPr txBox="1"/>
          <p:nvPr/>
        </p:nvSpPr>
        <p:spPr>
          <a:xfrm>
            <a:off x="2400718" y="505309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200" dirty="0">
                <a:latin typeface="NikoshBAN" pitchFamily="2" charset="0"/>
                <a:cs typeface="NikoshBAN" pitchFamily="2" charset="0"/>
              </a:rPr>
              <a:t>জীবনের 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DAC07-7597-4DC6-B3D1-9A4A849CED0F}"/>
              </a:ext>
            </a:extLst>
          </p:cNvPr>
          <p:cNvSpPr txBox="1"/>
          <p:nvPr/>
        </p:nvSpPr>
        <p:spPr>
          <a:xfrm>
            <a:off x="5943600" y="288699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পানির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7FD3B-8CEF-4F3A-B215-178876B49A4B}"/>
              </a:ext>
            </a:extLst>
          </p:cNvPr>
          <p:cNvSpPr txBox="1"/>
          <p:nvPr/>
        </p:nvSpPr>
        <p:spPr>
          <a:xfrm>
            <a:off x="6284494" y="345626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74374-9DD7-4516-B6B9-309BC18CE42F}"/>
              </a:ext>
            </a:extLst>
          </p:cNvPr>
          <p:cNvSpPr txBox="1"/>
          <p:nvPr/>
        </p:nvSpPr>
        <p:spPr>
          <a:xfrm>
            <a:off x="5826500" y="4023149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প্রাকৃতিক সম্পদ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2554E-E405-4495-9B2E-7BFE237DBC20}"/>
              </a:ext>
            </a:extLst>
          </p:cNvPr>
          <p:cNvSpPr txBox="1"/>
          <p:nvPr/>
        </p:nvSpPr>
        <p:spPr>
          <a:xfrm>
            <a:off x="6096000" y="467886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পিপাসা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0EAB9D-5FFB-486B-BB90-21D208D11166}"/>
              </a:ext>
            </a:extLst>
          </p:cNvPr>
          <p:cNvSpPr txBox="1"/>
          <p:nvPr/>
        </p:nvSpPr>
        <p:spPr>
          <a:xfrm>
            <a:off x="5961231" y="517481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পানি সংরক্ষণ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C4C2FB-CEF6-4C09-B7D2-09CF24C60E1A}"/>
              </a:ext>
            </a:extLst>
          </p:cNvPr>
          <p:cNvSpPr txBox="1"/>
          <p:nvPr/>
        </p:nvSpPr>
        <p:spPr>
          <a:xfrm>
            <a:off x="2042150" y="194467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বাম পাশের শব্দের সাথে ডান পাশের শব্দের মিল কর।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64D9A7-17CB-4C22-9C3D-1FC45A45F2D2}"/>
              </a:ext>
            </a:extLst>
          </p:cNvPr>
          <p:cNvSpPr txBox="1"/>
          <p:nvPr/>
        </p:nvSpPr>
        <p:spPr>
          <a:xfrm>
            <a:off x="8656305" y="1291613"/>
            <a:ext cx="23622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মিলিয়ে দেখ </a:t>
            </a:r>
            <a:endParaRPr lang="en-US" sz="2800" dirty="0">
              <a:solidFill>
                <a:srgbClr val="1305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3C8213-B30D-49E6-9D73-EEA1A1C6B17A}"/>
              </a:ext>
            </a:extLst>
          </p:cNvPr>
          <p:cNvSpPr txBox="1"/>
          <p:nvPr/>
        </p:nvSpPr>
        <p:spPr>
          <a:xfrm>
            <a:off x="8609768" y="403344"/>
            <a:ext cx="2362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৫মিনিট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E3BC77-E936-42A6-8AA5-A9AC1FE0779B}"/>
              </a:ext>
            </a:extLst>
          </p:cNvPr>
          <p:cNvGrpSpPr/>
          <p:nvPr/>
        </p:nvGrpSpPr>
        <p:grpSpPr>
          <a:xfrm>
            <a:off x="429127" y="412875"/>
            <a:ext cx="2438400" cy="685800"/>
            <a:chOff x="304800" y="819150"/>
            <a:chExt cx="2438400" cy="6858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FB73E2-AEC6-49D5-8937-09196DBACF0A}"/>
                </a:ext>
              </a:extLst>
            </p:cNvPr>
            <p:cNvSpPr txBox="1"/>
            <p:nvPr/>
          </p:nvSpPr>
          <p:spPr>
            <a:xfrm>
              <a:off x="457200" y="895350"/>
              <a:ext cx="1828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solidFill>
                    <a:srgbClr val="2A07A9"/>
                  </a:solidFill>
                  <a:latin typeface="NikoshBAN" pitchFamily="2" charset="0"/>
                  <a:cs typeface="NikoshBAN" pitchFamily="2" charset="0"/>
                </a:rPr>
                <a:t>দলে কর </a:t>
              </a:r>
              <a:endParaRPr lang="en-US" sz="3200" dirty="0">
                <a:solidFill>
                  <a:srgbClr val="2A07A9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Pentagon 4">
              <a:extLst>
                <a:ext uri="{FF2B5EF4-FFF2-40B4-BE49-F238E27FC236}">
                  <a16:creationId xmlns:a16="http://schemas.microsoft.com/office/drawing/2014/main" id="{4FC985B8-7198-4017-AD4E-AB48664435E5}"/>
                </a:ext>
              </a:extLst>
            </p:cNvPr>
            <p:cNvSpPr/>
            <p:nvPr/>
          </p:nvSpPr>
          <p:spPr>
            <a:xfrm>
              <a:off x="304800" y="819150"/>
              <a:ext cx="2438400" cy="685800"/>
            </a:xfrm>
            <a:prstGeom prst="homePlate">
              <a:avLst/>
            </a:prstGeom>
            <a:noFill/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indexgfrjnytds.jpg">
            <a:extLst>
              <a:ext uri="{FF2B5EF4-FFF2-40B4-BE49-F238E27FC236}">
                <a16:creationId xmlns:a16="http://schemas.microsoft.com/office/drawing/2014/main" id="{70E6717A-EC7E-4B1B-96BD-1136AECEB3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872" y="241627"/>
            <a:ext cx="1876425" cy="14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00013 0.3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8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1227 L -0.03333 0.2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709 L -0.0375 -0.2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97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3449 L -0.02917 -0.1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1481 L -0.03333 -0.30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0F13CB7-004D-4AFE-BFD4-7F4652F53C6E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E578C-1CB7-4079-A6C6-3896330BA2DB}"/>
              </a:ext>
            </a:extLst>
          </p:cNvPr>
          <p:cNvSpPr txBox="1"/>
          <p:nvPr/>
        </p:nvSpPr>
        <p:spPr>
          <a:xfrm>
            <a:off x="1943100" y="5555583"/>
            <a:ext cx="8458200" cy="762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Wave1">
              <a:avLst>
                <a:gd name="adj1" fmla="val 12500"/>
                <a:gd name="adj2" fmla="val -281"/>
              </a:avLst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পৃষ্টা খুলে নিরবে পড় 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E7944-316F-4E1E-87C8-8CD99E1E15A4}"/>
              </a:ext>
            </a:extLst>
          </p:cNvPr>
          <p:cNvSpPr txBox="1"/>
          <p:nvPr/>
        </p:nvSpPr>
        <p:spPr>
          <a:xfrm>
            <a:off x="2779295" y="321845"/>
            <a:ext cx="6172200" cy="93344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385"/>
              </a:avLst>
            </a:prstTxWarp>
            <a:spAutoFit/>
          </a:bodyPr>
          <a:lstStyle/>
          <a:p>
            <a:pPr algn="ctr"/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 সাধন 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AE847-9F8D-4C95-9502-9BD1D043D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453" y="1439778"/>
            <a:ext cx="10106527" cy="3978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6159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3546B4-8FAC-4B63-B272-9C02C1820C31}"/>
              </a:ext>
            </a:extLst>
          </p:cNvPr>
          <p:cNvSpPr txBox="1"/>
          <p:nvPr/>
        </p:nvSpPr>
        <p:spPr>
          <a:xfrm>
            <a:off x="2598822" y="3554489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রান্না করতে কী প্রয়োজন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পানি সংরক্ষণ বলতে কী বুঝ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পানির অপর নাম কী?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পৃথিবীতে কোন সম্পদের পরিমাণ সীমিত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7B9C1-2FC0-4402-A3D7-965278AB94EC}"/>
              </a:ext>
            </a:extLst>
          </p:cNvPr>
          <p:cNvSpPr txBox="1"/>
          <p:nvPr/>
        </p:nvSpPr>
        <p:spPr>
          <a:xfrm>
            <a:off x="3048000" y="276820"/>
            <a:ext cx="2667000" cy="923330"/>
          </a:xfrm>
          <a:prstGeom prst="rect">
            <a:avLst/>
          </a:prstGeom>
          <a:noFill/>
          <a:ln w="12700">
            <a:solidFill>
              <a:srgbClr val="CC0066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A6D4-D6E3-43C4-BE54-B1DF09E9A071}"/>
              </a:ext>
            </a:extLst>
          </p:cNvPr>
          <p:cNvSpPr txBox="1"/>
          <p:nvPr/>
        </p:nvSpPr>
        <p:spPr>
          <a:xfrm>
            <a:off x="495300" y="1604577"/>
            <a:ext cx="3886200" cy="646331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36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কথায় উত্তর দাও</a:t>
            </a:r>
            <a:r>
              <a:rPr lang="en-US" sz="3600" dirty="0">
                <a:solidFill>
                  <a:srgbClr val="1305C9"/>
                </a:solidFill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pic>
        <p:nvPicPr>
          <p:cNvPr id="5" name="Picture 4" descr="nios-de-riego-44485483.jpg">
            <a:extLst>
              <a:ext uri="{FF2B5EF4-FFF2-40B4-BE49-F238E27FC236}">
                <a16:creationId xmlns:a16="http://schemas.microsoft.com/office/drawing/2014/main" id="{BE876594-5E2D-41E4-8CD3-E340E3A249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327" y="491370"/>
            <a:ext cx="2428373" cy="1885950"/>
          </a:xfrm>
          <a:prstGeom prst="rect">
            <a:avLst/>
          </a:prstGeom>
        </p:spPr>
      </p:pic>
      <p:pic>
        <p:nvPicPr>
          <p:cNvPr id="6" name="Picture 5" descr="Purple-Tulips.png">
            <a:extLst>
              <a:ext uri="{FF2B5EF4-FFF2-40B4-BE49-F238E27FC236}">
                <a16:creationId xmlns:a16="http://schemas.microsoft.com/office/drawing/2014/main" id="{8E81B442-9382-4199-BA86-5BD8483EF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328" y="4831761"/>
            <a:ext cx="1924372" cy="1557579"/>
          </a:xfrm>
          <a:prstGeom prst="rect">
            <a:avLst/>
          </a:prstGeom>
        </p:spPr>
      </p:pic>
      <p:pic>
        <p:nvPicPr>
          <p:cNvPr id="7" name="Picture 6" descr="_res__red_flower_decoration_png_by_hanabell1-d6lcbjs.png">
            <a:extLst>
              <a:ext uri="{FF2B5EF4-FFF2-40B4-BE49-F238E27FC236}">
                <a16:creationId xmlns:a16="http://schemas.microsoft.com/office/drawing/2014/main" id="{5099FC0C-1C5B-44D3-9D8C-5CF3C0D54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79" y="5253423"/>
            <a:ext cx="1219108" cy="1220290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7C19A7BB-9398-42A2-A378-5FB228680172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F2BE23-C633-4B82-BAEA-7A1A4E71159E}"/>
              </a:ext>
            </a:extLst>
          </p:cNvPr>
          <p:cNvSpPr txBox="1"/>
          <p:nvPr/>
        </p:nvSpPr>
        <p:spPr>
          <a:xfrm>
            <a:off x="7736305" y="3868313"/>
            <a:ext cx="3810000" cy="2554545"/>
          </a:xfrm>
          <a:prstGeom prst="rect">
            <a:avLst/>
          </a:prstGeom>
          <a:noFill/>
          <a:ln w="12700">
            <a:solidFill>
              <a:srgbClr val="B60CA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তৃতীয়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প্রাথমিক বিজ্ঞান ।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4</a:t>
            </a:r>
          </a:p>
          <a:p>
            <a:pPr algn="ctr"/>
            <a:r>
              <a:rPr lang="bn-IN" sz="32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জীবনের জন্য পানি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SG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KHADDO 3\IMG_20150606_085535.jpg">
            <a:extLst>
              <a:ext uri="{FF2B5EF4-FFF2-40B4-BE49-F238E27FC236}">
                <a16:creationId xmlns:a16="http://schemas.microsoft.com/office/drawing/2014/main" id="{189F57CF-A6AC-42A9-A3E9-35E478DE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3" t="7778" r="7037"/>
          <a:stretch>
            <a:fillRect/>
          </a:stretch>
        </p:blipFill>
        <p:spPr bwMode="auto">
          <a:xfrm>
            <a:off x="8980929" y="1076313"/>
            <a:ext cx="1918321" cy="235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3CF4DA89-3F69-4473-969A-30C5259FF2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A640A-CC5F-4B8E-9DF3-ED47B20AE798}"/>
              </a:ext>
            </a:extLst>
          </p:cNvPr>
          <p:cNvSpPr txBox="1"/>
          <p:nvPr/>
        </p:nvSpPr>
        <p:spPr>
          <a:xfrm>
            <a:off x="4900794" y="342900"/>
            <a:ext cx="2057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30A51-C099-4231-A78B-6C8B2B6E4A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33332" flipH="1" flipV="1">
            <a:off x="6797815" y="1419950"/>
            <a:ext cx="1201363" cy="532338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56D7E-D70B-4D3A-9FDF-ABAD61108C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26192" flipV="1">
            <a:off x="4040774" y="1384913"/>
            <a:ext cx="1020496" cy="532338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B22779-013F-4C57-8A06-32B53ED38EAE}"/>
              </a:ext>
            </a:extLst>
          </p:cNvPr>
          <p:cNvSpPr/>
          <p:nvPr/>
        </p:nvSpPr>
        <p:spPr>
          <a:xfrm>
            <a:off x="356937" y="3960555"/>
            <a:ext cx="4760494" cy="255454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r>
              <a:rPr lang="bn-BD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ভরপূর্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45283-63F7-4958-BFF0-FFA18E6FFF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061" y="1021160"/>
            <a:ext cx="2287725" cy="2554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0A4C1-A9F4-4320-BC49-1AA3C2E47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368" y="1957748"/>
            <a:ext cx="2012387" cy="45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43364FB-29A3-4668-8C4E-0C97B49D732A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2.jpg">
            <a:extLst>
              <a:ext uri="{FF2B5EF4-FFF2-40B4-BE49-F238E27FC236}">
                <a16:creationId xmlns:a16="http://schemas.microsoft.com/office/drawing/2014/main" id="{B4D2AE18-91DB-4B57-877E-31509FE4AE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089" y="1652838"/>
            <a:ext cx="6063916" cy="3704724"/>
          </a:xfrm>
          <a:prstGeom prst="snip2Diag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D374E8-5C00-45BD-A2BC-0F8E2C7DF57F}"/>
              </a:ext>
            </a:extLst>
          </p:cNvPr>
          <p:cNvSpPr txBox="1"/>
          <p:nvPr/>
        </p:nvSpPr>
        <p:spPr>
          <a:xfrm>
            <a:off x="2247900" y="5696022"/>
            <a:ext cx="7848600" cy="584775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তুমি বাড়িতে কী কী কাজে পানি ব্যবহার কর লিখে আনবে।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6">
            <a:extLst>
              <a:ext uri="{FF2B5EF4-FFF2-40B4-BE49-F238E27FC236}">
                <a16:creationId xmlns:a16="http://schemas.microsoft.com/office/drawing/2014/main" id="{FFE0D061-B521-4AD1-84DD-96CF5FED5C3A}"/>
              </a:ext>
            </a:extLst>
          </p:cNvPr>
          <p:cNvSpPr/>
          <p:nvPr/>
        </p:nvSpPr>
        <p:spPr>
          <a:xfrm>
            <a:off x="529390" y="546121"/>
            <a:ext cx="2057399" cy="629296"/>
          </a:xfrm>
          <a:prstGeom prst="homePlate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E6FDD-9718-4B42-9D9C-FF30A0559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28" b="13625"/>
          <a:stretch/>
        </p:blipFill>
        <p:spPr>
          <a:xfrm>
            <a:off x="8325852" y="1881267"/>
            <a:ext cx="3314700" cy="3558676"/>
          </a:xfrm>
          <a:prstGeom prst="ellipse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70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A2B5A6-826C-4BBD-A31C-FD73AF605F18}"/>
              </a:ext>
            </a:extLst>
          </p:cNvPr>
          <p:cNvSpPr txBox="1"/>
          <p:nvPr/>
        </p:nvSpPr>
        <p:spPr>
          <a:xfrm>
            <a:off x="144378" y="0"/>
            <a:ext cx="670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 থে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1ECF7-896D-4666-84FC-8A3F3F8C8E24}"/>
              </a:ext>
            </a:extLst>
          </p:cNvPr>
          <p:cNvSpPr txBox="1"/>
          <p:nvPr/>
        </p:nvSpPr>
        <p:spPr>
          <a:xfrm>
            <a:off x="6605337" y="-34844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B98F5E5-747E-4951-839D-4925F1BFA1B8}"/>
              </a:ext>
            </a:extLst>
          </p:cNvPr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053A0-4E88-4E51-8870-F3D1D560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1446550"/>
            <a:ext cx="10202778" cy="52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5e.gif">
            <a:extLst>
              <a:ext uri="{FF2B5EF4-FFF2-40B4-BE49-F238E27FC236}">
                <a16:creationId xmlns:a16="http://schemas.microsoft.com/office/drawing/2014/main" id="{C2510B32-0A5D-4FF0-B2B6-3D24F39C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466" y="1747634"/>
            <a:ext cx="47244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36262B-98F6-49F9-9832-036070E2A425}"/>
              </a:ext>
            </a:extLst>
          </p:cNvPr>
          <p:cNvSpPr txBox="1"/>
          <p:nvPr/>
        </p:nvSpPr>
        <p:spPr>
          <a:xfrm>
            <a:off x="742134" y="1589794"/>
            <a:ext cx="5324122" cy="584775"/>
          </a:xfrm>
          <a:prstGeom prst="rect">
            <a:avLst/>
          </a:prstGeom>
          <a:noFill/>
          <a:ln>
            <a:solidFill>
              <a:srgbClr val="00339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 দেখতে পাচ্ছ?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B997B-7269-4C47-B0C6-1012C6DD5137}"/>
              </a:ext>
            </a:extLst>
          </p:cNvPr>
          <p:cNvSpPr txBox="1"/>
          <p:nvPr/>
        </p:nvSpPr>
        <p:spPr>
          <a:xfrm>
            <a:off x="771878" y="2499207"/>
            <a:ext cx="5324122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থালা-বাসন ধৌত করছে।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6BC75-1D26-4AA5-BD4B-1DDEA6C281EE}"/>
              </a:ext>
            </a:extLst>
          </p:cNvPr>
          <p:cNvSpPr txBox="1"/>
          <p:nvPr/>
        </p:nvSpPr>
        <p:spPr>
          <a:xfrm>
            <a:off x="771878" y="3479586"/>
            <a:ext cx="5324122" cy="584775"/>
          </a:xfrm>
          <a:prstGeom prst="rect">
            <a:avLst/>
          </a:prstGeom>
          <a:noFill/>
          <a:ln>
            <a:solidFill>
              <a:srgbClr val="0033CC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থালা-বাসন কী দিয়ে ধৌত  করছে?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1E44C-8E30-4E0C-AA24-A7DFD1441391}"/>
              </a:ext>
            </a:extLst>
          </p:cNvPr>
          <p:cNvSpPr/>
          <p:nvPr/>
        </p:nvSpPr>
        <p:spPr>
          <a:xfrm>
            <a:off x="771878" y="4418051"/>
            <a:ext cx="5324122" cy="769441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দিয়ে।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72DD7-5238-4882-8FA5-0181905BE565}"/>
              </a:ext>
            </a:extLst>
          </p:cNvPr>
          <p:cNvSpPr txBox="1"/>
          <p:nvPr/>
        </p:nvSpPr>
        <p:spPr>
          <a:xfrm>
            <a:off x="659210" y="5583096"/>
            <a:ext cx="11191522" cy="584775"/>
          </a:xfrm>
          <a:prstGeom prst="rect">
            <a:avLst/>
          </a:prstGeom>
          <a:noFill/>
          <a:ln>
            <a:solidFill>
              <a:srgbClr val="FF00FF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কী হতে পারে? অনুমান কর।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50B675D-29C4-4F57-8548-CECE596BEA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6326-C6B6-4014-BC1F-C246F457B80D}"/>
              </a:ext>
            </a:extLst>
          </p:cNvPr>
          <p:cNvSpPr txBox="1"/>
          <p:nvPr/>
        </p:nvSpPr>
        <p:spPr>
          <a:xfrm>
            <a:off x="3497179" y="401053"/>
            <a:ext cx="5791200" cy="76944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মনো্যোগ সহকারে দেখো</a:t>
            </a:r>
            <a:endParaRPr lang="en-SG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01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50C0A7-6826-45AF-8E66-15BD00A0321F}"/>
              </a:ext>
            </a:extLst>
          </p:cNvPr>
          <p:cNvSpPr txBox="1"/>
          <p:nvPr/>
        </p:nvSpPr>
        <p:spPr>
          <a:xfrm>
            <a:off x="2133600" y="209550"/>
            <a:ext cx="4953000" cy="9144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Chevro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5CC3308-0C12-4AB6-8DA8-E3935557B6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D:\Khodiza\uses of water\wudodrinking.jpg">
            <a:extLst>
              <a:ext uri="{FF2B5EF4-FFF2-40B4-BE49-F238E27FC236}">
                <a16:creationId xmlns:a16="http://schemas.microsoft.com/office/drawing/2014/main" id="{FE4070AA-1318-4ACB-80FF-470CFF95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14208"/>
          <a:stretch>
            <a:fillRect/>
          </a:stretch>
        </p:blipFill>
        <p:spPr bwMode="auto">
          <a:xfrm>
            <a:off x="593558" y="1775115"/>
            <a:ext cx="2424631" cy="1946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4EE2E3C-537B-47E4-89FC-E0C0334B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68"/>
          <a:stretch>
            <a:fillRect/>
          </a:stretch>
        </p:blipFill>
        <p:spPr bwMode="auto">
          <a:xfrm>
            <a:off x="9282597" y="1529012"/>
            <a:ext cx="2175655" cy="189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3D849E-85CA-4063-96BB-C66F15DC1ECC}"/>
              </a:ext>
            </a:extLst>
          </p:cNvPr>
          <p:cNvSpPr txBox="1"/>
          <p:nvPr/>
        </p:nvSpPr>
        <p:spPr>
          <a:xfrm>
            <a:off x="3940593" y="1775115"/>
            <a:ext cx="4419600" cy="1107996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পানির ব্যবহার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hoto-1456469652.jpg">
            <a:extLst>
              <a:ext uri="{FF2B5EF4-FFF2-40B4-BE49-F238E27FC236}">
                <a16:creationId xmlns:a16="http://schemas.microsoft.com/office/drawing/2014/main" id="{980FFD2B-A697-41FA-B3D2-879EBC3BFC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26" y="4491790"/>
            <a:ext cx="2793332" cy="1942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353.jpeg">
            <a:extLst>
              <a:ext uri="{FF2B5EF4-FFF2-40B4-BE49-F238E27FC236}">
                <a16:creationId xmlns:a16="http://schemas.microsoft.com/office/drawing/2014/main" id="{485A0E24-9D01-452E-A806-52542F4F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100" y="4492881"/>
            <a:ext cx="3074068" cy="1942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mages.jpg">
            <a:extLst>
              <a:ext uri="{FF2B5EF4-FFF2-40B4-BE49-F238E27FC236}">
                <a16:creationId xmlns:a16="http://schemas.microsoft.com/office/drawing/2014/main" id="{50C6C44E-670F-4A8A-84E9-50C2C7B7C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210" y="4491790"/>
            <a:ext cx="2712619" cy="1942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65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EF5415C-CE3B-4C8B-A7D6-257D1565A1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374F4-CE5F-4D47-8B41-0D6FCE6A8185}"/>
              </a:ext>
            </a:extLst>
          </p:cNvPr>
          <p:cNvSpPr txBox="1"/>
          <p:nvPr/>
        </p:nvSpPr>
        <p:spPr>
          <a:xfrm>
            <a:off x="4151918" y="462213"/>
            <a:ext cx="3339745" cy="830997"/>
          </a:xfrm>
          <a:prstGeom prst="rect">
            <a:avLst/>
          </a:prstGeom>
          <a:solidFill>
            <a:srgbClr val="E3ECE2"/>
          </a:solidFill>
          <a:ln>
            <a:solidFill>
              <a:schemeClr val="tx1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948747-AC05-403F-8286-962B7DD5AD10}"/>
              </a:ext>
            </a:extLst>
          </p:cNvPr>
          <p:cNvSpPr txBox="1"/>
          <p:nvPr/>
        </p:nvSpPr>
        <p:spPr>
          <a:xfrm>
            <a:off x="2095500" y="3802982"/>
            <a:ext cx="8001000" cy="2308324"/>
          </a:xfrm>
          <a:prstGeom prst="rect">
            <a:avLst/>
          </a:prstGeom>
          <a:noFill/>
          <a:ln>
            <a:solidFill>
              <a:srgbClr val="0F07B9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পাঠশেষে শিক্ষার্থীরা---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১। পানির ব্যবহার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২। পানি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উপায়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5">
            <a:extLst>
              <a:ext uri="{FF2B5EF4-FFF2-40B4-BE49-F238E27FC236}">
                <a16:creationId xmlns:a16="http://schemas.microsoft.com/office/drawing/2014/main" id="{B1F7C0FE-FA67-4031-82E5-F6983C88CEC5}"/>
              </a:ext>
            </a:extLst>
          </p:cNvPr>
          <p:cNvSpPr/>
          <p:nvPr/>
        </p:nvSpPr>
        <p:spPr>
          <a:xfrm>
            <a:off x="8885476" y="1554497"/>
            <a:ext cx="1211023" cy="1028281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>
            <a:extLst>
              <a:ext uri="{FF2B5EF4-FFF2-40B4-BE49-F238E27FC236}">
                <a16:creationId xmlns:a16="http://schemas.microsoft.com/office/drawing/2014/main" id="{B5ED3EC3-8BF2-4F82-903D-24645B67D6F5}"/>
              </a:ext>
            </a:extLst>
          </p:cNvPr>
          <p:cNvSpPr/>
          <p:nvPr/>
        </p:nvSpPr>
        <p:spPr>
          <a:xfrm>
            <a:off x="1229226" y="1483312"/>
            <a:ext cx="1385637" cy="1028281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4C162D-1852-44FD-B909-7851DD6418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58F26-0B72-42FA-A1C3-EE93EA6047A4}"/>
              </a:ext>
            </a:extLst>
          </p:cNvPr>
          <p:cNvSpPr txBox="1"/>
          <p:nvPr/>
        </p:nvSpPr>
        <p:spPr>
          <a:xfrm>
            <a:off x="2971800" y="209550"/>
            <a:ext cx="3886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60322942.jpg">
            <a:extLst>
              <a:ext uri="{FF2B5EF4-FFF2-40B4-BE49-F238E27FC236}">
                <a16:creationId xmlns:a16="http://schemas.microsoft.com/office/drawing/2014/main" id="{3335DB8D-3449-452F-BDA5-A3DC4BCB71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784" y="1362075"/>
            <a:ext cx="3212836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353.jpeg">
            <a:extLst>
              <a:ext uri="{FF2B5EF4-FFF2-40B4-BE49-F238E27FC236}">
                <a16:creationId xmlns:a16="http://schemas.microsoft.com/office/drawing/2014/main" id="{941E7531-6827-492C-A73D-1445E7DC01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710" y="1469226"/>
            <a:ext cx="3124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FDCC41-7748-42D2-A7D6-09063CAAA937}"/>
              </a:ext>
            </a:extLst>
          </p:cNvPr>
          <p:cNvSpPr txBox="1"/>
          <p:nvPr/>
        </p:nvSpPr>
        <p:spPr>
          <a:xfrm>
            <a:off x="228600" y="209550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মনযোগে দেখ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AF674-22FA-4BF1-ABEF-B95411DCF479}"/>
              </a:ext>
            </a:extLst>
          </p:cNvPr>
          <p:cNvSpPr txBox="1"/>
          <p:nvPr/>
        </p:nvSpPr>
        <p:spPr>
          <a:xfrm>
            <a:off x="1006642" y="3735140"/>
            <a:ext cx="3200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পানি পান করছে।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CE16F0-06FF-4894-99CC-F040F32B04D2}"/>
              </a:ext>
            </a:extLst>
          </p:cNvPr>
          <p:cNvSpPr txBox="1"/>
          <p:nvPr/>
        </p:nvSpPr>
        <p:spPr>
          <a:xfrm>
            <a:off x="6747710" y="3735140"/>
            <a:ext cx="3124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গোসল করছে।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5BCDC-C015-4E84-AD7D-1FAD7EF53EE8}"/>
              </a:ext>
            </a:extLst>
          </p:cNvPr>
          <p:cNvSpPr txBox="1"/>
          <p:nvPr/>
        </p:nvSpPr>
        <p:spPr>
          <a:xfrm>
            <a:off x="1006642" y="4791075"/>
            <a:ext cx="32004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পিপাসা পেলে আমরা পানি পান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83562-D810-41B3-B2A3-951D13374F70}"/>
              </a:ext>
            </a:extLst>
          </p:cNvPr>
          <p:cNvSpPr txBox="1"/>
          <p:nvPr/>
        </p:nvSpPr>
        <p:spPr>
          <a:xfrm>
            <a:off x="6747710" y="4692152"/>
            <a:ext cx="31242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গোসল করতে আমরা পানি ব্যবহার করি।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CF9424-655C-4B1C-A979-A6010AE3B48D}"/>
              </a:ext>
            </a:extLst>
          </p:cNvPr>
          <p:cNvSpPr txBox="1"/>
          <p:nvPr/>
        </p:nvSpPr>
        <p:spPr>
          <a:xfrm>
            <a:off x="3429000" y="234375"/>
            <a:ext cx="3886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0675E-8047-4F32-B79F-D3A42A93C84C}"/>
              </a:ext>
            </a:extLst>
          </p:cNvPr>
          <p:cNvSpPr txBox="1"/>
          <p:nvPr/>
        </p:nvSpPr>
        <p:spPr>
          <a:xfrm>
            <a:off x="228600" y="234375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মনযোগে দেখ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80A28A-65D7-4AB7-B3FA-C44FA99F5811}"/>
              </a:ext>
            </a:extLst>
          </p:cNvPr>
          <p:cNvGrpSpPr/>
          <p:nvPr/>
        </p:nvGrpSpPr>
        <p:grpSpPr>
          <a:xfrm>
            <a:off x="2514599" y="1232234"/>
            <a:ext cx="7271085" cy="3981450"/>
            <a:chOff x="1425388" y="741298"/>
            <a:chExt cx="5508812" cy="3690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9F42B1-8816-42FA-B929-202C98CE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3400" y="741298"/>
              <a:ext cx="2590800" cy="175425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EB93E5-FA01-466C-BE8C-5CF3C7902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884" y="745187"/>
              <a:ext cx="2516224" cy="1750363"/>
            </a:xfrm>
            <a:prstGeom prst="rect">
              <a:avLst/>
            </a:prstGeom>
          </p:spPr>
        </p:pic>
        <p:pic>
          <p:nvPicPr>
            <p:cNvPr id="7" name="Picture 6" descr="C:\Documents and Settings\ATAUR\Desktop\New Folder\index.jpg">
              <a:extLst>
                <a:ext uri="{FF2B5EF4-FFF2-40B4-BE49-F238E27FC236}">
                  <a16:creationId xmlns:a16="http://schemas.microsoft.com/office/drawing/2014/main" id="{C124A44B-4139-495F-8292-788ECC1E9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5388" y="2647950"/>
              <a:ext cx="2537012" cy="17837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2" descr="C:\Documents and Settings\ATAUR\Desktop\New Folder\1.jpg">
              <a:extLst>
                <a:ext uri="{FF2B5EF4-FFF2-40B4-BE49-F238E27FC236}">
                  <a16:creationId xmlns:a16="http://schemas.microsoft.com/office/drawing/2014/main" id="{BCA8F74D-F6EC-429E-91F3-4BD61824D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43400" y="2647950"/>
              <a:ext cx="2590800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AC9F8DB-56EE-4C57-9133-644C0880DA52}"/>
              </a:ext>
            </a:extLst>
          </p:cNvPr>
          <p:cNvSpPr txBox="1"/>
          <p:nvPr/>
        </p:nvSpPr>
        <p:spPr>
          <a:xfrm>
            <a:off x="3092208" y="5594920"/>
            <a:ext cx="5715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এরাও পানি পান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C545B9-A1A5-4FE2-9F22-6C17341E701F}"/>
              </a:ext>
            </a:extLst>
          </p:cNvPr>
          <p:cNvSpPr txBox="1"/>
          <p:nvPr/>
        </p:nvSpPr>
        <p:spPr>
          <a:xfrm>
            <a:off x="10341142" y="1895358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ছাগল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3E2A8-1EBD-4512-809F-DA3FE92D17C7}"/>
              </a:ext>
            </a:extLst>
          </p:cNvPr>
          <p:cNvSpPr txBox="1"/>
          <p:nvPr/>
        </p:nvSpPr>
        <p:spPr>
          <a:xfrm>
            <a:off x="10288566" y="4083103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বাঘ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5EF31-D3EB-4BBB-A0BC-1D5E9D04BD09}"/>
              </a:ext>
            </a:extLst>
          </p:cNvPr>
          <p:cNvSpPr txBox="1"/>
          <p:nvPr/>
        </p:nvSpPr>
        <p:spPr>
          <a:xfrm>
            <a:off x="914400" y="1593755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বিড়াল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54CB79-D5D5-44C7-A652-8DF254699748}"/>
              </a:ext>
            </a:extLst>
          </p:cNvPr>
          <p:cNvSpPr txBox="1"/>
          <p:nvPr/>
        </p:nvSpPr>
        <p:spPr>
          <a:xfrm>
            <a:off x="914400" y="3942261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পাখি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07BCBF6-1981-471A-94E2-30B4CA0D0A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489ED2E-FD4B-4F78-BF95-19C928A2DA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u201_212162_267773.jpg">
            <a:extLst>
              <a:ext uri="{FF2B5EF4-FFF2-40B4-BE49-F238E27FC236}">
                <a16:creationId xmlns:a16="http://schemas.microsoft.com/office/drawing/2014/main" id="{A06DC04D-FAAA-45DB-BD50-3DC94A29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68" y="1179615"/>
            <a:ext cx="4285747" cy="279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2016_04_28_19_28_08_MtiRnDXBII9XTqdYExbWbEUueLa36d_original-1.jpg">
            <a:extLst>
              <a:ext uri="{FF2B5EF4-FFF2-40B4-BE49-F238E27FC236}">
                <a16:creationId xmlns:a16="http://schemas.microsoft.com/office/drawing/2014/main" id="{096551C3-32A2-4C93-80EC-82720200E5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00" r="4000"/>
          <a:stretch>
            <a:fillRect/>
          </a:stretch>
        </p:blipFill>
        <p:spPr>
          <a:xfrm>
            <a:off x="6309064" y="1179615"/>
            <a:ext cx="4118304" cy="283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BEC74B-DAEC-4C8E-B672-32E94A81EF8A}"/>
              </a:ext>
            </a:extLst>
          </p:cNvPr>
          <p:cNvSpPr txBox="1"/>
          <p:nvPr/>
        </p:nvSpPr>
        <p:spPr>
          <a:xfrm>
            <a:off x="2895600" y="234375"/>
            <a:ext cx="3886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C7795-5C2C-4043-89A8-2731AEFF7F51}"/>
              </a:ext>
            </a:extLst>
          </p:cNvPr>
          <p:cNvSpPr txBox="1"/>
          <p:nvPr/>
        </p:nvSpPr>
        <p:spPr>
          <a:xfrm>
            <a:off x="228600" y="209550"/>
            <a:ext cx="2209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D99C9-3748-4F79-AD8B-4CBE40342BE2}"/>
              </a:ext>
            </a:extLst>
          </p:cNvPr>
          <p:cNvSpPr txBox="1"/>
          <p:nvPr/>
        </p:nvSpPr>
        <p:spPr>
          <a:xfrm>
            <a:off x="4026569" y="4338907"/>
            <a:ext cx="3429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রান্না 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40A4B-07F8-4C13-9988-085BCA70712A}"/>
              </a:ext>
            </a:extLst>
          </p:cNvPr>
          <p:cNvSpPr txBox="1"/>
          <p:nvPr/>
        </p:nvSpPr>
        <p:spPr>
          <a:xfrm>
            <a:off x="3470610" y="5134234"/>
            <a:ext cx="48768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রান্না করতে কী ব্যবহার করতে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29F9D-A588-4684-BAE9-5999E0E3798B}"/>
              </a:ext>
            </a:extLst>
          </p:cNvPr>
          <p:cNvSpPr/>
          <p:nvPr/>
        </p:nvSpPr>
        <p:spPr>
          <a:xfrm>
            <a:off x="3048000" y="5953142"/>
            <a:ext cx="3733800" cy="58477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 ব্যবহার করতে হয়।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74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9F7F985-D082-4E4D-8E70-D3B5E2F491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4E9601-7D08-4F2E-AD32-D1F3D3F713DB}"/>
              </a:ext>
            </a:extLst>
          </p:cNvPr>
          <p:cNvGrpSpPr/>
          <p:nvPr/>
        </p:nvGrpSpPr>
        <p:grpSpPr>
          <a:xfrm>
            <a:off x="3031958" y="1235242"/>
            <a:ext cx="6128084" cy="4166937"/>
            <a:chOff x="2286000" y="971550"/>
            <a:chExt cx="4495800" cy="3124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9D6238-9718-4DDC-ABA6-CF72B8F1E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389" y="971550"/>
              <a:ext cx="2183411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ca12.jpg">
              <a:extLst>
                <a:ext uri="{FF2B5EF4-FFF2-40B4-BE49-F238E27FC236}">
                  <a16:creationId xmlns:a16="http://schemas.microsoft.com/office/drawing/2014/main" id="{A181D65C-854C-4BAC-A50A-6250BF03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2628900"/>
              <a:ext cx="2107157" cy="1466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images.jpg">
              <a:extLst>
                <a:ext uri="{FF2B5EF4-FFF2-40B4-BE49-F238E27FC236}">
                  <a16:creationId xmlns:a16="http://schemas.microsoft.com/office/drawing/2014/main" id="{47150ABC-932A-4042-9B4A-DFCE80B12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8389" y="2647950"/>
              <a:ext cx="2172244" cy="1447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 descr="bangladeshi-women-washing-clothes-lake-bangladesh-tangail-city-two-hindu-colorful-traditional-clothing-headscarf-68383477.jpg">
              <a:extLst>
                <a:ext uri="{FF2B5EF4-FFF2-40B4-BE49-F238E27FC236}">
                  <a16:creationId xmlns:a16="http://schemas.microsoft.com/office/drawing/2014/main" id="{CBD696E8-9BD5-4DA2-8BE8-D87B5A92A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815"/>
            <a:stretch>
              <a:fillRect/>
            </a:stretch>
          </p:blipFill>
          <p:spPr>
            <a:xfrm>
              <a:off x="2286000" y="971550"/>
              <a:ext cx="2133600" cy="15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42DF52-1D25-4F1D-B764-C52F2BACD1F3}"/>
              </a:ext>
            </a:extLst>
          </p:cNvPr>
          <p:cNvSpPr txBox="1"/>
          <p:nvPr/>
        </p:nvSpPr>
        <p:spPr>
          <a:xfrm>
            <a:off x="3997101" y="433546"/>
            <a:ext cx="38862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39EABC-5E15-4805-9C9E-C6287EA7C669}"/>
              </a:ext>
            </a:extLst>
          </p:cNvPr>
          <p:cNvSpPr txBox="1"/>
          <p:nvPr/>
        </p:nvSpPr>
        <p:spPr>
          <a:xfrm>
            <a:off x="228600" y="209550"/>
            <a:ext cx="2209800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পানির ব্যবহার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E73DA-C788-41A5-89C4-A851C1AD2B7D}"/>
              </a:ext>
            </a:extLst>
          </p:cNvPr>
          <p:cNvSpPr txBox="1"/>
          <p:nvPr/>
        </p:nvSpPr>
        <p:spPr>
          <a:xfrm>
            <a:off x="1992903" y="5839679"/>
            <a:ext cx="8382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পরিচ্ছন্নতা এবং ধোয়া-মোছার  কাজে আমরা পানি ব্যবহার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065C9-7AE4-4B56-8DC2-E2211A963603}"/>
              </a:ext>
            </a:extLst>
          </p:cNvPr>
          <p:cNvSpPr txBox="1"/>
          <p:nvPr/>
        </p:nvSpPr>
        <p:spPr>
          <a:xfrm>
            <a:off x="9498603" y="1842622"/>
            <a:ext cx="17526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হাড়ি-পাতিল ধোয়া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FD5D0-0806-4118-9E0C-346C2C45301D}"/>
              </a:ext>
            </a:extLst>
          </p:cNvPr>
          <p:cNvSpPr txBox="1"/>
          <p:nvPr/>
        </p:nvSpPr>
        <p:spPr>
          <a:xfrm>
            <a:off x="9498603" y="4423965"/>
            <a:ext cx="1752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হাত ধোয়া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827F73-ADF5-446B-BF71-5A7CEA96BDB3}"/>
              </a:ext>
            </a:extLst>
          </p:cNvPr>
          <p:cNvSpPr txBox="1"/>
          <p:nvPr/>
        </p:nvSpPr>
        <p:spPr>
          <a:xfrm>
            <a:off x="818147" y="1796456"/>
            <a:ext cx="17526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কাপড় ধোয়া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3B02CD-55FE-4BC8-B739-5D1C524EF8D4}"/>
              </a:ext>
            </a:extLst>
          </p:cNvPr>
          <p:cNvSpPr txBox="1"/>
          <p:nvPr/>
        </p:nvSpPr>
        <p:spPr>
          <a:xfrm>
            <a:off x="818147" y="3808383"/>
            <a:ext cx="1752600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গরু-বাছুর ধোয়া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531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ratri das</dc:creator>
  <cp:lastModifiedBy>HP</cp:lastModifiedBy>
  <cp:revision>9</cp:revision>
  <dcterms:created xsi:type="dcterms:W3CDTF">2020-07-23T12:25:52Z</dcterms:created>
  <dcterms:modified xsi:type="dcterms:W3CDTF">2020-07-31T06:20:17Z</dcterms:modified>
</cp:coreProperties>
</file>