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18"/>
  </p:notesMasterIdLst>
  <p:sldIdLst>
    <p:sldId id="256" r:id="rId2"/>
    <p:sldId id="280" r:id="rId3"/>
    <p:sldId id="259" r:id="rId4"/>
    <p:sldId id="261" r:id="rId5"/>
    <p:sldId id="281" r:id="rId6"/>
    <p:sldId id="257" r:id="rId7"/>
    <p:sldId id="266" r:id="rId8"/>
    <p:sldId id="294" r:id="rId9"/>
    <p:sldId id="293" r:id="rId10"/>
    <p:sldId id="292" r:id="rId11"/>
    <p:sldId id="291" r:id="rId12"/>
    <p:sldId id="263" r:id="rId13"/>
    <p:sldId id="283" r:id="rId14"/>
    <p:sldId id="287" r:id="rId15"/>
    <p:sldId id="288" r:id="rId16"/>
    <p:sldId id="275" r:id="rId1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FF"/>
    <a:srgbClr val="168307"/>
    <a:srgbClr val="009900"/>
    <a:srgbClr val="000000"/>
    <a:srgbClr val="066211"/>
    <a:srgbClr val="FF9966"/>
    <a:srgbClr val="FF9900"/>
    <a:srgbClr val="0000FF"/>
    <a:srgbClr val="0AD43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60"/>
  </p:normalViewPr>
  <p:slideViewPr>
    <p:cSldViewPr>
      <p:cViewPr varScale="1">
        <p:scale>
          <a:sx n="69" d="100"/>
          <a:sy n="69" d="100"/>
        </p:scale>
        <p:origin x="684" y="66"/>
      </p:cViewPr>
      <p:guideLst>
        <p:guide orient="horz" pos="2160"/>
        <p:guide pos="3120"/>
      </p:guideLst>
    </p:cSldViewPr>
  </p:slideViewPr>
  <p:notesTextViewPr>
    <p:cViewPr>
      <p:scale>
        <a:sx n="100" d="100"/>
        <a:sy n="100" d="100"/>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01845-793F-4634-BC2A-002005BE282F}" type="datetimeFigureOut">
              <a:rPr lang="en-US" smtClean="0"/>
              <a:pPr/>
              <a:t>8/2/2020</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C8D31F-CD45-4C38-B850-1AB1C8B7C7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8D31F-CD45-4C38-B850-1AB1C8B7C709}" type="slidenum">
              <a:rPr lang="en-US" smtClean="0"/>
              <a:pPr/>
              <a:t>3</a:t>
            </a:fld>
            <a:endParaRPr lang="en-US"/>
          </a:p>
        </p:txBody>
      </p:sp>
    </p:spTree>
    <p:extLst>
      <p:ext uri="{BB962C8B-B14F-4D97-AF65-F5344CB8AC3E}">
        <p14:creationId xmlns:p14="http://schemas.microsoft.com/office/powerpoint/2010/main" val="2265384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5CCF83-3DE3-4170-A13C-963A29D1ADFF}"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91785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CCF83-3DE3-4170-A13C-963A29D1ADFF}"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88981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CCF83-3DE3-4170-A13C-963A29D1ADFF}"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18871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CCF83-3DE3-4170-A13C-963A29D1ADFF}"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413080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smtClean="0"/>
              <a:t>Click to edit Master title style</a:t>
            </a:r>
            <a:endParaRPr lang="en-US"/>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5CCF83-3DE3-4170-A13C-963A29D1ADFF}"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155897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5CCF83-3DE3-4170-A13C-963A29D1ADFF}" type="datetimeFigureOut">
              <a:rPr lang="en-US" smtClean="0"/>
              <a:pPr/>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397028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5CCF83-3DE3-4170-A13C-963A29D1ADFF}" type="datetimeFigureOut">
              <a:rPr lang="en-US" smtClean="0"/>
              <a:pPr/>
              <a:t>8/2/2020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2645891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CCF83-3DE3-4170-A13C-963A29D1ADFF}" type="datetimeFigureOut">
              <a:rPr lang="en-US" smtClean="0"/>
              <a:pPr/>
              <a:t>8/2/2020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336265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CCF83-3DE3-4170-A13C-963A29D1ADFF}" type="datetimeFigureOut">
              <a:rPr lang="en-US" smtClean="0"/>
              <a:pPr/>
              <a:t>8/2/2020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335131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US"/>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Edit Master text styles</a:t>
            </a:r>
          </a:p>
        </p:txBody>
      </p:sp>
      <p:sp>
        <p:nvSpPr>
          <p:cNvPr id="5" name="Date Placeholder 4"/>
          <p:cNvSpPr>
            <a:spLocks noGrp="1"/>
          </p:cNvSpPr>
          <p:nvPr>
            <p:ph type="dt" sz="half" idx="10"/>
          </p:nvPr>
        </p:nvSpPr>
        <p:spPr/>
        <p:txBody>
          <a:bodyPr/>
          <a:lstStyle/>
          <a:p>
            <a:fld id="{925CCF83-3DE3-4170-A13C-963A29D1ADFF}" type="datetimeFigureOut">
              <a:rPr lang="en-US" smtClean="0"/>
              <a:pPr/>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334166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US"/>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Edit Master text styles</a:t>
            </a:r>
          </a:p>
        </p:txBody>
      </p:sp>
      <p:sp>
        <p:nvSpPr>
          <p:cNvPr id="5" name="Date Placeholder 4"/>
          <p:cNvSpPr>
            <a:spLocks noGrp="1"/>
          </p:cNvSpPr>
          <p:nvPr>
            <p:ph type="dt" sz="half" idx="10"/>
          </p:nvPr>
        </p:nvSpPr>
        <p:spPr/>
        <p:txBody>
          <a:bodyPr/>
          <a:lstStyle/>
          <a:p>
            <a:fld id="{925CCF83-3DE3-4170-A13C-963A29D1ADFF}" type="datetimeFigureOut">
              <a:rPr lang="en-US" smtClean="0"/>
              <a:pPr/>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211871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925CCF83-3DE3-4170-A13C-963A29D1ADFF}" type="datetimeFigureOut">
              <a:rPr lang="en-US" smtClean="0"/>
              <a:pPr/>
              <a:t>8/2/2020</a:t>
            </a:fld>
            <a:endParaRPr 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A7D584A-8283-4058-AF24-79D1B285939D}" type="slidenum">
              <a:rPr lang="en-US" smtClean="0"/>
              <a:pPr/>
              <a:t>‹#›</a:t>
            </a:fld>
            <a:endParaRPr lang="en-US"/>
          </a:p>
        </p:txBody>
      </p:sp>
    </p:spTree>
    <p:extLst>
      <p:ext uri="{BB962C8B-B14F-4D97-AF65-F5344CB8AC3E}">
        <p14:creationId xmlns:p14="http://schemas.microsoft.com/office/powerpoint/2010/main" val="2582428230"/>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C6A1F7-1C81-46C0-8A94-57F97C03C30F}"/>
              </a:ext>
            </a:extLst>
          </p:cNvPr>
          <p:cNvSpPr/>
          <p:nvPr/>
        </p:nvSpPr>
        <p:spPr>
          <a:xfrm>
            <a:off x="1905000" y="955964"/>
            <a:ext cx="5105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WELCOME </a:t>
            </a:r>
            <a:r>
              <a:rPr lang="en-US" sz="3600" dirty="0" smtClean="0">
                <a:solidFill>
                  <a:schemeClr val="tx1"/>
                </a:solidFill>
              </a:rPr>
              <a:t>TO THE CLASS</a:t>
            </a:r>
            <a:endParaRPr lang="en-US" sz="3600" dirty="0">
              <a:solidFill>
                <a:schemeClr val="tx1"/>
              </a:solidFill>
            </a:endParaRPr>
          </a:p>
        </p:txBody>
      </p:sp>
      <p:sp>
        <p:nvSpPr>
          <p:cNvPr id="3" name="Rectangle 2"/>
          <p:cNvSpPr/>
          <p:nvPr/>
        </p:nvSpPr>
        <p:spPr>
          <a:xfrm>
            <a:off x="1614054" y="1717964"/>
            <a:ext cx="5687291" cy="3158836"/>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A353CA-2489-48AE-8CA5-5EB5324C7AC8}"/>
              </a:ext>
            </a:extLst>
          </p:cNvPr>
          <p:cNvSpPr/>
          <p:nvPr/>
        </p:nvSpPr>
        <p:spPr>
          <a:xfrm>
            <a:off x="330696" y="2438400"/>
            <a:ext cx="1761339"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66211"/>
                </a:solidFill>
              </a:rPr>
              <a:t>Gel</a:t>
            </a:r>
            <a:endParaRPr lang="en-US" sz="2400" dirty="0">
              <a:solidFill>
                <a:srgbClr val="066211"/>
              </a:solidFill>
            </a:endParaRPr>
          </a:p>
        </p:txBody>
      </p:sp>
      <p:sp>
        <p:nvSpPr>
          <p:cNvPr id="11" name="Rectangle 10">
            <a:extLst>
              <a:ext uri="{FF2B5EF4-FFF2-40B4-BE49-F238E27FC236}">
                <a16:creationId xmlns:a16="http://schemas.microsoft.com/office/drawing/2014/main" id="{43196E7C-197A-4328-AA5F-5EF06358297B}"/>
              </a:ext>
            </a:extLst>
          </p:cNvPr>
          <p:cNvSpPr/>
          <p:nvPr/>
        </p:nvSpPr>
        <p:spPr>
          <a:xfrm>
            <a:off x="2514600" y="914400"/>
            <a:ext cx="4343400" cy="480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a liquid or semiliquid </a:t>
            </a:r>
            <a:r>
              <a:rPr lang="en-US" sz="2400" dirty="0" smtClean="0">
                <a:solidFill>
                  <a:schemeClr val="tx1"/>
                </a:solidFill>
              </a:rPr>
              <a:t>substance.</a:t>
            </a:r>
            <a:endParaRPr lang="en-US" sz="2400" dirty="0">
              <a:solidFill>
                <a:schemeClr val="tx1"/>
              </a:solidFill>
            </a:endParaRPr>
          </a:p>
        </p:txBody>
      </p:sp>
      <p:sp>
        <p:nvSpPr>
          <p:cNvPr id="16" name="Rectangle 15">
            <a:extLst>
              <a:ext uri="{FF2B5EF4-FFF2-40B4-BE49-F238E27FC236}">
                <a16:creationId xmlns:a16="http://schemas.microsoft.com/office/drawing/2014/main" id="{20D8CB4B-0066-4AA1-8CFA-50FE18B78E76}"/>
              </a:ext>
            </a:extLst>
          </p:cNvPr>
          <p:cNvSpPr/>
          <p:nvPr/>
        </p:nvSpPr>
        <p:spPr>
          <a:xfrm>
            <a:off x="2105890" y="4916145"/>
            <a:ext cx="6961910" cy="483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smtClean="0">
              <a:solidFill>
                <a:srgbClr val="2929FF"/>
              </a:solidFill>
            </a:endParaRPr>
          </a:p>
          <a:p>
            <a:r>
              <a:rPr lang="en-US" sz="2400" dirty="0" smtClean="0">
                <a:solidFill>
                  <a:srgbClr val="2929FF"/>
                </a:solidFill>
              </a:rPr>
              <a:t>Everything </a:t>
            </a:r>
            <a:r>
              <a:rPr lang="en-US" sz="2400" dirty="0">
                <a:solidFill>
                  <a:srgbClr val="2929FF"/>
                </a:solidFill>
              </a:rPr>
              <a:t>seemed to </a:t>
            </a:r>
            <a:r>
              <a:rPr lang="en-US" sz="2400" b="1" dirty="0">
                <a:solidFill>
                  <a:srgbClr val="2929FF"/>
                </a:solidFill>
              </a:rPr>
              <a:t>gel</a:t>
            </a:r>
            <a:r>
              <a:rPr lang="en-US" sz="2400" dirty="0">
                <a:solidFill>
                  <a:srgbClr val="2929FF"/>
                </a:solidFill>
              </a:rPr>
              <a:t> for the magazine</a:t>
            </a:r>
          </a:p>
        </p:txBody>
      </p:sp>
      <p:pic>
        <p:nvPicPr>
          <p:cNvPr id="2" name="Picture 1"/>
          <p:cNvPicPr>
            <a:picLocks noChangeAspect="1"/>
          </p:cNvPicPr>
          <p:nvPr/>
        </p:nvPicPr>
        <p:blipFill>
          <a:blip r:embed="rId2"/>
          <a:stretch>
            <a:fillRect/>
          </a:stretch>
        </p:blipFill>
        <p:spPr>
          <a:xfrm>
            <a:off x="2819400" y="1428127"/>
            <a:ext cx="3392145" cy="3392145"/>
          </a:xfrm>
          <a:prstGeom prst="rect">
            <a:avLst/>
          </a:prstGeom>
        </p:spPr>
      </p:pic>
    </p:spTree>
    <p:extLst>
      <p:ext uri="{BB962C8B-B14F-4D97-AF65-F5344CB8AC3E}">
        <p14:creationId xmlns:p14="http://schemas.microsoft.com/office/powerpoint/2010/main" val="9533605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411F85-9F1B-41C3-BD72-AF23A0EB6D87}"/>
              </a:ext>
            </a:extLst>
          </p:cNvPr>
          <p:cNvSpPr/>
          <p:nvPr/>
        </p:nvSpPr>
        <p:spPr>
          <a:xfrm>
            <a:off x="381000" y="2514600"/>
            <a:ext cx="1724891"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66211"/>
                </a:solidFill>
              </a:rPr>
              <a:t>Luggage</a:t>
            </a:r>
            <a:endParaRPr lang="en-US" sz="2400" dirty="0">
              <a:solidFill>
                <a:srgbClr val="066211"/>
              </a:solidFill>
            </a:endParaRPr>
          </a:p>
        </p:txBody>
      </p:sp>
      <p:sp>
        <p:nvSpPr>
          <p:cNvPr id="12" name="Rectangle 11">
            <a:extLst>
              <a:ext uri="{FF2B5EF4-FFF2-40B4-BE49-F238E27FC236}">
                <a16:creationId xmlns:a16="http://schemas.microsoft.com/office/drawing/2014/main" id="{20D8CB4B-0066-4AA1-8CFA-50FE18B78E76}"/>
              </a:ext>
            </a:extLst>
          </p:cNvPr>
          <p:cNvSpPr/>
          <p:nvPr/>
        </p:nvSpPr>
        <p:spPr>
          <a:xfrm>
            <a:off x="1981200" y="465706"/>
            <a:ext cx="7706114" cy="65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suitcases or other bags in which to pack personal belongings for traveling.</a:t>
            </a:r>
          </a:p>
        </p:txBody>
      </p:sp>
      <p:sp>
        <p:nvSpPr>
          <p:cNvPr id="17" name="Rectangle 16">
            <a:extLst>
              <a:ext uri="{FF2B5EF4-FFF2-40B4-BE49-F238E27FC236}">
                <a16:creationId xmlns:a16="http://schemas.microsoft.com/office/drawing/2014/main" id="{20D8CB4B-0066-4AA1-8CFA-50FE18B78E76}"/>
              </a:ext>
            </a:extLst>
          </p:cNvPr>
          <p:cNvSpPr/>
          <p:nvPr/>
        </p:nvSpPr>
        <p:spPr>
          <a:xfrm>
            <a:off x="2438400" y="5334000"/>
            <a:ext cx="6961910" cy="483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smtClean="0">
              <a:solidFill>
                <a:srgbClr val="2929FF"/>
              </a:solidFill>
            </a:endParaRPr>
          </a:p>
          <a:p>
            <a:r>
              <a:rPr lang="en-US" sz="2400" dirty="0" smtClean="0">
                <a:solidFill>
                  <a:srgbClr val="2929FF"/>
                </a:solidFill>
              </a:rPr>
              <a:t>He left his  </a:t>
            </a:r>
            <a:r>
              <a:rPr lang="en-US" sz="2400" b="1" dirty="0">
                <a:solidFill>
                  <a:srgbClr val="2929FF"/>
                </a:solidFill>
              </a:rPr>
              <a:t>luggage</a:t>
            </a:r>
            <a:r>
              <a:rPr lang="en-US" sz="2400" dirty="0">
                <a:solidFill>
                  <a:srgbClr val="2929FF"/>
                </a:solidFill>
              </a:rPr>
              <a:t> </a:t>
            </a:r>
            <a:r>
              <a:rPr lang="en-US" sz="2400" dirty="0" smtClean="0">
                <a:solidFill>
                  <a:srgbClr val="2929FF"/>
                </a:solidFill>
              </a:rPr>
              <a:t>in the office.</a:t>
            </a:r>
            <a:endParaRPr lang="en-US" sz="2400" dirty="0">
              <a:solidFill>
                <a:srgbClr val="2929FF"/>
              </a:solidFill>
            </a:endParaRPr>
          </a:p>
        </p:txBody>
      </p:sp>
      <p:pic>
        <p:nvPicPr>
          <p:cNvPr id="2" name="Picture 1"/>
          <p:cNvPicPr>
            <a:picLocks noChangeAspect="1"/>
          </p:cNvPicPr>
          <p:nvPr/>
        </p:nvPicPr>
        <p:blipFill>
          <a:blip r:embed="rId2"/>
          <a:stretch>
            <a:fillRect/>
          </a:stretch>
        </p:blipFill>
        <p:spPr>
          <a:xfrm>
            <a:off x="2971800" y="1316831"/>
            <a:ext cx="4365171" cy="3819525"/>
          </a:xfrm>
          <a:prstGeom prst="rect">
            <a:avLst/>
          </a:prstGeom>
        </p:spPr>
      </p:pic>
    </p:spTree>
    <p:extLst>
      <p:ext uri="{BB962C8B-B14F-4D97-AF65-F5344CB8AC3E}">
        <p14:creationId xmlns:p14="http://schemas.microsoft.com/office/powerpoint/2010/main" val="1412431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76200" y="228600"/>
            <a:ext cx="9601200" cy="640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rgbClr val="2929FF"/>
                </a:solidFill>
                <a:latin typeface="Times New Roman" panose="02020603050405020304" pitchFamily="18" charset="0"/>
                <a:cs typeface="Times New Roman" panose="02020603050405020304" pitchFamily="18" charset="0"/>
              </a:rPr>
              <a:t>Read the passage carefully and answer the following questions.</a:t>
            </a:r>
          </a:p>
          <a:p>
            <a:pPr algn="just"/>
            <a:r>
              <a:rPr lang="en-US" sz="2400" dirty="0" err="1" smtClean="0">
                <a:solidFill>
                  <a:schemeClr val="tx1"/>
                </a:solidFill>
                <a:latin typeface="Times New Roman" panose="02020603050405020304" pitchFamily="18" charset="0"/>
                <a:cs typeface="Times New Roman" panose="02020603050405020304" pitchFamily="18" charset="0"/>
              </a:rPr>
              <a:t>Mita</a:t>
            </a:r>
            <a:r>
              <a:rPr lang="en-US" sz="2400" dirty="0">
                <a:solidFill>
                  <a:schemeClr val="tx1"/>
                </a:solidFill>
                <a:latin typeface="Times New Roman" panose="02020603050405020304" pitchFamily="18" charset="0"/>
                <a:cs typeface="Times New Roman" panose="02020603050405020304" pitchFamily="18" charset="0"/>
              </a:rPr>
              <a:t>, Zara, </a:t>
            </a:r>
            <a:r>
              <a:rPr lang="en-US" sz="2400" dirty="0" err="1">
                <a:solidFill>
                  <a:schemeClr val="tx1"/>
                </a:solidFill>
                <a:latin typeface="Times New Roman" panose="02020603050405020304" pitchFamily="18" charset="0"/>
                <a:cs typeface="Times New Roman" panose="02020603050405020304" pitchFamily="18" charset="0"/>
              </a:rPr>
              <a:t>Mr</a:t>
            </a:r>
            <a:r>
              <a:rPr lang="en-US" sz="2400" dirty="0">
                <a:solidFill>
                  <a:schemeClr val="tx1"/>
                </a:solidFill>
                <a:latin typeface="Times New Roman" panose="02020603050405020304" pitchFamily="18" charset="0"/>
                <a:cs typeface="Times New Roman" panose="02020603050405020304" pitchFamily="18" charset="0"/>
              </a:rPr>
              <a:t> and </a:t>
            </a:r>
            <a:r>
              <a:rPr lang="en-US" sz="2400" dirty="0" err="1">
                <a:solidFill>
                  <a:schemeClr val="tx1"/>
                </a:solidFill>
                <a:latin typeface="Times New Roman" panose="02020603050405020304" pitchFamily="18" charset="0"/>
                <a:cs typeface="Times New Roman" panose="02020603050405020304" pitchFamily="18" charset="0"/>
              </a:rPr>
              <a:t>Mrs</a:t>
            </a:r>
            <a:r>
              <a:rPr lang="en-US" sz="2400" dirty="0">
                <a:solidFill>
                  <a:schemeClr val="tx1"/>
                </a:solidFill>
                <a:latin typeface="Times New Roman" panose="02020603050405020304" pitchFamily="18" charset="0"/>
                <a:cs typeface="Times New Roman" panose="02020603050405020304" pitchFamily="18" charset="0"/>
              </a:rPr>
              <a:t> Islam all sit at the lounge. They all have hand luggage with them. </a:t>
            </a:r>
            <a:r>
              <a:rPr lang="en-US" sz="2400" dirty="0" err="1">
                <a:solidFill>
                  <a:schemeClr val="tx1"/>
                </a:solidFill>
                <a:latin typeface="Times New Roman" panose="02020603050405020304" pitchFamily="18" charset="0"/>
                <a:cs typeface="Times New Roman" panose="02020603050405020304" pitchFamily="18" charset="0"/>
              </a:rPr>
              <a:t>Mr</a:t>
            </a:r>
            <a:r>
              <a:rPr lang="en-US" sz="2400" dirty="0">
                <a:solidFill>
                  <a:schemeClr val="tx1"/>
                </a:solidFill>
                <a:latin typeface="Times New Roman" panose="02020603050405020304" pitchFamily="18" charset="0"/>
                <a:cs typeface="Times New Roman" panose="02020603050405020304" pitchFamily="18" charset="0"/>
              </a:rPr>
              <a:t> Islam asks, “</a:t>
            </a:r>
            <a:r>
              <a:rPr lang="en-US" sz="2400" dirty="0" err="1">
                <a:solidFill>
                  <a:schemeClr val="tx1"/>
                </a:solidFill>
                <a:latin typeface="Times New Roman" panose="02020603050405020304" pitchFamily="18" charset="0"/>
                <a:cs typeface="Times New Roman" panose="02020603050405020304" pitchFamily="18" charset="0"/>
              </a:rPr>
              <a:t>Mita</a:t>
            </a:r>
            <a:r>
              <a:rPr lang="en-US" sz="2400" dirty="0">
                <a:solidFill>
                  <a:schemeClr val="tx1"/>
                </a:solidFill>
                <a:latin typeface="Times New Roman" panose="02020603050405020304" pitchFamily="18" charset="0"/>
                <a:cs typeface="Times New Roman" panose="02020603050405020304" pitchFamily="18" charset="0"/>
              </a:rPr>
              <a:t>, Zara are you two carrying any liquid, lotion, gel or cream in your carryon luggage?” “I have a small lip gel in it. Why uncle?” “Well, if it is a very small one, there is no problem. But if you have more than 100 ml, you have to put it in the checked in luggage. These are not allowed on board in hand luggage. </a:t>
            </a:r>
            <a:endParaRPr lang="en-US" sz="2400" dirty="0" smtClean="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For security reasons, the officials who do the baggage checking will seize and throw them away”. </a:t>
            </a:r>
            <a:r>
              <a:rPr lang="en-US" sz="2400" dirty="0" err="1">
                <a:solidFill>
                  <a:schemeClr val="tx1"/>
                </a:solidFill>
                <a:latin typeface="Times New Roman" panose="02020603050405020304" pitchFamily="18" charset="0"/>
                <a:cs typeface="Times New Roman" panose="02020603050405020304" pitchFamily="18" charset="0"/>
              </a:rPr>
              <a:t>Mita</a:t>
            </a:r>
            <a:r>
              <a:rPr lang="en-US" sz="2400" dirty="0">
                <a:solidFill>
                  <a:schemeClr val="tx1"/>
                </a:solidFill>
                <a:latin typeface="Times New Roman" panose="02020603050405020304" pitchFamily="18" charset="0"/>
                <a:cs typeface="Times New Roman" panose="02020603050405020304" pitchFamily="18" charset="0"/>
              </a:rPr>
              <a:t>, Zara, </a:t>
            </a:r>
            <a:r>
              <a:rPr lang="en-US" sz="2400" dirty="0" err="1">
                <a:solidFill>
                  <a:schemeClr val="tx1"/>
                </a:solidFill>
                <a:latin typeface="Times New Roman" panose="02020603050405020304" pitchFamily="18" charset="0"/>
                <a:cs typeface="Times New Roman" panose="02020603050405020304" pitchFamily="18" charset="0"/>
              </a:rPr>
              <a:t>Jhuma</a:t>
            </a:r>
            <a:r>
              <a:rPr lang="en-US" sz="2400" dirty="0">
                <a:solidFill>
                  <a:schemeClr val="tx1"/>
                </a:solidFill>
                <a:latin typeface="Times New Roman" panose="02020603050405020304" pitchFamily="18" charset="0"/>
                <a:cs typeface="Times New Roman" panose="02020603050405020304" pitchFamily="18" charset="0"/>
              </a:rPr>
              <a:t> Islam and </a:t>
            </a:r>
            <a:r>
              <a:rPr lang="en-US" sz="2400" dirty="0" err="1">
                <a:solidFill>
                  <a:schemeClr val="tx1"/>
                </a:solidFill>
                <a:latin typeface="Times New Roman" panose="02020603050405020304" pitchFamily="18" charset="0"/>
                <a:cs typeface="Times New Roman" panose="02020603050405020304" pitchFamily="18" charset="0"/>
              </a:rPr>
              <a:t>Mazharul</a:t>
            </a:r>
            <a:r>
              <a:rPr lang="en-US" sz="2400" dirty="0">
                <a:solidFill>
                  <a:schemeClr val="tx1"/>
                </a:solidFill>
                <a:latin typeface="Times New Roman" panose="02020603050405020304" pitchFamily="18" charset="0"/>
                <a:cs typeface="Times New Roman" panose="02020603050405020304" pitchFamily="18" charset="0"/>
              </a:rPr>
              <a:t> Islam go through the security checking and wait in the enclosed area. All the formalities are done. Now they are waiting to board the plane.</a:t>
            </a:r>
          </a:p>
          <a:p>
            <a:pPr algn="just"/>
            <a:r>
              <a:rPr lang="en-US" sz="2400" dirty="0" err="1">
                <a:solidFill>
                  <a:schemeClr val="tx1"/>
                </a:solidFill>
                <a:latin typeface="Times New Roman" panose="02020603050405020304" pitchFamily="18" charset="0"/>
                <a:cs typeface="Times New Roman" panose="02020603050405020304" pitchFamily="18" charset="0"/>
              </a:rPr>
              <a:t>Mita</a:t>
            </a:r>
            <a:r>
              <a:rPr lang="en-US" sz="2400" dirty="0">
                <a:solidFill>
                  <a:schemeClr val="tx1"/>
                </a:solidFill>
                <a:latin typeface="Times New Roman" panose="02020603050405020304" pitchFamily="18" charset="0"/>
                <a:cs typeface="Times New Roman" panose="02020603050405020304" pitchFamily="18" charset="0"/>
              </a:rPr>
              <a:t>, Zara and her parents board the plane after their row number is announced. </a:t>
            </a:r>
            <a:r>
              <a:rPr lang="en-US" sz="2400" dirty="0" err="1">
                <a:solidFill>
                  <a:schemeClr val="tx1"/>
                </a:solidFill>
                <a:latin typeface="Times New Roman" panose="02020603050405020304" pitchFamily="18" charset="0"/>
                <a:cs typeface="Times New Roman" panose="02020603050405020304" pitchFamily="18" charset="0"/>
              </a:rPr>
              <a:t>Mita</a:t>
            </a:r>
            <a:r>
              <a:rPr lang="en-US" sz="2400" dirty="0">
                <a:solidFill>
                  <a:schemeClr val="tx1"/>
                </a:solidFill>
                <a:latin typeface="Times New Roman" panose="02020603050405020304" pitchFamily="18" charset="0"/>
                <a:cs typeface="Times New Roman" panose="02020603050405020304" pitchFamily="18" charset="0"/>
              </a:rPr>
              <a:t> gets a window seat. Her seat number is F23 C. Zara sits beside her on an isle seat and her parents sit behind them. </a:t>
            </a:r>
          </a:p>
          <a:p>
            <a:pPr algn="just"/>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362200" y="381000"/>
            <a:ext cx="3276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Pair work</a:t>
            </a:r>
            <a:endParaRPr lang="en-US" sz="2800" dirty="0">
              <a:solidFill>
                <a:schemeClr val="tx1"/>
              </a:solidFill>
            </a:endParaRPr>
          </a:p>
        </p:txBody>
      </p:sp>
      <p:sp>
        <p:nvSpPr>
          <p:cNvPr id="3" name="Rectangle 2"/>
          <p:cNvSpPr/>
          <p:nvPr/>
        </p:nvSpPr>
        <p:spPr>
          <a:xfrm>
            <a:off x="228600" y="838200"/>
            <a:ext cx="93726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 Answer  the following questions.</a:t>
            </a:r>
          </a:p>
          <a:p>
            <a:pPr marL="342900" indent="-342900">
              <a:buAutoNum type="arabicPeriod"/>
            </a:pPr>
            <a:r>
              <a:rPr lang="en-US" sz="2800" dirty="0" smtClean="0">
                <a:solidFill>
                  <a:schemeClr val="tx1"/>
                </a:solidFill>
              </a:rPr>
              <a:t>Who had a small lip gel in the hand luggage?</a:t>
            </a:r>
          </a:p>
          <a:p>
            <a:r>
              <a:rPr lang="en-US" sz="2800" dirty="0" smtClean="0">
                <a:solidFill>
                  <a:schemeClr val="tx1"/>
                </a:solidFill>
              </a:rPr>
              <a:t>2. How much liquid or gel is allowed to carry in </a:t>
            </a:r>
            <a:r>
              <a:rPr lang="en-US" sz="2800" dirty="0">
                <a:solidFill>
                  <a:schemeClr val="tx1"/>
                </a:solidFill>
              </a:rPr>
              <a:t>the hand luggage?</a:t>
            </a:r>
          </a:p>
          <a:p>
            <a:r>
              <a:rPr lang="en-US" sz="2800" dirty="0" smtClean="0">
                <a:solidFill>
                  <a:schemeClr val="tx1"/>
                </a:solidFill>
              </a:rPr>
              <a:t>3. Why are liquid, gel and cream not allowed on board a plane?</a:t>
            </a:r>
          </a:p>
          <a:p>
            <a:r>
              <a:rPr lang="en-US" sz="2800" dirty="0" smtClean="0">
                <a:solidFill>
                  <a:schemeClr val="tx1"/>
                </a:solidFill>
              </a:rPr>
              <a:t>4. Which row is </a:t>
            </a:r>
            <a:r>
              <a:rPr lang="en-US" sz="2800" dirty="0" err="1" smtClean="0">
                <a:solidFill>
                  <a:schemeClr val="tx1"/>
                </a:solidFill>
              </a:rPr>
              <a:t>Mita</a:t>
            </a:r>
            <a:r>
              <a:rPr lang="en-US" sz="2800" dirty="0" smtClean="0">
                <a:solidFill>
                  <a:schemeClr val="tx1"/>
                </a:solidFill>
              </a:rPr>
              <a:t> sitting in?</a:t>
            </a:r>
          </a:p>
        </p:txBody>
      </p:sp>
    </p:spTree>
    <p:extLst>
      <p:ext uri="{BB962C8B-B14F-4D97-AF65-F5344CB8AC3E}">
        <p14:creationId xmlns:p14="http://schemas.microsoft.com/office/powerpoint/2010/main" val="9574500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362200" y="381000"/>
            <a:ext cx="5715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Individual work</a:t>
            </a:r>
            <a:endParaRPr lang="en-US" sz="2800" dirty="0">
              <a:solidFill>
                <a:schemeClr val="tx1"/>
              </a:solidFill>
            </a:endParaRPr>
          </a:p>
        </p:txBody>
      </p:sp>
      <p:sp>
        <p:nvSpPr>
          <p:cNvPr id="3" name="Rectangle 2"/>
          <p:cNvSpPr/>
          <p:nvPr/>
        </p:nvSpPr>
        <p:spPr>
          <a:xfrm>
            <a:off x="228600" y="1676400"/>
            <a:ext cx="9372600"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Choose the best answer from the alternatives.</a:t>
            </a:r>
          </a:p>
          <a:p>
            <a:pPr marL="342900" indent="-342900">
              <a:buAutoNum type="arabicPeriod"/>
            </a:pPr>
            <a:endParaRPr lang="en-US" sz="2000" dirty="0" smtClean="0">
              <a:solidFill>
                <a:schemeClr val="tx1"/>
              </a:solidFill>
            </a:endParaRPr>
          </a:p>
          <a:p>
            <a:pPr marL="342900" indent="-342900">
              <a:buAutoNum type="arabicPeriod"/>
            </a:pPr>
            <a:r>
              <a:rPr lang="en-US" sz="2000" dirty="0" smtClean="0">
                <a:solidFill>
                  <a:schemeClr val="tx1"/>
                </a:solidFill>
              </a:rPr>
              <a:t>The word ‘Lotion’ in the text means?</a:t>
            </a:r>
          </a:p>
          <a:p>
            <a:r>
              <a:rPr lang="en-US" sz="2000" dirty="0">
                <a:solidFill>
                  <a:schemeClr val="tx1"/>
                </a:solidFill>
              </a:rPr>
              <a:t> </a:t>
            </a:r>
            <a:r>
              <a:rPr lang="en-US" sz="2000" dirty="0" smtClean="0">
                <a:solidFill>
                  <a:schemeClr val="tx1"/>
                </a:solidFill>
              </a:rPr>
              <a:t>(a) a fluid for external application to human body or something.</a:t>
            </a:r>
          </a:p>
          <a:p>
            <a:r>
              <a:rPr lang="en-US" sz="2000" dirty="0" smtClean="0">
                <a:solidFill>
                  <a:schemeClr val="tx1"/>
                </a:solidFill>
              </a:rPr>
              <a:t> (b) </a:t>
            </a:r>
            <a:r>
              <a:rPr lang="en-US" sz="2000" dirty="0">
                <a:solidFill>
                  <a:schemeClr val="tx1"/>
                </a:solidFill>
              </a:rPr>
              <a:t>a fluid for </a:t>
            </a:r>
            <a:r>
              <a:rPr lang="en-US" sz="2000" dirty="0" smtClean="0">
                <a:solidFill>
                  <a:schemeClr val="tx1"/>
                </a:solidFill>
              </a:rPr>
              <a:t>internal </a:t>
            </a:r>
            <a:r>
              <a:rPr lang="en-US" sz="2000" dirty="0">
                <a:solidFill>
                  <a:schemeClr val="tx1"/>
                </a:solidFill>
              </a:rPr>
              <a:t>application to human body or something.</a:t>
            </a:r>
          </a:p>
          <a:p>
            <a:r>
              <a:rPr lang="en-US" sz="2000" dirty="0" smtClean="0">
                <a:solidFill>
                  <a:schemeClr val="tx1"/>
                </a:solidFill>
              </a:rPr>
              <a:t> (c) </a:t>
            </a:r>
            <a:r>
              <a:rPr lang="en-US" sz="2000" dirty="0">
                <a:solidFill>
                  <a:schemeClr val="tx1"/>
                </a:solidFill>
              </a:rPr>
              <a:t>a </a:t>
            </a:r>
            <a:r>
              <a:rPr lang="en-US" sz="2000" dirty="0" smtClean="0">
                <a:solidFill>
                  <a:schemeClr val="tx1"/>
                </a:solidFill>
              </a:rPr>
              <a:t>gel for </a:t>
            </a:r>
            <a:r>
              <a:rPr lang="en-US" sz="2000" dirty="0">
                <a:solidFill>
                  <a:schemeClr val="tx1"/>
                </a:solidFill>
              </a:rPr>
              <a:t>external application to human body or something.</a:t>
            </a:r>
          </a:p>
          <a:p>
            <a:r>
              <a:rPr lang="en-US" sz="2000" dirty="0" smtClean="0">
                <a:solidFill>
                  <a:schemeClr val="tx1"/>
                </a:solidFill>
              </a:rPr>
              <a:t> (d) one kind of toothpaste.</a:t>
            </a:r>
          </a:p>
          <a:p>
            <a:r>
              <a:rPr lang="en-US" sz="2000" dirty="0" smtClean="0">
                <a:solidFill>
                  <a:schemeClr val="tx1"/>
                </a:solidFill>
              </a:rPr>
              <a:t>2. ‘Board’ means…………</a:t>
            </a:r>
            <a:endParaRPr lang="en-US" sz="2000" dirty="0">
              <a:solidFill>
                <a:schemeClr val="tx1"/>
              </a:solidFill>
            </a:endParaRPr>
          </a:p>
          <a:p>
            <a:r>
              <a:rPr lang="en-US" sz="2000" dirty="0">
                <a:solidFill>
                  <a:schemeClr val="tx1"/>
                </a:solidFill>
              </a:rPr>
              <a:t> (a) </a:t>
            </a:r>
            <a:r>
              <a:rPr lang="en-US" sz="2000" dirty="0" smtClean="0">
                <a:solidFill>
                  <a:schemeClr val="tx1"/>
                </a:solidFill>
              </a:rPr>
              <a:t>to enter in a ship or any carriage (b) to go on an another country</a:t>
            </a:r>
          </a:p>
          <a:p>
            <a:r>
              <a:rPr lang="en-US" sz="2000" dirty="0">
                <a:solidFill>
                  <a:schemeClr val="tx1"/>
                </a:solidFill>
              </a:rPr>
              <a:t> </a:t>
            </a:r>
            <a:r>
              <a:rPr lang="en-US" sz="2000" dirty="0" smtClean="0">
                <a:solidFill>
                  <a:schemeClr val="tx1"/>
                </a:solidFill>
              </a:rPr>
              <a:t>(c) get down                                           (d</a:t>
            </a:r>
            <a:r>
              <a:rPr lang="en-US" sz="2000" dirty="0">
                <a:solidFill>
                  <a:schemeClr val="tx1"/>
                </a:solidFill>
              </a:rPr>
              <a:t>) </a:t>
            </a:r>
            <a:r>
              <a:rPr lang="en-US" sz="2000" dirty="0" smtClean="0">
                <a:solidFill>
                  <a:schemeClr val="tx1"/>
                </a:solidFill>
              </a:rPr>
              <a:t>to put something in a ship or any carriage</a:t>
            </a:r>
            <a:endParaRPr lang="en-US" sz="2000" dirty="0">
              <a:solidFill>
                <a:schemeClr val="tx1"/>
              </a:solidFill>
            </a:endParaRPr>
          </a:p>
          <a:p>
            <a:r>
              <a:rPr lang="en-US" sz="2000" dirty="0" smtClean="0">
                <a:solidFill>
                  <a:schemeClr val="tx1"/>
                </a:solidFill>
              </a:rPr>
              <a:t>3. Where do </a:t>
            </a:r>
            <a:r>
              <a:rPr lang="en-US" sz="2000" dirty="0" err="1" smtClean="0">
                <a:solidFill>
                  <a:schemeClr val="tx1"/>
                </a:solidFill>
              </a:rPr>
              <a:t>Mita</a:t>
            </a:r>
            <a:r>
              <a:rPr lang="en-US" sz="2000" dirty="0" smtClean="0">
                <a:solidFill>
                  <a:schemeClr val="tx1"/>
                </a:solidFill>
              </a:rPr>
              <a:t>, Zara Mr. and Mrs. Islam sit at?</a:t>
            </a:r>
            <a:endParaRPr lang="en-US" sz="2000" dirty="0">
              <a:solidFill>
                <a:schemeClr val="tx1"/>
              </a:solidFill>
            </a:endParaRPr>
          </a:p>
          <a:p>
            <a:r>
              <a:rPr lang="en-US" sz="2000" dirty="0">
                <a:solidFill>
                  <a:schemeClr val="tx1"/>
                </a:solidFill>
              </a:rPr>
              <a:t> (a) </a:t>
            </a:r>
            <a:r>
              <a:rPr lang="en-US" sz="2000" dirty="0" smtClean="0">
                <a:solidFill>
                  <a:schemeClr val="tx1"/>
                </a:solidFill>
              </a:rPr>
              <a:t>They sit at the bus </a:t>
            </a:r>
            <a:r>
              <a:rPr lang="en-US" sz="2000" dirty="0">
                <a:solidFill>
                  <a:schemeClr val="tx1"/>
                </a:solidFill>
              </a:rPr>
              <a:t>terminal. </a:t>
            </a:r>
            <a:r>
              <a:rPr lang="en-US" sz="2000" dirty="0" smtClean="0">
                <a:solidFill>
                  <a:schemeClr val="tx1"/>
                </a:solidFill>
              </a:rPr>
              <a:t>(b) they sit a the railway station</a:t>
            </a:r>
          </a:p>
          <a:p>
            <a:r>
              <a:rPr lang="en-US" sz="2000" dirty="0" smtClean="0">
                <a:solidFill>
                  <a:schemeClr val="tx1"/>
                </a:solidFill>
              </a:rPr>
              <a:t> (c) they sit at the lounge              (d) they sit at the launch </a:t>
            </a:r>
            <a:r>
              <a:rPr lang="en-US" sz="2000" dirty="0" err="1" smtClean="0">
                <a:solidFill>
                  <a:schemeClr val="tx1"/>
                </a:solidFill>
              </a:rPr>
              <a:t>ghat</a:t>
            </a:r>
            <a:r>
              <a:rPr lang="en-US" sz="2000" dirty="0" smtClean="0">
                <a:solidFill>
                  <a:schemeClr val="tx1"/>
                </a:solidFill>
              </a:rPr>
              <a:t>.</a:t>
            </a:r>
          </a:p>
          <a:p>
            <a:r>
              <a:rPr lang="en-US" sz="2000" dirty="0" smtClean="0">
                <a:solidFill>
                  <a:schemeClr val="tx1"/>
                </a:solidFill>
              </a:rPr>
              <a:t>4. What is the meaning of the word ‘announce’ in the passage?</a:t>
            </a:r>
            <a:endParaRPr lang="en-US" sz="2000" dirty="0">
              <a:solidFill>
                <a:schemeClr val="tx1"/>
              </a:solidFill>
            </a:endParaRPr>
          </a:p>
          <a:p>
            <a:r>
              <a:rPr lang="en-US" sz="2000" dirty="0">
                <a:solidFill>
                  <a:schemeClr val="tx1"/>
                </a:solidFill>
              </a:rPr>
              <a:t> (</a:t>
            </a:r>
            <a:r>
              <a:rPr lang="en-US" sz="2000" dirty="0" smtClean="0">
                <a:solidFill>
                  <a:schemeClr val="tx1"/>
                </a:solidFill>
              </a:rPr>
              <a:t>a) call                                           (b</a:t>
            </a:r>
            <a:r>
              <a:rPr lang="en-US" sz="2000" dirty="0">
                <a:solidFill>
                  <a:schemeClr val="tx1"/>
                </a:solidFill>
              </a:rPr>
              <a:t>) </a:t>
            </a:r>
            <a:r>
              <a:rPr lang="en-US" sz="2000" dirty="0" smtClean="0">
                <a:solidFill>
                  <a:schemeClr val="tx1"/>
                </a:solidFill>
              </a:rPr>
              <a:t>crowd</a:t>
            </a:r>
          </a:p>
          <a:p>
            <a:r>
              <a:rPr lang="en-US" sz="2000" dirty="0" smtClean="0">
                <a:solidFill>
                  <a:schemeClr val="tx1"/>
                </a:solidFill>
              </a:rPr>
              <a:t> (c) declare                                    (d</a:t>
            </a:r>
            <a:r>
              <a:rPr lang="en-US" sz="2000" dirty="0">
                <a:solidFill>
                  <a:schemeClr val="tx1"/>
                </a:solidFill>
              </a:rPr>
              <a:t>) </a:t>
            </a:r>
            <a:r>
              <a:rPr lang="en-US" sz="2000" dirty="0" smtClean="0">
                <a:solidFill>
                  <a:schemeClr val="tx1"/>
                </a:solidFill>
              </a:rPr>
              <a:t>get off</a:t>
            </a:r>
            <a:endParaRPr lang="en-US" sz="2000" dirty="0">
              <a:solidFill>
                <a:schemeClr val="tx1"/>
              </a:solidFill>
            </a:endParaRPr>
          </a:p>
          <a:p>
            <a:endParaRPr lang="en-US" sz="2800" dirty="0">
              <a:solidFill>
                <a:schemeClr val="tx1"/>
              </a:solidFill>
            </a:endParaRPr>
          </a:p>
          <a:p>
            <a:endParaRPr lang="en-US" sz="2800" dirty="0" smtClean="0">
              <a:solidFill>
                <a:schemeClr val="tx1"/>
              </a:solidFill>
            </a:endParaRPr>
          </a:p>
        </p:txBody>
      </p:sp>
      <p:sp>
        <p:nvSpPr>
          <p:cNvPr id="4" name="Oval 3"/>
          <p:cNvSpPr/>
          <p:nvPr/>
        </p:nvSpPr>
        <p:spPr>
          <a:xfrm>
            <a:off x="7010400" y="685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696200" y="685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68145" y="7239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053945" y="685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1730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89 -0.00833 L -0.68847 0.1993 " pathEditMode="relative" rAng="0" ptsTypes="AA">
                                      <p:cBhvr>
                                        <p:cTn id="6" dur="2000" fill="hold"/>
                                        <p:tgtEl>
                                          <p:spTgt spid="4"/>
                                        </p:tgtEl>
                                        <p:attrNameLst>
                                          <p:attrName>ppt_x</p:attrName>
                                          <p:attrName>ppt_y</p:attrName>
                                        </p:attrNameLst>
                                      </p:cBhvr>
                                      <p:rCtr x="-34279" y="1037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144 0.00417 L -0.7577 0.42778 " pathEditMode="relative" rAng="0" ptsTypes="AA">
                                      <p:cBhvr>
                                        <p:cTn id="10" dur="2000" fill="hold"/>
                                        <p:tgtEl>
                                          <p:spTgt spid="5"/>
                                        </p:tgtEl>
                                        <p:attrNameLst>
                                          <p:attrName>ppt_x</p:attrName>
                                          <p:attrName>ppt_y</p:attrName>
                                        </p:attrNameLst>
                                      </p:cBhvr>
                                      <p:rCtr x="-37965" y="211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769 0.03889 L -0.82548 0.6 " pathEditMode="relative" rAng="0" ptsTypes="AA">
                                      <p:cBhvr>
                                        <p:cTn id="14" dur="2000" fill="hold"/>
                                        <p:tgtEl>
                                          <p:spTgt spid="6"/>
                                        </p:tgtEl>
                                        <p:attrNameLst>
                                          <p:attrName>ppt_x</p:attrName>
                                          <p:attrName>ppt_y</p:attrName>
                                        </p:attrNameLst>
                                      </p:cBhvr>
                                      <p:rCtr x="-40897" y="2805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288 0.00417 L -0.89472 0.73889 " pathEditMode="relative" rAng="0" ptsTypes="AA">
                                      <p:cBhvr>
                                        <p:cTn id="18" dur="2000" fill="hold"/>
                                        <p:tgtEl>
                                          <p:spTgt spid="7"/>
                                        </p:tgtEl>
                                        <p:attrNameLst>
                                          <p:attrName>ppt_x</p:attrName>
                                          <p:attrName>ppt_y</p:attrName>
                                        </p:attrNameLst>
                                      </p:cBhvr>
                                      <p:rCtr x="-44888" y="36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200400" y="609600"/>
            <a:ext cx="2521527"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00" dirty="0" smtClean="0">
              <a:solidFill>
                <a:schemeClr val="tx1"/>
              </a:solidFill>
            </a:endParaRPr>
          </a:p>
          <a:p>
            <a:pPr algn="ctr"/>
            <a:r>
              <a:rPr lang="en-US" sz="2400" dirty="0" smtClean="0">
                <a:solidFill>
                  <a:schemeClr val="tx1"/>
                </a:solidFill>
              </a:rPr>
              <a:t>Home work</a:t>
            </a:r>
          </a:p>
          <a:p>
            <a:pPr algn="just"/>
            <a:endParaRPr lang="en-US" sz="100" dirty="0" smtClean="0">
              <a:solidFill>
                <a:schemeClr val="tx1"/>
              </a:solidFill>
            </a:endParaRPr>
          </a:p>
        </p:txBody>
      </p:sp>
      <p:sp>
        <p:nvSpPr>
          <p:cNvPr id="5" name="Rectangle 4"/>
          <p:cNvSpPr/>
          <p:nvPr/>
        </p:nvSpPr>
        <p:spPr>
          <a:xfrm>
            <a:off x="533400" y="5435768"/>
            <a:ext cx="8629195" cy="1015663"/>
          </a:xfrm>
          <a:prstGeom prst="rect">
            <a:avLst/>
          </a:prstGeom>
        </p:spPr>
        <p:txBody>
          <a:bodyPr wrap="square">
            <a:spAutoFit/>
          </a:bodyPr>
          <a:lstStyle/>
          <a:p>
            <a:pPr algn="just"/>
            <a:r>
              <a:rPr lang="en-US" sz="2000" dirty="0" smtClean="0">
                <a:solidFill>
                  <a:srgbClr val="002060"/>
                </a:solidFill>
                <a:latin typeface="Times New Roman" pitchFamily="18" charset="0"/>
                <a:cs typeface="Times New Roman" pitchFamily="18" charset="0"/>
              </a:rPr>
              <a:t>Suppose, you are Rana/Rina and you have gathered an experience of a plane journey. Write a letter to your friend Nabil/Nabila about your feelings to board the plane first time.   </a:t>
            </a:r>
            <a:endParaRPr lang="en-US" sz="2000" dirty="0">
              <a:solidFill>
                <a:srgbClr val="002060"/>
              </a:solidFill>
              <a:latin typeface="Times New Roman" pitchFamily="18" charset="0"/>
              <a:cs typeface="Times New Roman" pitchFamily="18" charset="0"/>
            </a:endParaRPr>
          </a:p>
        </p:txBody>
      </p:sp>
      <p:sp>
        <p:nvSpPr>
          <p:cNvPr id="4" name="Rectangle 3"/>
          <p:cNvSpPr/>
          <p:nvPr/>
        </p:nvSpPr>
        <p:spPr>
          <a:xfrm>
            <a:off x="2514600" y="1219200"/>
            <a:ext cx="4495800" cy="4038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8067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40000"/>
          </a:schemeClr>
        </a:solidFill>
        <a:effectLst/>
      </p:bgPr>
    </p:bg>
    <p:spTree>
      <p:nvGrpSpPr>
        <p:cNvPr id="1" name=""/>
        <p:cNvGrpSpPr/>
        <p:nvPr/>
      </p:nvGrpSpPr>
      <p:grpSpPr>
        <a:xfrm>
          <a:off x="0" y="0"/>
          <a:ext cx="0" cy="0"/>
          <a:chOff x="0" y="0"/>
          <a:chExt cx="0" cy="0"/>
        </a:xfrm>
      </p:grpSpPr>
      <p:sp>
        <p:nvSpPr>
          <p:cNvPr id="3" name="Rectangle 2"/>
          <p:cNvSpPr/>
          <p:nvPr/>
        </p:nvSpPr>
        <p:spPr>
          <a:xfrm>
            <a:off x="381001" y="3581400"/>
            <a:ext cx="9524999" cy="29587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90800" y="1382047"/>
            <a:ext cx="3886200" cy="1544895"/>
          </a:xfrm>
          <a:prstGeom prst="rect">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Goodbye</a:t>
            </a:r>
          </a:p>
          <a:p>
            <a:pPr algn="ctr"/>
            <a:r>
              <a:rPr lang="en-US" sz="2800" dirty="0" smtClean="0">
                <a:solidFill>
                  <a:schemeClr val="tx1"/>
                </a:solidFill>
              </a:rPr>
              <a:t>See you again</a:t>
            </a:r>
            <a:endParaRPr lang="en-US" sz="2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9" fill="hold" grpId="0" nodeType="clickEffect">
                                  <p:stCondLst>
                                    <p:cond delay="0"/>
                                  </p:stCondLst>
                                  <p:childTnLst>
                                    <p:anim calcmode="lin" valueType="num">
                                      <p:cBhvr additive="base">
                                        <p:cTn id="6" dur="2750"/>
                                        <p:tgtEl>
                                          <p:spTgt spid="2"/>
                                        </p:tgtEl>
                                        <p:attrNameLst>
                                          <p:attrName>ppt_x</p:attrName>
                                        </p:attrNameLst>
                                      </p:cBhvr>
                                      <p:tavLst>
                                        <p:tav tm="0">
                                          <p:val>
                                            <p:strVal val="ppt_x"/>
                                          </p:val>
                                        </p:tav>
                                        <p:tav tm="100000">
                                          <p:val>
                                            <p:strVal val="0-ppt_w/2"/>
                                          </p:val>
                                        </p:tav>
                                      </p:tavLst>
                                    </p:anim>
                                    <p:anim calcmode="lin" valueType="num">
                                      <p:cBhvr additive="base">
                                        <p:cTn id="7" dur="2750"/>
                                        <p:tgtEl>
                                          <p:spTgt spid="2"/>
                                        </p:tgtEl>
                                        <p:attrNameLst>
                                          <p:attrName>ppt_y</p:attrName>
                                        </p:attrNameLst>
                                      </p:cBhvr>
                                      <p:tavLst>
                                        <p:tav tm="0">
                                          <p:val>
                                            <p:strVal val="ppt_y"/>
                                          </p:val>
                                        </p:tav>
                                        <p:tav tm="100000">
                                          <p:val>
                                            <p:strVal val="0-ppt_h/2"/>
                                          </p:val>
                                        </p:tav>
                                      </p:tavLst>
                                    </p:anim>
                                    <p:set>
                                      <p:cBhvr>
                                        <p:cTn id="8" dur="1" fill="hold">
                                          <p:stCondLst>
                                            <p:cond delay="2749"/>
                                          </p:stCondLst>
                                        </p:cTn>
                                        <p:tgtEl>
                                          <p:spTgt spid="2"/>
                                        </p:tgtEl>
                                        <p:attrNameLst>
                                          <p:attrName>style.visibility</p:attrName>
                                        </p:attrNameLst>
                                      </p:cBhvr>
                                      <p:to>
                                        <p:strVal val="hidden"/>
                                      </p:to>
                                    </p:set>
                                  </p:childTnLst>
                                </p:cTn>
                              </p:par>
                              <p:par>
                                <p:cTn id="9" presetID="2" presetClass="exit" presetSubtype="9" fill="hold" grpId="0" nodeType="withEffect">
                                  <p:stCondLst>
                                    <p:cond delay="0"/>
                                  </p:stCondLst>
                                  <p:childTnLst>
                                    <p:anim calcmode="lin" valueType="num">
                                      <p:cBhvr additive="base">
                                        <p:cTn id="10" dur="2750"/>
                                        <p:tgtEl>
                                          <p:spTgt spid="3"/>
                                        </p:tgtEl>
                                        <p:attrNameLst>
                                          <p:attrName>ppt_x</p:attrName>
                                        </p:attrNameLst>
                                      </p:cBhvr>
                                      <p:tavLst>
                                        <p:tav tm="0">
                                          <p:val>
                                            <p:strVal val="ppt_x"/>
                                          </p:val>
                                        </p:tav>
                                        <p:tav tm="100000">
                                          <p:val>
                                            <p:strVal val="0-ppt_w/2"/>
                                          </p:val>
                                        </p:tav>
                                      </p:tavLst>
                                    </p:anim>
                                    <p:anim calcmode="lin" valueType="num">
                                      <p:cBhvr additive="base">
                                        <p:cTn id="11" dur="2750"/>
                                        <p:tgtEl>
                                          <p:spTgt spid="3"/>
                                        </p:tgtEl>
                                        <p:attrNameLst>
                                          <p:attrName>ppt_y</p:attrName>
                                        </p:attrNameLst>
                                      </p:cBhvr>
                                      <p:tavLst>
                                        <p:tav tm="0">
                                          <p:val>
                                            <p:strVal val="ppt_y"/>
                                          </p:val>
                                        </p:tav>
                                        <p:tav tm="100000">
                                          <p:val>
                                            <p:strVal val="0-ppt_h/2"/>
                                          </p:val>
                                        </p:tav>
                                      </p:tavLst>
                                    </p:anim>
                                    <p:set>
                                      <p:cBhvr>
                                        <p:cTn id="12" dur="1" fill="hold">
                                          <p:stCondLst>
                                            <p:cond delay="2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C4FC6887-B4CB-465F-8295-C252DCE87A03}"/>
              </a:ext>
            </a:extLst>
          </p:cNvPr>
          <p:cNvSpPr/>
          <p:nvPr/>
        </p:nvSpPr>
        <p:spPr>
          <a:xfrm>
            <a:off x="2209800" y="4343400"/>
            <a:ext cx="45720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Md. Afsar Ali</a:t>
            </a:r>
          </a:p>
          <a:p>
            <a:pPr algn="ctr"/>
            <a:r>
              <a:rPr lang="en-US" sz="2800" dirty="0">
                <a:solidFill>
                  <a:srgbClr val="000000"/>
                </a:solidFill>
              </a:rPr>
              <a:t>Senior Asst. Teacher</a:t>
            </a:r>
          </a:p>
          <a:p>
            <a:pPr algn="ctr"/>
            <a:r>
              <a:rPr lang="en-US" sz="2800" dirty="0" err="1">
                <a:solidFill>
                  <a:srgbClr val="000000"/>
                </a:solidFill>
              </a:rPr>
              <a:t>Majhira</a:t>
            </a:r>
            <a:r>
              <a:rPr lang="en-US" sz="2800" dirty="0">
                <a:solidFill>
                  <a:srgbClr val="000000"/>
                </a:solidFill>
              </a:rPr>
              <a:t> Model High School</a:t>
            </a:r>
          </a:p>
          <a:p>
            <a:pPr algn="ctr"/>
            <a:r>
              <a:rPr lang="en-US" sz="2800" dirty="0" err="1">
                <a:solidFill>
                  <a:srgbClr val="000000"/>
                </a:solidFill>
              </a:rPr>
              <a:t>Shajahanpur</a:t>
            </a:r>
            <a:r>
              <a:rPr lang="en-US" sz="2800" dirty="0">
                <a:solidFill>
                  <a:srgbClr val="000000"/>
                </a:solidFill>
              </a:rPr>
              <a:t>, </a:t>
            </a:r>
            <a:r>
              <a:rPr lang="en-US" sz="2800" dirty="0" err="1">
                <a:solidFill>
                  <a:srgbClr val="000000"/>
                </a:solidFill>
              </a:rPr>
              <a:t>Bogura</a:t>
            </a:r>
            <a:endParaRPr lang="en-US" sz="2800" dirty="0">
              <a:solidFill>
                <a:srgbClr val="000000"/>
              </a:solidFill>
            </a:endParaRPr>
          </a:p>
        </p:txBody>
      </p:sp>
      <p:sp>
        <p:nvSpPr>
          <p:cNvPr id="23" name="Rectangle 22">
            <a:extLst>
              <a:ext uri="{FF2B5EF4-FFF2-40B4-BE49-F238E27FC236}">
                <a16:creationId xmlns:a16="http://schemas.microsoft.com/office/drawing/2014/main" id="{C4FC6887-B4CB-465F-8295-C252DCE87A03}"/>
              </a:ext>
            </a:extLst>
          </p:cNvPr>
          <p:cNvSpPr/>
          <p:nvPr/>
        </p:nvSpPr>
        <p:spPr>
          <a:xfrm>
            <a:off x="2743200" y="1295400"/>
            <a:ext cx="3209526"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0000"/>
                </a:solidFill>
              </a:rPr>
              <a:t>Identity</a:t>
            </a:r>
            <a:endParaRPr lang="en-US" sz="3600" dirty="0">
              <a:solidFill>
                <a:srgbClr val="000000"/>
              </a:solidFill>
            </a:endParaRPr>
          </a:p>
        </p:txBody>
      </p:sp>
      <p:sp>
        <p:nvSpPr>
          <p:cNvPr id="2" name="Rectangle 1"/>
          <p:cNvSpPr/>
          <p:nvPr/>
        </p:nvSpPr>
        <p:spPr>
          <a:xfrm>
            <a:off x="3124200" y="2133600"/>
            <a:ext cx="2209800" cy="2438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3501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3"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91D735-F86B-473F-95F0-8F697C61B736}"/>
              </a:ext>
            </a:extLst>
          </p:cNvPr>
          <p:cNvSpPr/>
          <p:nvPr/>
        </p:nvSpPr>
        <p:spPr>
          <a:xfrm>
            <a:off x="2571244" y="632271"/>
            <a:ext cx="4267199"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LESSON IDENTITY</a:t>
            </a:r>
          </a:p>
        </p:txBody>
      </p:sp>
      <p:sp>
        <p:nvSpPr>
          <p:cNvPr id="33" name="Rectangle 32">
            <a:extLst>
              <a:ext uri="{FF2B5EF4-FFF2-40B4-BE49-F238E27FC236}">
                <a16:creationId xmlns:a16="http://schemas.microsoft.com/office/drawing/2014/main" id="{EF987D8F-9D05-45D7-B1EB-139A2E63D73C}"/>
              </a:ext>
            </a:extLst>
          </p:cNvPr>
          <p:cNvSpPr/>
          <p:nvPr/>
        </p:nvSpPr>
        <p:spPr>
          <a:xfrm>
            <a:off x="2962421" y="4673460"/>
            <a:ext cx="3981158" cy="1314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0000"/>
              </a:solidFill>
            </a:endParaRPr>
          </a:p>
          <a:p>
            <a:pPr algn="ctr"/>
            <a:r>
              <a:rPr lang="en-US" sz="2800" dirty="0">
                <a:solidFill>
                  <a:srgbClr val="000000"/>
                </a:solidFill>
              </a:rPr>
              <a:t>Class Eight</a:t>
            </a:r>
          </a:p>
          <a:p>
            <a:pPr algn="ctr"/>
            <a:r>
              <a:rPr lang="en-US" sz="2800" dirty="0">
                <a:solidFill>
                  <a:srgbClr val="000000"/>
                </a:solidFill>
              </a:rPr>
              <a:t>English for today</a:t>
            </a:r>
          </a:p>
          <a:p>
            <a:pPr algn="ctr"/>
            <a:endParaRPr lang="en-US" sz="3600" dirty="0">
              <a:solidFill>
                <a:srgbClr val="000000"/>
              </a:solidFill>
            </a:endParaRPr>
          </a:p>
        </p:txBody>
      </p:sp>
      <p:sp>
        <p:nvSpPr>
          <p:cNvPr id="2" name="Rectangle 1"/>
          <p:cNvSpPr/>
          <p:nvPr/>
        </p:nvSpPr>
        <p:spPr>
          <a:xfrm>
            <a:off x="3447543" y="1611535"/>
            <a:ext cx="2514600" cy="284466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397E517-173B-48B1-8B94-C0BBB317AFBE}"/>
              </a:ext>
            </a:extLst>
          </p:cNvPr>
          <p:cNvSpPr/>
          <p:nvPr/>
        </p:nvSpPr>
        <p:spPr>
          <a:xfrm>
            <a:off x="1275295" y="5715000"/>
            <a:ext cx="6411937"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66211"/>
                </a:solidFill>
              </a:rPr>
              <a:t>1. Do you know what the picture is about?</a:t>
            </a:r>
            <a:endParaRPr lang="en-US" sz="2400" dirty="0">
              <a:solidFill>
                <a:srgbClr val="066211"/>
              </a:solidFill>
            </a:endParaRPr>
          </a:p>
        </p:txBody>
      </p:sp>
      <p:sp>
        <p:nvSpPr>
          <p:cNvPr id="27" name="Rectangle 26">
            <a:extLst>
              <a:ext uri="{FF2B5EF4-FFF2-40B4-BE49-F238E27FC236}">
                <a16:creationId xmlns:a16="http://schemas.microsoft.com/office/drawing/2014/main" id="{9F0CEEA6-7F45-493A-834D-D58DE94EE031}"/>
              </a:ext>
            </a:extLst>
          </p:cNvPr>
          <p:cNvSpPr/>
          <p:nvPr/>
        </p:nvSpPr>
        <p:spPr>
          <a:xfrm>
            <a:off x="762000" y="5755285"/>
            <a:ext cx="5965874" cy="617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66211"/>
                </a:solidFill>
              </a:rPr>
              <a:t>2. What are the people doing?</a:t>
            </a:r>
            <a:endParaRPr lang="en-US" sz="2400" dirty="0">
              <a:solidFill>
                <a:srgbClr val="066211"/>
              </a:solidFill>
            </a:endParaRPr>
          </a:p>
        </p:txBody>
      </p:sp>
      <p:sp>
        <p:nvSpPr>
          <p:cNvPr id="2" name="Rectangle 1"/>
          <p:cNvSpPr/>
          <p:nvPr/>
        </p:nvSpPr>
        <p:spPr>
          <a:xfrm>
            <a:off x="2162671" y="360218"/>
            <a:ext cx="5295900" cy="450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 Look at the picture and talk about it.</a:t>
            </a:r>
            <a:endParaRPr lang="en-US" sz="2400" dirty="0">
              <a:solidFill>
                <a:schemeClr val="tx1"/>
              </a:solidFill>
            </a:endParaRPr>
          </a:p>
        </p:txBody>
      </p:sp>
      <p:pic>
        <p:nvPicPr>
          <p:cNvPr id="4" name="Picture 3"/>
          <p:cNvPicPr>
            <a:picLocks noChangeAspect="1"/>
          </p:cNvPicPr>
          <p:nvPr/>
        </p:nvPicPr>
        <p:blipFill>
          <a:blip r:embed="rId2"/>
          <a:stretch>
            <a:fillRect/>
          </a:stretch>
        </p:blipFill>
        <p:spPr>
          <a:xfrm>
            <a:off x="1289150" y="1143000"/>
            <a:ext cx="6745796" cy="441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25"/>
                                        </p:tgtEl>
                                      </p:cBhvr>
                                    </p:animEffect>
                                    <p:anim calcmode="lin" valueType="num">
                                      <p:cBhvr>
                                        <p:cTn id="28" dur="1000"/>
                                        <p:tgtEl>
                                          <p:spTgt spid="25"/>
                                        </p:tgtEl>
                                        <p:attrNameLst>
                                          <p:attrName>ppt_x</p:attrName>
                                        </p:attrNameLst>
                                      </p:cBhvr>
                                      <p:tavLst>
                                        <p:tav tm="0">
                                          <p:val>
                                            <p:strVal val="ppt_x"/>
                                          </p:val>
                                        </p:tav>
                                        <p:tav tm="100000">
                                          <p:val>
                                            <p:strVal val="ppt_x"/>
                                          </p:val>
                                        </p:tav>
                                      </p:tavLst>
                                    </p:anim>
                                    <p:anim calcmode="lin" valueType="num">
                                      <p:cBhvr>
                                        <p:cTn id="29" dur="1000"/>
                                        <p:tgtEl>
                                          <p:spTgt spid="25"/>
                                        </p:tgtEl>
                                        <p:attrNameLst>
                                          <p:attrName>ppt_y</p:attrName>
                                        </p:attrNameLst>
                                      </p:cBhvr>
                                      <p:tavLst>
                                        <p:tav tm="0">
                                          <p:val>
                                            <p:strVal val="ppt_y"/>
                                          </p:val>
                                        </p:tav>
                                        <p:tav tm="100000">
                                          <p:val>
                                            <p:strVal val="ppt_y+.1"/>
                                          </p:val>
                                        </p:tav>
                                      </p:tavLst>
                                    </p:anim>
                                    <p:set>
                                      <p:cBhvr>
                                        <p:cTn id="30" dur="1" fill="hold">
                                          <p:stCondLst>
                                            <p:cond delay="999"/>
                                          </p:stCondLst>
                                        </p:cTn>
                                        <p:tgtEl>
                                          <p:spTgt spid="2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27"/>
                                        </p:tgtEl>
                                      </p:cBhvr>
                                    </p:animEffect>
                                    <p:anim calcmode="lin" valueType="num">
                                      <p:cBhvr>
                                        <p:cTn id="42" dur="1000"/>
                                        <p:tgtEl>
                                          <p:spTgt spid="27"/>
                                        </p:tgtEl>
                                        <p:attrNameLst>
                                          <p:attrName>ppt_x</p:attrName>
                                        </p:attrNameLst>
                                      </p:cBhvr>
                                      <p:tavLst>
                                        <p:tav tm="0">
                                          <p:val>
                                            <p:strVal val="ppt_x"/>
                                          </p:val>
                                        </p:tav>
                                        <p:tav tm="100000">
                                          <p:val>
                                            <p:strVal val="ppt_x"/>
                                          </p:val>
                                        </p:tav>
                                      </p:tavLst>
                                    </p:anim>
                                    <p:anim calcmode="lin" valueType="num">
                                      <p:cBhvr>
                                        <p:cTn id="43" dur="1000"/>
                                        <p:tgtEl>
                                          <p:spTgt spid="27"/>
                                        </p:tgtEl>
                                        <p:attrNameLst>
                                          <p:attrName>ppt_y</p:attrName>
                                        </p:attrNameLst>
                                      </p:cBhvr>
                                      <p:tavLst>
                                        <p:tav tm="0">
                                          <p:val>
                                            <p:strVal val="ppt_y"/>
                                          </p:val>
                                        </p:tav>
                                        <p:tav tm="100000">
                                          <p:val>
                                            <p:strVal val="ppt_y+.1"/>
                                          </p:val>
                                        </p:tav>
                                      </p:tavLst>
                                    </p:anim>
                                    <p:set>
                                      <p:cBhvr>
                                        <p:cTn id="44"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7" grpId="0"/>
      <p:bldP spid="27" grpId="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023B0-8CB3-4037-9709-29192FCBB73F}"/>
              </a:ext>
            </a:extLst>
          </p:cNvPr>
          <p:cNvSpPr/>
          <p:nvPr/>
        </p:nvSpPr>
        <p:spPr>
          <a:xfrm>
            <a:off x="2057400" y="631917"/>
            <a:ext cx="5562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Our today’s lesson </a:t>
            </a:r>
            <a:r>
              <a:rPr lang="en-US" sz="3200" dirty="0" smtClean="0">
                <a:solidFill>
                  <a:srgbClr val="0000FF"/>
                </a:solidFill>
              </a:rPr>
              <a:t>is…….</a:t>
            </a:r>
            <a:endParaRPr lang="en-US" sz="3200" dirty="0">
              <a:solidFill>
                <a:srgbClr val="0000FF"/>
              </a:solidFill>
            </a:endParaRPr>
          </a:p>
        </p:txBody>
      </p:sp>
      <p:sp>
        <p:nvSpPr>
          <p:cNvPr id="6" name="Rectangle 5">
            <a:extLst>
              <a:ext uri="{FF2B5EF4-FFF2-40B4-BE49-F238E27FC236}">
                <a16:creationId xmlns:a16="http://schemas.microsoft.com/office/drawing/2014/main" id="{F26BD5DA-F17B-4A6E-8704-06D3643FA576}"/>
              </a:ext>
            </a:extLst>
          </p:cNvPr>
          <p:cNvSpPr/>
          <p:nvPr/>
        </p:nvSpPr>
        <p:spPr>
          <a:xfrm>
            <a:off x="2449404" y="5417127"/>
            <a:ext cx="4953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7030A0"/>
                </a:solidFill>
              </a:rPr>
              <a:t>Unit:6  </a:t>
            </a:r>
            <a:r>
              <a:rPr lang="en-US" sz="3200" dirty="0">
                <a:solidFill>
                  <a:srgbClr val="7030A0"/>
                </a:solidFill>
              </a:rPr>
              <a:t>Lesson: </a:t>
            </a:r>
            <a:r>
              <a:rPr lang="en-US" sz="3200" dirty="0" smtClean="0">
                <a:solidFill>
                  <a:srgbClr val="7030A0"/>
                </a:solidFill>
              </a:rPr>
              <a:t>4  Page:65</a:t>
            </a:r>
            <a:endParaRPr lang="en-US" sz="3200" dirty="0">
              <a:solidFill>
                <a:srgbClr val="7030A0"/>
              </a:solidFill>
            </a:endParaRPr>
          </a:p>
        </p:txBody>
      </p:sp>
      <p:sp>
        <p:nvSpPr>
          <p:cNvPr id="8" name="Rectangle 7">
            <a:extLst>
              <a:ext uri="{FF2B5EF4-FFF2-40B4-BE49-F238E27FC236}">
                <a16:creationId xmlns:a16="http://schemas.microsoft.com/office/drawing/2014/main" id="{7B6023B0-8CB3-4037-9709-29192FCBB73F}"/>
              </a:ext>
            </a:extLst>
          </p:cNvPr>
          <p:cNvSpPr/>
          <p:nvPr/>
        </p:nvSpPr>
        <p:spPr>
          <a:xfrm>
            <a:off x="2286000" y="4724400"/>
            <a:ext cx="534500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168307"/>
                </a:solidFill>
              </a:rPr>
              <a:t>Boarding the plane</a:t>
            </a:r>
            <a:endParaRPr lang="en-US" sz="3200" dirty="0">
              <a:solidFill>
                <a:srgbClr val="168307"/>
              </a:solidFill>
            </a:endParaRPr>
          </a:p>
        </p:txBody>
      </p:sp>
      <p:pic>
        <p:nvPicPr>
          <p:cNvPr id="2" name="Picture 1"/>
          <p:cNvPicPr>
            <a:picLocks noChangeAspect="1"/>
          </p:cNvPicPr>
          <p:nvPr/>
        </p:nvPicPr>
        <p:blipFill>
          <a:blip r:embed="rId2"/>
          <a:stretch>
            <a:fillRect/>
          </a:stretch>
        </p:blipFill>
        <p:spPr>
          <a:xfrm>
            <a:off x="2286000" y="1447800"/>
            <a:ext cx="4650501" cy="3014667"/>
          </a:xfrm>
          <a:prstGeom prst="rect">
            <a:avLst/>
          </a:prstGeom>
        </p:spPr>
      </p:pic>
    </p:spTree>
    <p:extLst>
      <p:ext uri="{BB962C8B-B14F-4D97-AF65-F5344CB8AC3E}">
        <p14:creationId xmlns:p14="http://schemas.microsoft.com/office/powerpoint/2010/main" val="4475051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089BBF-C32E-4BC8-95C4-4C9B47994E5B}"/>
              </a:ext>
            </a:extLst>
          </p:cNvPr>
          <p:cNvSpPr/>
          <p:nvPr/>
        </p:nvSpPr>
        <p:spPr>
          <a:xfrm>
            <a:off x="1066800" y="1676400"/>
            <a:ext cx="5410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LEARNING OUTCOMES</a:t>
            </a:r>
          </a:p>
        </p:txBody>
      </p:sp>
      <p:sp>
        <p:nvSpPr>
          <p:cNvPr id="41" name="Rectangle 40">
            <a:extLst>
              <a:ext uri="{FF2B5EF4-FFF2-40B4-BE49-F238E27FC236}">
                <a16:creationId xmlns:a16="http://schemas.microsoft.com/office/drawing/2014/main" id="{ADC3185E-8B08-4F08-80F8-6D41E1392929}"/>
              </a:ext>
            </a:extLst>
          </p:cNvPr>
          <p:cNvSpPr/>
          <p:nvPr/>
        </p:nvSpPr>
        <p:spPr>
          <a:xfrm>
            <a:off x="685800" y="2209800"/>
            <a:ext cx="8534400"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0000FF"/>
              </a:solidFill>
            </a:endParaRPr>
          </a:p>
          <a:p>
            <a:pPr algn="ctr"/>
            <a:r>
              <a:rPr lang="en-US" sz="2800" dirty="0" smtClean="0">
                <a:solidFill>
                  <a:srgbClr val="0000FF"/>
                </a:solidFill>
              </a:rPr>
              <a:t>By </a:t>
            </a:r>
            <a:r>
              <a:rPr lang="en-US" sz="2800" dirty="0">
                <a:solidFill>
                  <a:srgbClr val="0000FF"/>
                </a:solidFill>
              </a:rPr>
              <a:t>the end of the lesson, the students will be able to…</a:t>
            </a:r>
          </a:p>
          <a:p>
            <a:pPr marL="285750" indent="-285750">
              <a:buFont typeface="Wingdings" panose="05000000000000000000" pitchFamily="2" charset="2"/>
              <a:buChar char="Ø"/>
            </a:pPr>
            <a:r>
              <a:rPr lang="en-US" sz="2800" dirty="0">
                <a:solidFill>
                  <a:srgbClr val="0000FF"/>
                </a:solidFill>
              </a:rPr>
              <a:t> to talk about the pictures.</a:t>
            </a:r>
          </a:p>
          <a:p>
            <a:pPr marL="285750" indent="-285750">
              <a:buFont typeface="Wingdings" panose="05000000000000000000" pitchFamily="2" charset="2"/>
              <a:buChar char="Ø"/>
            </a:pPr>
            <a:r>
              <a:rPr lang="en-US" sz="2800" dirty="0">
                <a:solidFill>
                  <a:srgbClr val="0000FF"/>
                </a:solidFill>
              </a:rPr>
              <a:t> to read and understand the text.</a:t>
            </a:r>
          </a:p>
          <a:p>
            <a:pPr marL="285750" indent="-285750">
              <a:buFont typeface="Wingdings" panose="05000000000000000000" pitchFamily="2" charset="2"/>
              <a:buChar char="Ø"/>
            </a:pPr>
            <a:r>
              <a:rPr lang="en-US" sz="2800" dirty="0">
                <a:solidFill>
                  <a:srgbClr val="0000FF"/>
                </a:solidFill>
              </a:rPr>
              <a:t> to write answer to the questions.</a:t>
            </a:r>
          </a:p>
          <a:p>
            <a:pPr marL="285750" indent="-285750">
              <a:buFont typeface="Wingdings" panose="05000000000000000000" pitchFamily="2" charset="2"/>
              <a:buChar char="Ø"/>
            </a:pPr>
            <a:r>
              <a:rPr lang="en-US" sz="2800" dirty="0">
                <a:solidFill>
                  <a:srgbClr val="0000FF"/>
                </a:solidFill>
              </a:rPr>
              <a:t> to write a </a:t>
            </a:r>
            <a:r>
              <a:rPr lang="en-US" sz="2800" dirty="0" smtClean="0">
                <a:solidFill>
                  <a:srgbClr val="0000FF"/>
                </a:solidFill>
              </a:rPr>
              <a:t>letter.</a:t>
            </a:r>
            <a:endParaRPr lang="en-US" sz="2800" dirty="0">
              <a:solidFill>
                <a:srgbClr val="0000FF"/>
              </a:solidFill>
            </a:endParaRPr>
          </a:p>
          <a:p>
            <a:pPr algn="ctr"/>
            <a:endParaRPr lang="en-US" sz="2800" dirty="0">
              <a:solidFill>
                <a:srgbClr val="066211"/>
              </a:solidFill>
            </a:endParaRPr>
          </a:p>
          <a:p>
            <a:pPr algn="ctr"/>
            <a:endParaRPr lang="en-US" sz="2800" dirty="0">
              <a:solidFill>
                <a:srgbClr val="06621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23928A-D475-4717-8964-080DF14234E5}"/>
              </a:ext>
            </a:extLst>
          </p:cNvPr>
          <p:cNvSpPr/>
          <p:nvPr/>
        </p:nvSpPr>
        <p:spPr>
          <a:xfrm>
            <a:off x="2324100" y="36199"/>
            <a:ext cx="52578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66211"/>
                </a:solidFill>
              </a:rPr>
              <a:t>Let us introduce with some key words.</a:t>
            </a:r>
          </a:p>
        </p:txBody>
      </p:sp>
      <p:sp>
        <p:nvSpPr>
          <p:cNvPr id="41" name="Rectangle 40">
            <a:extLst>
              <a:ext uri="{FF2B5EF4-FFF2-40B4-BE49-F238E27FC236}">
                <a16:creationId xmlns:a16="http://schemas.microsoft.com/office/drawing/2014/main" id="{66A353CA-2489-48AE-8CA5-5EB5324C7AC8}"/>
              </a:ext>
            </a:extLst>
          </p:cNvPr>
          <p:cNvSpPr/>
          <p:nvPr/>
        </p:nvSpPr>
        <p:spPr>
          <a:xfrm>
            <a:off x="-20782" y="3200400"/>
            <a:ext cx="2057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66211"/>
                </a:solidFill>
              </a:rPr>
              <a:t>Seize</a:t>
            </a:r>
            <a:endParaRPr lang="en-US" sz="2400" dirty="0">
              <a:solidFill>
                <a:srgbClr val="066211"/>
              </a:solidFill>
            </a:endParaRPr>
          </a:p>
        </p:txBody>
      </p:sp>
      <p:sp>
        <p:nvSpPr>
          <p:cNvPr id="44" name="Rectangle 43">
            <a:extLst>
              <a:ext uri="{FF2B5EF4-FFF2-40B4-BE49-F238E27FC236}">
                <a16:creationId xmlns:a16="http://schemas.microsoft.com/office/drawing/2014/main" id="{43196E7C-197A-4328-AA5F-5EF06358297B}"/>
              </a:ext>
            </a:extLst>
          </p:cNvPr>
          <p:cNvSpPr/>
          <p:nvPr/>
        </p:nvSpPr>
        <p:spPr>
          <a:xfrm>
            <a:off x="3124200" y="838200"/>
            <a:ext cx="4876800" cy="635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take hold of suddenly and forcibly.</a:t>
            </a:r>
          </a:p>
        </p:txBody>
      </p:sp>
      <p:sp>
        <p:nvSpPr>
          <p:cNvPr id="13" name="Rectangle 12">
            <a:extLst>
              <a:ext uri="{FF2B5EF4-FFF2-40B4-BE49-F238E27FC236}">
                <a16:creationId xmlns:a16="http://schemas.microsoft.com/office/drawing/2014/main" id="{43196E7C-197A-4328-AA5F-5EF06358297B}"/>
              </a:ext>
            </a:extLst>
          </p:cNvPr>
          <p:cNvSpPr/>
          <p:nvPr/>
        </p:nvSpPr>
        <p:spPr>
          <a:xfrm>
            <a:off x="3200400" y="5029200"/>
            <a:ext cx="4876800" cy="635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929FF"/>
                </a:solidFill>
              </a:rPr>
              <a:t>she </a:t>
            </a:r>
            <a:r>
              <a:rPr lang="en-US" sz="2400" b="1" dirty="0">
                <a:solidFill>
                  <a:srgbClr val="2929FF"/>
                </a:solidFill>
              </a:rPr>
              <a:t>seized</a:t>
            </a:r>
            <a:r>
              <a:rPr lang="en-US" sz="2400" dirty="0">
                <a:solidFill>
                  <a:srgbClr val="2929FF"/>
                </a:solidFill>
              </a:rPr>
              <a:t> hold of the door handle</a:t>
            </a:r>
          </a:p>
        </p:txBody>
      </p:sp>
      <p:pic>
        <p:nvPicPr>
          <p:cNvPr id="4" name="Picture 3"/>
          <p:cNvPicPr>
            <a:picLocks noChangeAspect="1"/>
          </p:cNvPicPr>
          <p:nvPr/>
        </p:nvPicPr>
        <p:blipFill>
          <a:blip r:embed="rId2"/>
          <a:stretch>
            <a:fillRect/>
          </a:stretch>
        </p:blipFill>
        <p:spPr>
          <a:xfrm>
            <a:off x="3276600" y="1733336"/>
            <a:ext cx="4409209" cy="29341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70411F85-9F1B-41C3-BD72-AF23A0EB6D87}"/>
              </a:ext>
            </a:extLst>
          </p:cNvPr>
          <p:cNvSpPr/>
          <p:nvPr/>
        </p:nvSpPr>
        <p:spPr>
          <a:xfrm>
            <a:off x="238991" y="3256747"/>
            <a:ext cx="2057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66211"/>
                </a:solidFill>
              </a:rPr>
              <a:t>Enclosed</a:t>
            </a:r>
            <a:endParaRPr lang="en-US" sz="2400" dirty="0">
              <a:solidFill>
                <a:srgbClr val="066211"/>
              </a:solidFill>
            </a:endParaRPr>
          </a:p>
        </p:txBody>
      </p:sp>
      <p:sp>
        <p:nvSpPr>
          <p:cNvPr id="45" name="Rectangle 44">
            <a:extLst>
              <a:ext uri="{FF2B5EF4-FFF2-40B4-BE49-F238E27FC236}">
                <a16:creationId xmlns:a16="http://schemas.microsoft.com/office/drawing/2014/main" id="{20D8CB4B-0066-4AA1-8CFA-50FE18B78E76}"/>
              </a:ext>
            </a:extLst>
          </p:cNvPr>
          <p:cNvSpPr/>
          <p:nvPr/>
        </p:nvSpPr>
        <p:spPr>
          <a:xfrm>
            <a:off x="2511136" y="914400"/>
            <a:ext cx="4779818" cy="810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smtClean="0">
              <a:solidFill>
                <a:schemeClr val="tx1"/>
              </a:solidFill>
            </a:endParaRPr>
          </a:p>
          <a:p>
            <a:pPr algn="ctr"/>
            <a:r>
              <a:rPr lang="en-US" sz="2400" dirty="0">
                <a:solidFill>
                  <a:schemeClr val="tx1"/>
                </a:solidFill>
              </a:rPr>
              <a:t>surrounded or closed off on all sides</a:t>
            </a:r>
          </a:p>
        </p:txBody>
      </p:sp>
      <p:sp>
        <p:nvSpPr>
          <p:cNvPr id="14" name="Rectangle 13">
            <a:extLst>
              <a:ext uri="{FF2B5EF4-FFF2-40B4-BE49-F238E27FC236}">
                <a16:creationId xmlns:a16="http://schemas.microsoft.com/office/drawing/2014/main" id="{20D8CB4B-0066-4AA1-8CFA-50FE18B78E76}"/>
              </a:ext>
            </a:extLst>
          </p:cNvPr>
          <p:cNvSpPr/>
          <p:nvPr/>
        </p:nvSpPr>
        <p:spPr>
          <a:xfrm>
            <a:off x="2296391" y="5029200"/>
            <a:ext cx="5209309" cy="810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smtClean="0">
              <a:solidFill>
                <a:srgbClr val="2929FF"/>
              </a:solidFill>
            </a:endParaRPr>
          </a:p>
          <a:p>
            <a:pPr algn="ctr"/>
            <a:r>
              <a:rPr lang="en-US" sz="2400" dirty="0" smtClean="0">
                <a:solidFill>
                  <a:srgbClr val="2929FF"/>
                </a:solidFill>
              </a:rPr>
              <a:t>She is waiting in a dark </a:t>
            </a:r>
            <a:r>
              <a:rPr lang="en-US" sz="2400" b="1" dirty="0" smtClean="0">
                <a:solidFill>
                  <a:srgbClr val="2929FF"/>
                </a:solidFill>
              </a:rPr>
              <a:t>enclosed</a:t>
            </a:r>
            <a:r>
              <a:rPr lang="en-US" sz="2400" dirty="0" smtClean="0">
                <a:solidFill>
                  <a:srgbClr val="2929FF"/>
                </a:solidFill>
              </a:rPr>
              <a:t> place.</a:t>
            </a:r>
            <a:endParaRPr lang="en-US" sz="2400" dirty="0">
              <a:solidFill>
                <a:srgbClr val="2929FF"/>
              </a:solidFill>
            </a:endParaRPr>
          </a:p>
        </p:txBody>
      </p:sp>
      <p:pic>
        <p:nvPicPr>
          <p:cNvPr id="2" name="Picture 1"/>
          <p:cNvPicPr>
            <a:picLocks noChangeAspect="1"/>
          </p:cNvPicPr>
          <p:nvPr/>
        </p:nvPicPr>
        <p:blipFill>
          <a:blip r:embed="rId2"/>
          <a:stretch>
            <a:fillRect/>
          </a:stretch>
        </p:blipFill>
        <p:spPr>
          <a:xfrm>
            <a:off x="2743200" y="1714099"/>
            <a:ext cx="4547754" cy="3406426"/>
          </a:xfrm>
          <a:prstGeom prst="rect">
            <a:avLst/>
          </a:prstGeom>
        </p:spPr>
      </p:pic>
    </p:spTree>
    <p:extLst>
      <p:ext uri="{BB962C8B-B14F-4D97-AF65-F5344CB8AC3E}">
        <p14:creationId xmlns:p14="http://schemas.microsoft.com/office/powerpoint/2010/main" val="25680324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24CAE19-92E2-41BB-B591-231FF917D59E}"/>
              </a:ext>
            </a:extLst>
          </p:cNvPr>
          <p:cNvSpPr/>
          <p:nvPr/>
        </p:nvSpPr>
        <p:spPr>
          <a:xfrm>
            <a:off x="0" y="2590800"/>
            <a:ext cx="1877451"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66211"/>
                </a:solidFill>
              </a:rPr>
              <a:t>Formality</a:t>
            </a:r>
            <a:endParaRPr lang="en-US" sz="2400" dirty="0">
              <a:solidFill>
                <a:srgbClr val="066211"/>
              </a:solidFill>
            </a:endParaRPr>
          </a:p>
        </p:txBody>
      </p:sp>
      <p:sp>
        <p:nvSpPr>
          <p:cNvPr id="46" name="Rectangle 45">
            <a:extLst>
              <a:ext uri="{FF2B5EF4-FFF2-40B4-BE49-F238E27FC236}">
                <a16:creationId xmlns:a16="http://schemas.microsoft.com/office/drawing/2014/main" id="{7C5A520D-1DC9-4356-89C6-F921968B60D6}"/>
              </a:ext>
            </a:extLst>
          </p:cNvPr>
          <p:cNvSpPr/>
          <p:nvPr/>
        </p:nvSpPr>
        <p:spPr>
          <a:xfrm>
            <a:off x="2012850" y="533400"/>
            <a:ext cx="789315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rigid observance of rules of convention or etiquette.</a:t>
            </a:r>
          </a:p>
        </p:txBody>
      </p:sp>
      <p:sp>
        <p:nvSpPr>
          <p:cNvPr id="15" name="Rectangle 14">
            <a:extLst>
              <a:ext uri="{FF2B5EF4-FFF2-40B4-BE49-F238E27FC236}">
                <a16:creationId xmlns:a16="http://schemas.microsoft.com/office/drawing/2014/main" id="{20D8CB4B-0066-4AA1-8CFA-50FE18B78E76}"/>
              </a:ext>
            </a:extLst>
          </p:cNvPr>
          <p:cNvSpPr/>
          <p:nvPr/>
        </p:nvSpPr>
        <p:spPr>
          <a:xfrm>
            <a:off x="2923308" y="4876800"/>
            <a:ext cx="6961910" cy="483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smtClean="0">
              <a:solidFill>
                <a:srgbClr val="2929FF"/>
              </a:solidFill>
            </a:endParaRPr>
          </a:p>
          <a:p>
            <a:r>
              <a:rPr lang="en-US" sz="2400" dirty="0">
                <a:solidFill>
                  <a:srgbClr val="2929FF"/>
                </a:solidFill>
              </a:rPr>
              <a:t>he retained the </a:t>
            </a:r>
            <a:r>
              <a:rPr lang="en-US" sz="2400" b="1" dirty="0">
                <a:solidFill>
                  <a:srgbClr val="2929FF"/>
                </a:solidFill>
              </a:rPr>
              <a:t>formality</a:t>
            </a:r>
            <a:r>
              <a:rPr lang="en-US" sz="2400" dirty="0">
                <a:solidFill>
                  <a:srgbClr val="2929FF"/>
                </a:solidFill>
              </a:rPr>
              <a:t> of his social background</a:t>
            </a:r>
          </a:p>
        </p:txBody>
      </p:sp>
      <p:pic>
        <p:nvPicPr>
          <p:cNvPr id="2" name="Picture 1"/>
          <p:cNvPicPr>
            <a:picLocks noChangeAspect="1"/>
          </p:cNvPicPr>
          <p:nvPr/>
        </p:nvPicPr>
        <p:blipFill>
          <a:blip r:embed="rId2"/>
          <a:stretch>
            <a:fillRect/>
          </a:stretch>
        </p:blipFill>
        <p:spPr>
          <a:xfrm>
            <a:off x="3352800" y="1390650"/>
            <a:ext cx="4777718" cy="2876550"/>
          </a:xfrm>
          <a:prstGeom prst="rect">
            <a:avLst/>
          </a:prstGeom>
        </p:spPr>
      </p:pic>
    </p:spTree>
    <p:extLst>
      <p:ext uri="{BB962C8B-B14F-4D97-AF65-F5344CB8AC3E}">
        <p14:creationId xmlns:p14="http://schemas.microsoft.com/office/powerpoint/2010/main" val="7957662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2317</TotalTime>
  <Words>734</Words>
  <Application>Microsoft Office PowerPoint</Application>
  <PresentationFormat>A4 Paper (210x297 mm)</PresentationFormat>
  <Paragraphs>77</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Afsar Ali</cp:lastModifiedBy>
  <cp:revision>319</cp:revision>
  <dcterms:created xsi:type="dcterms:W3CDTF">2017-07-15T05:08:23Z</dcterms:created>
  <dcterms:modified xsi:type="dcterms:W3CDTF">2020-08-02T02:47:37Z</dcterms:modified>
</cp:coreProperties>
</file>