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7"/>
  </p:notesMasterIdLst>
  <p:sldIdLst>
    <p:sldId id="256" r:id="rId2"/>
    <p:sldId id="280" r:id="rId3"/>
    <p:sldId id="259" r:id="rId4"/>
    <p:sldId id="261" r:id="rId5"/>
    <p:sldId id="281" r:id="rId6"/>
    <p:sldId id="257" r:id="rId7"/>
    <p:sldId id="266" r:id="rId8"/>
    <p:sldId id="288" r:id="rId9"/>
    <p:sldId id="289" r:id="rId10"/>
    <p:sldId id="290" r:id="rId11"/>
    <p:sldId id="263" r:id="rId12"/>
    <p:sldId id="287" r:id="rId13"/>
    <p:sldId id="283" r:id="rId14"/>
    <p:sldId id="271" r:id="rId15"/>
    <p:sldId id="275"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FF"/>
    <a:srgbClr val="009900"/>
    <a:srgbClr val="000000"/>
    <a:srgbClr val="066211"/>
    <a:srgbClr val="FF9966"/>
    <a:srgbClr val="FF9900"/>
    <a:srgbClr val="0000FF"/>
    <a:srgbClr val="168307"/>
    <a:srgbClr val="0AD43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varScale="1">
        <p:scale>
          <a:sx n="69" d="100"/>
          <a:sy n="69" d="100"/>
        </p:scale>
        <p:origin x="684" y="66"/>
      </p:cViewPr>
      <p:guideLst>
        <p:guide orient="horz" pos="2160"/>
        <p:guide pos="3120"/>
      </p:guideLst>
    </p:cSldViewPr>
  </p:slideViewPr>
  <p:notesTextViewPr>
    <p:cViewPr>
      <p:scale>
        <a:sx n="100" d="100"/>
        <a:sy n="100" d="100"/>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01845-793F-4634-BC2A-002005BE282F}" type="datetimeFigureOut">
              <a:rPr lang="en-US" smtClean="0"/>
              <a:pPr/>
              <a:t>8/2/2020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8D31F-CD45-4C38-B850-1AB1C8B7C7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91785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88981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8871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41308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55897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97028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CCF83-3DE3-4170-A13C-963A29D1ADFF}" type="datetimeFigureOut">
              <a:rPr lang="en-US" smtClean="0"/>
              <a:pPr/>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64589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CCF83-3DE3-4170-A13C-963A29D1ADFF}" type="datetimeFigureOut">
              <a:rPr lang="en-US" smtClean="0"/>
              <a:pPr/>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6265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CCF83-3DE3-4170-A13C-963A29D1ADFF}" type="datetimeFigureOut">
              <a:rPr lang="en-US" smtClean="0"/>
              <a:pPr/>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5131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4166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1187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25CCF83-3DE3-4170-A13C-963A29D1ADFF}" type="datetimeFigureOut">
              <a:rPr lang="en-US" smtClean="0"/>
              <a:pPr/>
              <a:t>8/2/2020</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A7D584A-8283-4058-AF24-79D1B285939D}" type="slidenum">
              <a:rPr lang="en-US" smtClean="0"/>
              <a:pPr/>
              <a:t>‹#›</a:t>
            </a:fld>
            <a:endParaRPr lang="en-US"/>
          </a:p>
        </p:txBody>
      </p:sp>
    </p:spTree>
    <p:extLst>
      <p:ext uri="{BB962C8B-B14F-4D97-AF65-F5344CB8AC3E}">
        <p14:creationId xmlns:p14="http://schemas.microsoft.com/office/powerpoint/2010/main" val="258242823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6A1F7-1C81-46C0-8A94-57F97C03C30F}"/>
              </a:ext>
            </a:extLst>
          </p:cNvPr>
          <p:cNvSpPr/>
          <p:nvPr/>
        </p:nvSpPr>
        <p:spPr>
          <a:xfrm>
            <a:off x="2057400" y="1143000"/>
            <a:ext cx="5562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WELCOME </a:t>
            </a:r>
            <a:r>
              <a:rPr lang="en-US" sz="4000" dirty="0" smtClean="0">
                <a:solidFill>
                  <a:schemeClr val="tx1"/>
                </a:solidFill>
              </a:rPr>
              <a:t>TO THE CLASS</a:t>
            </a:r>
            <a:endParaRPr lang="en-US" sz="4000" dirty="0">
              <a:solidFill>
                <a:schemeClr val="tx1"/>
              </a:solidFill>
            </a:endParaRPr>
          </a:p>
        </p:txBody>
      </p:sp>
      <p:pic>
        <p:nvPicPr>
          <p:cNvPr id="3" name="Picture 2"/>
          <p:cNvPicPr>
            <a:picLocks noChangeAspect="1"/>
          </p:cNvPicPr>
          <p:nvPr/>
        </p:nvPicPr>
        <p:blipFill>
          <a:blip r:embed="rId2"/>
          <a:stretch>
            <a:fillRect/>
          </a:stretch>
        </p:blipFill>
        <p:spPr>
          <a:xfrm>
            <a:off x="2438400" y="2209800"/>
            <a:ext cx="465369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152400" y="30480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Suitcase</a:t>
            </a:r>
            <a:endParaRPr lang="en-US" sz="2400" dirty="0">
              <a:solidFill>
                <a:srgbClr val="066211"/>
              </a:solidFill>
            </a:endParaRPr>
          </a:p>
        </p:txBody>
      </p:sp>
      <p:sp>
        <p:nvSpPr>
          <p:cNvPr id="44" name="Rectangle 43">
            <a:extLst>
              <a:ext uri="{FF2B5EF4-FFF2-40B4-BE49-F238E27FC236}">
                <a16:creationId xmlns:a16="http://schemas.microsoft.com/office/drawing/2014/main" id="{43196E7C-197A-4328-AA5F-5EF06358297B}"/>
              </a:ext>
            </a:extLst>
          </p:cNvPr>
          <p:cNvSpPr/>
          <p:nvPr/>
        </p:nvSpPr>
        <p:spPr>
          <a:xfrm>
            <a:off x="3314700" y="990600"/>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Case with flat sides and a handle, used for carrying clothes etc. when anybody is travelling</a:t>
            </a:r>
            <a:endParaRPr lang="en-US" sz="2400" dirty="0">
              <a:solidFill>
                <a:srgbClr val="0000FF"/>
              </a:solidFill>
            </a:endParaRPr>
          </a:p>
        </p:txBody>
      </p:sp>
      <p:sp>
        <p:nvSpPr>
          <p:cNvPr id="14" name="Rectangle 13">
            <a:extLst>
              <a:ext uri="{FF2B5EF4-FFF2-40B4-BE49-F238E27FC236}">
                <a16:creationId xmlns:a16="http://schemas.microsoft.com/office/drawing/2014/main" id="{43196E7C-197A-4328-AA5F-5EF06358297B}"/>
              </a:ext>
            </a:extLst>
          </p:cNvPr>
          <p:cNvSpPr/>
          <p:nvPr/>
        </p:nvSpPr>
        <p:spPr>
          <a:xfrm>
            <a:off x="3307773" y="5223910"/>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He took a large suitcase while going to Bangkok.</a:t>
            </a:r>
            <a:endParaRPr lang="en-US" sz="2400" dirty="0">
              <a:solidFill>
                <a:srgbClr val="0000FF"/>
              </a:solidFill>
            </a:endParaRPr>
          </a:p>
        </p:txBody>
      </p:sp>
      <p:pic>
        <p:nvPicPr>
          <p:cNvPr id="4" name="Picture 3"/>
          <p:cNvPicPr>
            <a:picLocks noChangeAspect="1"/>
          </p:cNvPicPr>
          <p:nvPr/>
        </p:nvPicPr>
        <p:blipFill>
          <a:blip r:embed="rId2"/>
          <a:stretch>
            <a:fillRect/>
          </a:stretch>
        </p:blipFill>
        <p:spPr>
          <a:xfrm>
            <a:off x="4648200" y="1873491"/>
            <a:ext cx="3829050" cy="3350419"/>
          </a:xfrm>
          <a:prstGeom prst="rect">
            <a:avLst/>
          </a:prstGeom>
        </p:spPr>
      </p:pic>
    </p:spTree>
    <p:extLst>
      <p:ext uri="{BB962C8B-B14F-4D97-AF65-F5344CB8AC3E}">
        <p14:creationId xmlns:p14="http://schemas.microsoft.com/office/powerpoint/2010/main" val="4278009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ppt_w</p:attrName>
                                        </p:attrNameLst>
                                      </p:cBhvr>
                                      <p:tavLst>
                                        <p:tav tm="0">
                                          <p:val>
                                            <p:fltVal val="0"/>
                                          </p:val>
                                        </p:tav>
                                        <p:tav tm="100000">
                                          <p:val>
                                            <p:strVal val="#ppt_w"/>
                                          </p:val>
                                        </p:tav>
                                      </p:tavLst>
                                    </p:anim>
                                    <p:anim calcmode="lin" valueType="num">
                                      <p:cBhvr>
                                        <p:cTn id="15" dur="1000" fill="hold"/>
                                        <p:tgtEl>
                                          <p:spTgt spid="44"/>
                                        </p:tgtEl>
                                        <p:attrNameLst>
                                          <p:attrName>ppt_h</p:attrName>
                                        </p:attrNameLst>
                                      </p:cBhvr>
                                      <p:tavLst>
                                        <p:tav tm="0">
                                          <p:val>
                                            <p:fltVal val="0"/>
                                          </p:val>
                                        </p:tav>
                                        <p:tav tm="100000">
                                          <p:val>
                                            <p:strVal val="#ppt_h"/>
                                          </p:val>
                                        </p:tav>
                                      </p:tavLst>
                                    </p:anim>
                                    <p:anim calcmode="lin" valueType="num">
                                      <p:cBhvr>
                                        <p:cTn id="16" dur="1000" fill="hold"/>
                                        <p:tgtEl>
                                          <p:spTgt spid="44"/>
                                        </p:tgtEl>
                                        <p:attrNameLst>
                                          <p:attrName>style.rotation</p:attrName>
                                        </p:attrNameLst>
                                      </p:cBhvr>
                                      <p:tavLst>
                                        <p:tav tm="0">
                                          <p:val>
                                            <p:fltVal val="90"/>
                                          </p:val>
                                        </p:tav>
                                        <p:tav tm="100000">
                                          <p:val>
                                            <p:fltVal val="0"/>
                                          </p:val>
                                        </p:tav>
                                      </p:tavLst>
                                    </p:anim>
                                    <p:animEffect transition="in" filter="fade">
                                      <p:cBhvr>
                                        <p:cTn id="17" dur="1000"/>
                                        <p:tgtEl>
                                          <p:spTgt spid="4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52400" y="228600"/>
            <a:ext cx="9310255" cy="624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rgbClr val="2929FF"/>
              </a:solidFill>
              <a:latin typeface="Times New Roman" pitchFamily="18" charset="0"/>
              <a:cs typeface="Times New Roman" pitchFamily="18" charset="0"/>
            </a:endParaRPr>
          </a:p>
          <a:p>
            <a:pPr algn="just"/>
            <a:r>
              <a:rPr lang="en-US" sz="2400" dirty="0" smtClean="0">
                <a:solidFill>
                  <a:srgbClr val="2929FF"/>
                </a:solidFill>
                <a:latin typeface="Times New Roman" pitchFamily="18" charset="0"/>
                <a:cs typeface="Times New Roman" pitchFamily="18" charset="0"/>
              </a:rPr>
              <a:t>Read </a:t>
            </a:r>
            <a:r>
              <a:rPr lang="en-US" sz="2400" dirty="0" smtClean="0">
                <a:solidFill>
                  <a:srgbClr val="2929FF"/>
                </a:solidFill>
                <a:latin typeface="Times New Roman" pitchFamily="18" charset="0"/>
                <a:cs typeface="Times New Roman" pitchFamily="18" charset="0"/>
              </a:rPr>
              <a:t>the passage carefully and answer the questions.</a:t>
            </a:r>
          </a:p>
          <a:p>
            <a:pPr algn="just"/>
            <a:endParaRPr lang="en-US" sz="100" dirty="0" smtClean="0">
              <a:solidFill>
                <a:schemeClr val="tx1"/>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looked around and saw a  garden of trees and flowers welcoming her. There was a small fountain at the middle of the garden, bringing in cool breeze. </a:t>
            </a:r>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loved the place. </a:t>
            </a:r>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bought a suitcase as well as a piece of carry-on luggage. She carried her luggage to the elevator and pressed a button that said 6. Her uncle’s apartment was on the 7</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floor. It was a nicely done two-bedroom apartment.  </a:t>
            </a:r>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and Zara were going to share the same room.</a:t>
            </a:r>
          </a:p>
          <a:p>
            <a:pPr algn="just"/>
            <a:r>
              <a:rPr lang="en-US" sz="2400" dirty="0" smtClean="0">
                <a:solidFill>
                  <a:schemeClr val="tx1"/>
                </a:solidFill>
                <a:latin typeface="Times New Roman" pitchFamily="18" charset="0"/>
                <a:cs typeface="Times New Roman" pitchFamily="18" charset="0"/>
              </a:rPr>
              <a:t>It was nearly 8 p.m. when they all got settled. They finished dinner and started to plan for the next day. </a:t>
            </a:r>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read about the floating market in the internet, and wanted to see one. “Well, then you have to wake up very early tomorrow. The market sits early in the morning and is over before noon. We are going to the </a:t>
            </a:r>
            <a:r>
              <a:rPr lang="en-US" sz="2400" dirty="0" err="1" smtClean="0">
                <a:solidFill>
                  <a:schemeClr val="tx1"/>
                </a:solidFill>
                <a:latin typeface="Times New Roman" pitchFamily="18" charset="0"/>
                <a:cs typeface="Times New Roman" pitchFamily="18" charset="0"/>
              </a:rPr>
              <a:t>Tha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Kha</a:t>
            </a:r>
            <a:r>
              <a:rPr lang="en-US" sz="2400" dirty="0" smtClean="0">
                <a:solidFill>
                  <a:schemeClr val="tx1"/>
                </a:solidFill>
                <a:latin typeface="Times New Roman" pitchFamily="18" charset="0"/>
                <a:cs typeface="Times New Roman" pitchFamily="18" charset="0"/>
              </a:rPr>
              <a:t> floating market tomorrow,” said Mr. Islam. “Wow!” cried out </a:t>
            </a:r>
            <a:r>
              <a:rPr lang="en-US" sz="2400" dirty="0" err="1" smtClean="0">
                <a:solidFill>
                  <a:schemeClr val="tx1"/>
                </a:solidFill>
                <a:latin typeface="Times New Roman" pitchFamily="18" charset="0"/>
                <a:cs typeface="Times New Roman" pitchFamily="18" charset="0"/>
              </a:rPr>
              <a:t>Mita</a:t>
            </a:r>
            <a:r>
              <a:rPr lang="en-US" sz="2400" dirty="0" smtClean="0">
                <a:solidFill>
                  <a:schemeClr val="tx1"/>
                </a:solidFill>
                <a:latin typeface="Times New Roman" pitchFamily="18" charset="0"/>
                <a:cs typeface="Times New Roman" pitchFamily="18" charset="0"/>
              </a:rPr>
              <a:t> and Zara together. “Thank you, uncle.” “Thank you, dad.”</a:t>
            </a:r>
          </a:p>
          <a:p>
            <a:pPr algn="just"/>
            <a:endParaRPr lang="en-US"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28800" y="1335231"/>
            <a:ext cx="571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Individual work</a:t>
            </a:r>
            <a:endParaRPr lang="en-US" sz="2800" dirty="0">
              <a:solidFill>
                <a:schemeClr val="tx1"/>
              </a:solidFill>
            </a:endParaRPr>
          </a:p>
        </p:txBody>
      </p:sp>
      <p:sp>
        <p:nvSpPr>
          <p:cNvPr id="3" name="Rectangle 2"/>
          <p:cNvSpPr/>
          <p:nvPr/>
        </p:nvSpPr>
        <p:spPr>
          <a:xfrm>
            <a:off x="228600" y="1066800"/>
            <a:ext cx="93726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Fill in the blanks with appropriate words.</a:t>
            </a:r>
          </a:p>
          <a:p>
            <a:pPr algn="just"/>
            <a:r>
              <a:rPr lang="en-US" sz="2800" dirty="0" err="1" smtClean="0">
                <a:solidFill>
                  <a:schemeClr val="tx1"/>
                </a:solidFill>
              </a:rPr>
              <a:t>Mita</a:t>
            </a:r>
            <a:r>
              <a:rPr lang="en-US" sz="2800" dirty="0" smtClean="0">
                <a:solidFill>
                  <a:schemeClr val="tx1"/>
                </a:solidFill>
              </a:rPr>
              <a:t> was(a)......................to see such a big airport. After completing immigration, they all came out of the (b)............ .Mr. </a:t>
            </a:r>
            <a:r>
              <a:rPr lang="en-US" sz="2800" dirty="0" err="1" smtClean="0">
                <a:solidFill>
                  <a:schemeClr val="tx1"/>
                </a:solidFill>
              </a:rPr>
              <a:t>Mazharul</a:t>
            </a:r>
            <a:r>
              <a:rPr lang="en-US" sz="2800" dirty="0" smtClean="0">
                <a:solidFill>
                  <a:schemeClr val="tx1"/>
                </a:solidFill>
              </a:rPr>
              <a:t> Islam went to the taxi (c)...............and bought a ticket. They stood in a live and (d)...............for their turn. Soon their taxi came and they all (e)................into it.</a:t>
            </a:r>
            <a:endParaRPr lang="en-US" sz="2800" dirty="0" smtClean="0">
              <a:solidFill>
                <a:schemeClr val="tx1"/>
              </a:solidFill>
            </a:endParaRPr>
          </a:p>
        </p:txBody>
      </p:sp>
      <p:sp>
        <p:nvSpPr>
          <p:cNvPr id="8" name="Rectangle 7"/>
          <p:cNvSpPr/>
          <p:nvPr/>
        </p:nvSpPr>
        <p:spPr>
          <a:xfrm>
            <a:off x="2057400" y="2843645"/>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Excited </a:t>
            </a:r>
            <a:endParaRPr lang="en-US" sz="2400" dirty="0">
              <a:solidFill>
                <a:schemeClr val="tx1"/>
              </a:solidFill>
            </a:endParaRPr>
          </a:p>
        </p:txBody>
      </p:sp>
      <p:sp>
        <p:nvSpPr>
          <p:cNvPr id="9" name="Rectangle 8"/>
          <p:cNvSpPr/>
          <p:nvPr/>
        </p:nvSpPr>
        <p:spPr>
          <a:xfrm>
            <a:off x="8105775" y="3200400"/>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airport</a:t>
            </a:r>
            <a:endParaRPr lang="en-US" sz="2400" dirty="0">
              <a:solidFill>
                <a:schemeClr val="tx1"/>
              </a:solidFill>
            </a:endParaRPr>
          </a:p>
        </p:txBody>
      </p:sp>
      <p:sp>
        <p:nvSpPr>
          <p:cNvPr id="10" name="Rectangle 9"/>
          <p:cNvSpPr/>
          <p:nvPr/>
        </p:nvSpPr>
        <p:spPr>
          <a:xfrm>
            <a:off x="6067426" y="3633354"/>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counter </a:t>
            </a:r>
            <a:endParaRPr lang="en-US" sz="2400" dirty="0">
              <a:solidFill>
                <a:schemeClr val="tx1"/>
              </a:solidFill>
            </a:endParaRPr>
          </a:p>
        </p:txBody>
      </p:sp>
      <p:sp>
        <p:nvSpPr>
          <p:cNvPr id="11" name="Rectangle 10"/>
          <p:cNvSpPr/>
          <p:nvPr/>
        </p:nvSpPr>
        <p:spPr>
          <a:xfrm>
            <a:off x="5263862" y="4104407"/>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waited</a:t>
            </a:r>
            <a:endParaRPr lang="en-US" sz="2400" dirty="0">
              <a:solidFill>
                <a:schemeClr val="tx1"/>
              </a:solidFill>
            </a:endParaRPr>
          </a:p>
        </p:txBody>
      </p:sp>
      <p:sp>
        <p:nvSpPr>
          <p:cNvPr id="12" name="Rectangle 11"/>
          <p:cNvSpPr/>
          <p:nvPr/>
        </p:nvSpPr>
        <p:spPr>
          <a:xfrm>
            <a:off x="4516150" y="4485407"/>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got</a:t>
            </a:r>
            <a:endParaRPr lang="en-US" sz="2400" dirty="0">
              <a:solidFill>
                <a:schemeClr val="tx1"/>
              </a:solidFill>
            </a:endParaRPr>
          </a:p>
        </p:txBody>
      </p:sp>
    </p:spTree>
    <p:extLst>
      <p:ext uri="{BB962C8B-B14F-4D97-AF65-F5344CB8AC3E}">
        <p14:creationId xmlns:p14="http://schemas.microsoft.com/office/powerpoint/2010/main" val="494173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62200" y="3810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Pair work</a:t>
            </a:r>
            <a:endParaRPr lang="en-US" sz="2800" dirty="0">
              <a:solidFill>
                <a:schemeClr val="tx1"/>
              </a:solidFill>
            </a:endParaRPr>
          </a:p>
        </p:txBody>
      </p:sp>
      <p:sp>
        <p:nvSpPr>
          <p:cNvPr id="3" name="Rectangle 2"/>
          <p:cNvSpPr/>
          <p:nvPr/>
        </p:nvSpPr>
        <p:spPr>
          <a:xfrm>
            <a:off x="228600" y="1066800"/>
            <a:ext cx="93726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C. Answer  the following questions.</a:t>
            </a:r>
          </a:p>
          <a:p>
            <a:pPr marL="342900" indent="-342900">
              <a:buAutoNum type="arabicPeriod"/>
            </a:pPr>
            <a:r>
              <a:rPr lang="en-US" sz="2800" dirty="0" smtClean="0">
                <a:solidFill>
                  <a:schemeClr val="tx1"/>
                </a:solidFill>
              </a:rPr>
              <a:t>Why </a:t>
            </a:r>
            <a:r>
              <a:rPr lang="en-US" sz="2800" dirty="0" smtClean="0">
                <a:solidFill>
                  <a:schemeClr val="tx1"/>
                </a:solidFill>
              </a:rPr>
              <a:t>Did </a:t>
            </a:r>
            <a:r>
              <a:rPr lang="en-US" sz="2800" dirty="0" err="1" smtClean="0">
                <a:solidFill>
                  <a:schemeClr val="tx1"/>
                </a:solidFill>
              </a:rPr>
              <a:t>Mita</a:t>
            </a:r>
            <a:r>
              <a:rPr lang="en-US" sz="2800" dirty="0" smtClean="0">
                <a:solidFill>
                  <a:schemeClr val="tx1"/>
                </a:solidFill>
              </a:rPr>
              <a:t> think that the garden was welcoming her?</a:t>
            </a:r>
            <a:endParaRPr lang="en-US" sz="2800" dirty="0" smtClean="0">
              <a:solidFill>
                <a:schemeClr val="tx1"/>
              </a:solidFill>
            </a:endParaRPr>
          </a:p>
          <a:p>
            <a:pPr marL="342900" indent="-342900">
              <a:buAutoNum type="arabicPeriod"/>
            </a:pPr>
            <a:r>
              <a:rPr lang="en-US" sz="2800" dirty="0" smtClean="0">
                <a:solidFill>
                  <a:schemeClr val="tx1"/>
                </a:solidFill>
              </a:rPr>
              <a:t>When did they all start to plan for the next day?</a:t>
            </a:r>
            <a:endParaRPr lang="en-US" sz="2800" dirty="0" smtClean="0">
              <a:solidFill>
                <a:schemeClr val="tx1"/>
              </a:solidFill>
            </a:endParaRPr>
          </a:p>
          <a:p>
            <a:pPr marL="342900" indent="-342900">
              <a:buAutoNum type="arabicPeriod"/>
            </a:pPr>
            <a:r>
              <a:rPr lang="en-US" sz="2800" dirty="0" smtClean="0">
                <a:solidFill>
                  <a:schemeClr val="tx1"/>
                </a:solidFill>
              </a:rPr>
              <a:t>Wha</a:t>
            </a:r>
            <a:r>
              <a:rPr lang="en-US" sz="2800" dirty="0" smtClean="0">
                <a:solidFill>
                  <a:schemeClr val="tx1"/>
                </a:solidFill>
              </a:rPr>
              <a:t>t did they plan to see</a:t>
            </a:r>
            <a:r>
              <a:rPr lang="en-US" sz="2800" dirty="0" smtClean="0">
                <a:solidFill>
                  <a:schemeClr val="tx1"/>
                </a:solidFill>
              </a:rPr>
              <a:t>?</a:t>
            </a:r>
          </a:p>
          <a:p>
            <a:pPr marL="342900" indent="-342900">
              <a:buAutoNum type="arabicPeriod"/>
            </a:pPr>
            <a:r>
              <a:rPr lang="en-US" sz="2800" dirty="0" smtClean="0">
                <a:solidFill>
                  <a:schemeClr val="tx1"/>
                </a:solidFill>
              </a:rPr>
              <a:t>Why would </a:t>
            </a:r>
            <a:r>
              <a:rPr lang="en-US" sz="2800" dirty="0" err="1" smtClean="0">
                <a:solidFill>
                  <a:schemeClr val="tx1"/>
                </a:solidFill>
              </a:rPr>
              <a:t>Mita</a:t>
            </a:r>
            <a:r>
              <a:rPr lang="en-US" sz="2800" dirty="0" smtClean="0">
                <a:solidFill>
                  <a:schemeClr val="tx1"/>
                </a:solidFill>
              </a:rPr>
              <a:t> and Zara wake up early in the morning?</a:t>
            </a:r>
            <a:endParaRPr lang="en-US" sz="2800" dirty="0">
              <a:solidFill>
                <a:schemeClr val="tx1"/>
              </a:solidFill>
            </a:endParaRPr>
          </a:p>
        </p:txBody>
      </p:sp>
      <p:sp>
        <p:nvSpPr>
          <p:cNvPr id="5" name="Rectangle 4"/>
          <p:cNvSpPr/>
          <p:nvPr/>
        </p:nvSpPr>
        <p:spPr>
          <a:xfrm>
            <a:off x="228600" y="3581400"/>
            <a:ext cx="93726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Answer  </a:t>
            </a:r>
          </a:p>
          <a:p>
            <a:r>
              <a:rPr lang="en-US" sz="2800" dirty="0" smtClean="0">
                <a:solidFill>
                  <a:schemeClr val="tx1"/>
                </a:solidFill>
              </a:rPr>
              <a:t>1. </a:t>
            </a:r>
            <a:r>
              <a:rPr lang="en-US" sz="2800" dirty="0" smtClean="0">
                <a:solidFill>
                  <a:schemeClr val="tx1"/>
                </a:solidFill>
              </a:rPr>
              <a:t>It was a feeling that led </a:t>
            </a:r>
            <a:r>
              <a:rPr lang="en-US" sz="2800" dirty="0" err="1" smtClean="0">
                <a:solidFill>
                  <a:schemeClr val="tx1"/>
                </a:solidFill>
              </a:rPr>
              <a:t>Mita</a:t>
            </a:r>
            <a:r>
              <a:rPr lang="en-US" sz="2800" dirty="0" smtClean="0">
                <a:solidFill>
                  <a:schemeClr val="tx1"/>
                </a:solidFill>
              </a:rPr>
              <a:t> think that the garden was welcoming her because the garden, flowers, fountain and cool breeze all were charming.</a:t>
            </a:r>
            <a:endParaRPr lang="en-US" sz="2800" dirty="0" smtClean="0">
              <a:solidFill>
                <a:schemeClr val="tx1"/>
              </a:solidFill>
            </a:endParaRPr>
          </a:p>
          <a:p>
            <a:r>
              <a:rPr lang="en-US" sz="2800" dirty="0" smtClean="0">
                <a:solidFill>
                  <a:schemeClr val="tx1"/>
                </a:solidFill>
              </a:rPr>
              <a:t>2. </a:t>
            </a:r>
            <a:r>
              <a:rPr lang="en-US" sz="2800" dirty="0" smtClean="0">
                <a:solidFill>
                  <a:schemeClr val="tx1"/>
                </a:solidFill>
              </a:rPr>
              <a:t>After finishing diner they all </a:t>
            </a:r>
            <a:r>
              <a:rPr lang="en-US" sz="2800" dirty="0">
                <a:solidFill>
                  <a:schemeClr val="tx1"/>
                </a:solidFill>
              </a:rPr>
              <a:t>started to plan for the next </a:t>
            </a:r>
            <a:r>
              <a:rPr lang="en-US" sz="2800" dirty="0" smtClean="0">
                <a:solidFill>
                  <a:schemeClr val="tx1"/>
                </a:solidFill>
              </a:rPr>
              <a:t>day.</a:t>
            </a:r>
            <a:endParaRPr lang="en-US" sz="2800" dirty="0" smtClean="0">
              <a:solidFill>
                <a:schemeClr val="tx1"/>
              </a:solidFill>
            </a:endParaRPr>
          </a:p>
          <a:p>
            <a:r>
              <a:rPr lang="en-US" sz="2800" dirty="0" smtClean="0">
                <a:solidFill>
                  <a:schemeClr val="tx1"/>
                </a:solidFill>
              </a:rPr>
              <a:t>3. </a:t>
            </a:r>
            <a:r>
              <a:rPr lang="en-US" sz="2800" dirty="0" smtClean="0">
                <a:solidFill>
                  <a:schemeClr val="tx1"/>
                </a:solidFill>
              </a:rPr>
              <a:t>The planned to seen the </a:t>
            </a:r>
            <a:r>
              <a:rPr lang="en-US" sz="2800" dirty="0" err="1" smtClean="0">
                <a:solidFill>
                  <a:schemeClr val="tx1"/>
                </a:solidFill>
              </a:rPr>
              <a:t>Tha</a:t>
            </a:r>
            <a:r>
              <a:rPr lang="en-US" sz="2800" dirty="0" smtClean="0">
                <a:solidFill>
                  <a:schemeClr val="tx1"/>
                </a:solidFill>
              </a:rPr>
              <a:t> </a:t>
            </a:r>
            <a:r>
              <a:rPr lang="en-US" sz="2800" dirty="0" err="1" smtClean="0">
                <a:solidFill>
                  <a:schemeClr val="tx1"/>
                </a:solidFill>
              </a:rPr>
              <a:t>Kha</a:t>
            </a:r>
            <a:r>
              <a:rPr lang="en-US" sz="2800" dirty="0" smtClean="0">
                <a:solidFill>
                  <a:schemeClr val="tx1"/>
                </a:solidFill>
              </a:rPr>
              <a:t> floating market.</a:t>
            </a:r>
          </a:p>
          <a:p>
            <a:r>
              <a:rPr lang="en-US" sz="2800" dirty="0" smtClean="0">
                <a:solidFill>
                  <a:schemeClr val="tx1"/>
                </a:solidFill>
              </a:rPr>
              <a:t>4. </a:t>
            </a:r>
            <a:r>
              <a:rPr lang="en-US" sz="2800" dirty="0" err="1">
                <a:solidFill>
                  <a:schemeClr val="tx1"/>
                </a:solidFill>
              </a:rPr>
              <a:t>Mita</a:t>
            </a:r>
            <a:r>
              <a:rPr lang="en-US" sz="2800" dirty="0">
                <a:solidFill>
                  <a:schemeClr val="tx1"/>
                </a:solidFill>
              </a:rPr>
              <a:t> and Zara </a:t>
            </a:r>
            <a:r>
              <a:rPr lang="en-US" sz="2800" dirty="0" smtClean="0">
                <a:solidFill>
                  <a:schemeClr val="tx1"/>
                </a:solidFill>
              </a:rPr>
              <a:t>would wake </a:t>
            </a:r>
            <a:r>
              <a:rPr lang="en-US" sz="2800" dirty="0">
                <a:solidFill>
                  <a:schemeClr val="tx1"/>
                </a:solidFill>
              </a:rPr>
              <a:t>up early in the </a:t>
            </a:r>
            <a:r>
              <a:rPr lang="en-US" sz="2800" dirty="0" smtClean="0">
                <a:solidFill>
                  <a:schemeClr val="tx1"/>
                </a:solidFill>
              </a:rPr>
              <a:t>morning with a view to visiting the </a:t>
            </a:r>
            <a:r>
              <a:rPr lang="en-US" sz="2800" dirty="0" err="1">
                <a:solidFill>
                  <a:schemeClr val="tx1"/>
                </a:solidFill>
              </a:rPr>
              <a:t>Tha</a:t>
            </a:r>
            <a:r>
              <a:rPr lang="en-US" sz="2800" dirty="0">
                <a:solidFill>
                  <a:schemeClr val="tx1"/>
                </a:solidFill>
              </a:rPr>
              <a:t> </a:t>
            </a:r>
            <a:r>
              <a:rPr lang="en-US" sz="2800" dirty="0" err="1">
                <a:solidFill>
                  <a:schemeClr val="tx1"/>
                </a:solidFill>
              </a:rPr>
              <a:t>Kha</a:t>
            </a:r>
            <a:r>
              <a:rPr lang="en-US" sz="2800" dirty="0">
                <a:solidFill>
                  <a:schemeClr val="tx1"/>
                </a:solidFill>
              </a:rPr>
              <a:t> floating market.</a:t>
            </a:r>
          </a:p>
          <a:p>
            <a:endParaRPr lang="en-US" sz="2800" dirty="0">
              <a:solidFill>
                <a:schemeClr val="tx1"/>
              </a:solidFill>
            </a:endParaRPr>
          </a:p>
        </p:txBody>
      </p:sp>
    </p:spTree>
    <p:extLst>
      <p:ext uri="{BB962C8B-B14F-4D97-AF65-F5344CB8AC3E}">
        <p14:creationId xmlns:p14="http://schemas.microsoft.com/office/powerpoint/2010/main" val="957450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2400" y="2590800"/>
            <a:ext cx="9601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solidFill>
                <a:schemeClr val="tx1"/>
              </a:solidFill>
            </a:endParaRPr>
          </a:p>
          <a:p>
            <a:pPr algn="ctr"/>
            <a:r>
              <a:rPr lang="en-US" sz="2400" dirty="0" smtClean="0">
                <a:solidFill>
                  <a:schemeClr val="tx1"/>
                </a:solidFill>
              </a:rPr>
              <a:t>Home work</a:t>
            </a:r>
          </a:p>
          <a:p>
            <a:pPr algn="just"/>
            <a:r>
              <a:rPr lang="en-US" sz="2400" dirty="0" smtClean="0">
                <a:solidFill>
                  <a:schemeClr val="tx1"/>
                </a:solidFill>
              </a:rPr>
              <a:t>D. Write a </a:t>
            </a:r>
            <a:r>
              <a:rPr lang="en-US" sz="2400" dirty="0" smtClean="0">
                <a:solidFill>
                  <a:schemeClr val="tx1"/>
                </a:solidFill>
              </a:rPr>
              <a:t>summary of the passage of your own words.</a:t>
            </a:r>
            <a:endParaRPr lang="en-US" sz="2400" dirty="0" smtClean="0">
              <a:solidFill>
                <a:schemeClr val="tx1"/>
              </a:solidFill>
            </a:endParaRPr>
          </a:p>
          <a:p>
            <a:pPr algn="just"/>
            <a:endParaRPr lang="en-US" sz="2400" dirty="0">
              <a:solidFill>
                <a:schemeClr val="tx1"/>
              </a:solidFill>
            </a:endParaRPr>
          </a:p>
          <a:p>
            <a:pPr algn="just"/>
            <a:endParaRPr lang="en-US" sz="2400" dirty="0" smtClean="0">
              <a:solidFill>
                <a:schemeClr val="tx1"/>
              </a:solidFill>
            </a:endParaRPr>
          </a:p>
          <a:p>
            <a:pPr algn="just"/>
            <a:endParaRPr lang="en-US"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rot="21399851">
            <a:off x="93082" y="2428066"/>
            <a:ext cx="9524999" cy="4191000"/>
          </a:xfrm>
          <a:prstGeom prst="rect">
            <a:avLst/>
          </a:prstGeom>
          <a:blipFill dpi="0" rotWithShape="1">
            <a:blip r:embed="rId2">
              <a:alphaModFix amt="7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0800" y="1382047"/>
            <a:ext cx="3886200" cy="1544895"/>
          </a:xfrm>
          <a:prstGeom prst="rect">
            <a:avLst/>
          </a:prstGeom>
          <a:solidFill>
            <a:schemeClr val="bg1">
              <a:lumMod val="9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Goodbye</a:t>
            </a:r>
          </a:p>
          <a:p>
            <a:pPr algn="ctr"/>
            <a:r>
              <a:rPr lang="en-US" sz="2800" dirty="0" smtClean="0">
                <a:solidFill>
                  <a:schemeClr val="tx1"/>
                </a:solidFill>
              </a:rPr>
              <a:t>See you again</a:t>
            </a:r>
            <a:endParaRPr 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2750"/>
                                        <p:tgtEl>
                                          <p:spTgt spid="2"/>
                                        </p:tgtEl>
                                        <p:attrNameLst>
                                          <p:attrName>ppt_x</p:attrName>
                                        </p:attrNameLst>
                                      </p:cBhvr>
                                      <p:tavLst>
                                        <p:tav tm="0">
                                          <p:val>
                                            <p:strVal val="ppt_x"/>
                                          </p:val>
                                        </p:tav>
                                        <p:tav tm="100000">
                                          <p:val>
                                            <p:strVal val="1+ppt_w/2"/>
                                          </p:val>
                                        </p:tav>
                                      </p:tavLst>
                                    </p:anim>
                                    <p:anim calcmode="lin" valueType="num">
                                      <p:cBhvr additive="base">
                                        <p:cTn id="7" dur="2750"/>
                                        <p:tgtEl>
                                          <p:spTgt spid="2"/>
                                        </p:tgtEl>
                                        <p:attrNameLst>
                                          <p:attrName>ppt_y</p:attrName>
                                        </p:attrNameLst>
                                      </p:cBhvr>
                                      <p:tavLst>
                                        <p:tav tm="0">
                                          <p:val>
                                            <p:strVal val="ppt_y"/>
                                          </p:val>
                                        </p:tav>
                                        <p:tav tm="100000">
                                          <p:val>
                                            <p:strVal val="0-ppt_h/2"/>
                                          </p:val>
                                        </p:tav>
                                      </p:tavLst>
                                    </p:anim>
                                    <p:set>
                                      <p:cBhvr>
                                        <p:cTn id="8" dur="1" fill="hold">
                                          <p:stCondLst>
                                            <p:cond delay="2749"/>
                                          </p:stCondLst>
                                        </p:cTn>
                                        <p:tgtEl>
                                          <p:spTgt spid="2"/>
                                        </p:tgtEl>
                                        <p:attrNameLst>
                                          <p:attrName>style.visibility</p:attrName>
                                        </p:attrNameLst>
                                      </p:cBhvr>
                                      <p:to>
                                        <p:strVal val="hidden"/>
                                      </p:to>
                                    </p:set>
                                  </p:childTnLst>
                                </p:cTn>
                              </p:par>
                              <p:par>
                                <p:cTn id="9" presetID="2" presetClass="exit" presetSubtype="3" fill="hold" grpId="0" nodeType="withEffect">
                                  <p:stCondLst>
                                    <p:cond delay="0"/>
                                  </p:stCondLst>
                                  <p:childTnLst>
                                    <p:anim calcmode="lin" valueType="num">
                                      <p:cBhvr additive="base">
                                        <p:cTn id="10" dur="2750"/>
                                        <p:tgtEl>
                                          <p:spTgt spid="3"/>
                                        </p:tgtEl>
                                        <p:attrNameLst>
                                          <p:attrName>ppt_x</p:attrName>
                                        </p:attrNameLst>
                                      </p:cBhvr>
                                      <p:tavLst>
                                        <p:tav tm="0">
                                          <p:val>
                                            <p:strVal val="ppt_x"/>
                                          </p:val>
                                        </p:tav>
                                        <p:tav tm="100000">
                                          <p:val>
                                            <p:strVal val="1+ppt_w/2"/>
                                          </p:val>
                                        </p:tav>
                                      </p:tavLst>
                                    </p:anim>
                                    <p:anim calcmode="lin" valueType="num">
                                      <p:cBhvr additive="base">
                                        <p:cTn id="11" dur="2750"/>
                                        <p:tgtEl>
                                          <p:spTgt spid="3"/>
                                        </p:tgtEl>
                                        <p:attrNameLst>
                                          <p:attrName>ppt_y</p:attrName>
                                        </p:attrNameLst>
                                      </p:cBhvr>
                                      <p:tavLst>
                                        <p:tav tm="0">
                                          <p:val>
                                            <p:strVal val="ppt_y"/>
                                          </p:val>
                                        </p:tav>
                                        <p:tav tm="100000">
                                          <p:val>
                                            <p:strVal val="0-ppt_h/2"/>
                                          </p:val>
                                        </p:tav>
                                      </p:tavLst>
                                    </p:anim>
                                    <p:set>
                                      <p:cBhvr>
                                        <p:cTn id="12" dur="1" fill="hold">
                                          <p:stCondLst>
                                            <p:cond delay="2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4FC6887-B4CB-465F-8295-C252DCE87A03}"/>
              </a:ext>
            </a:extLst>
          </p:cNvPr>
          <p:cNvSpPr/>
          <p:nvPr/>
        </p:nvSpPr>
        <p:spPr>
          <a:xfrm>
            <a:off x="4648200" y="2514600"/>
            <a:ext cx="4129290" cy="169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Md. Afsar Ali</a:t>
            </a:r>
          </a:p>
          <a:p>
            <a:pPr algn="ctr"/>
            <a:r>
              <a:rPr lang="en-US" sz="2800" dirty="0">
                <a:solidFill>
                  <a:srgbClr val="000000"/>
                </a:solidFill>
              </a:rPr>
              <a:t>Senior Asst. Teacher</a:t>
            </a:r>
          </a:p>
          <a:p>
            <a:pPr algn="ctr"/>
            <a:r>
              <a:rPr lang="en-US" sz="2800" dirty="0" err="1">
                <a:solidFill>
                  <a:srgbClr val="000000"/>
                </a:solidFill>
              </a:rPr>
              <a:t>Majhira</a:t>
            </a:r>
            <a:r>
              <a:rPr lang="en-US" sz="2800" dirty="0">
                <a:solidFill>
                  <a:srgbClr val="000000"/>
                </a:solidFill>
              </a:rPr>
              <a:t> Model High School</a:t>
            </a:r>
          </a:p>
          <a:p>
            <a:pPr algn="ctr"/>
            <a:r>
              <a:rPr lang="en-US" sz="2800" dirty="0" err="1">
                <a:solidFill>
                  <a:srgbClr val="000000"/>
                </a:solidFill>
              </a:rPr>
              <a:t>Shajahanpur</a:t>
            </a:r>
            <a:r>
              <a:rPr lang="en-US" sz="2800" dirty="0">
                <a:solidFill>
                  <a:srgbClr val="000000"/>
                </a:solidFill>
              </a:rPr>
              <a:t>, </a:t>
            </a:r>
            <a:r>
              <a:rPr lang="en-US" sz="2800" dirty="0" err="1">
                <a:solidFill>
                  <a:srgbClr val="000000"/>
                </a:solidFill>
              </a:rPr>
              <a:t>Bogura</a:t>
            </a:r>
            <a:endParaRPr lang="en-US" sz="2800" dirty="0">
              <a:solidFill>
                <a:srgbClr val="000000"/>
              </a:solidFill>
            </a:endParaRPr>
          </a:p>
        </p:txBody>
      </p:sp>
      <p:sp>
        <p:nvSpPr>
          <p:cNvPr id="23" name="Rectangle 22">
            <a:extLst>
              <a:ext uri="{FF2B5EF4-FFF2-40B4-BE49-F238E27FC236}">
                <a16:creationId xmlns:a16="http://schemas.microsoft.com/office/drawing/2014/main" id="{C4FC6887-B4CB-465F-8295-C252DCE87A03}"/>
              </a:ext>
            </a:extLst>
          </p:cNvPr>
          <p:cNvSpPr/>
          <p:nvPr/>
        </p:nvSpPr>
        <p:spPr>
          <a:xfrm>
            <a:off x="2743200" y="762000"/>
            <a:ext cx="32095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Identity</a:t>
            </a:r>
            <a:endParaRPr lang="en-US" sz="2800" dirty="0">
              <a:solidFill>
                <a:srgbClr val="000000"/>
              </a:solidFill>
            </a:endParaRPr>
          </a:p>
        </p:txBody>
      </p:sp>
      <p:sp>
        <p:nvSpPr>
          <p:cNvPr id="2" name="Rectangle 1"/>
          <p:cNvSpPr/>
          <p:nvPr/>
        </p:nvSpPr>
        <p:spPr>
          <a:xfrm>
            <a:off x="1524000" y="2259492"/>
            <a:ext cx="1981200" cy="2209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350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3"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91D735-F86B-473F-95F0-8F697C61B736}"/>
              </a:ext>
            </a:extLst>
          </p:cNvPr>
          <p:cNvSpPr/>
          <p:nvPr/>
        </p:nvSpPr>
        <p:spPr>
          <a:xfrm>
            <a:off x="2590800" y="1371600"/>
            <a:ext cx="3733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LESSON IDENTITY</a:t>
            </a:r>
          </a:p>
        </p:txBody>
      </p:sp>
      <p:sp>
        <p:nvSpPr>
          <p:cNvPr id="33" name="Rectangle 32">
            <a:extLst>
              <a:ext uri="{FF2B5EF4-FFF2-40B4-BE49-F238E27FC236}">
                <a16:creationId xmlns:a16="http://schemas.microsoft.com/office/drawing/2014/main" id="{EF987D8F-9D05-45D7-B1EB-139A2E63D73C}"/>
              </a:ext>
            </a:extLst>
          </p:cNvPr>
          <p:cNvSpPr/>
          <p:nvPr/>
        </p:nvSpPr>
        <p:spPr>
          <a:xfrm>
            <a:off x="4114800" y="2819400"/>
            <a:ext cx="3981158" cy="1314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0000"/>
              </a:solidFill>
            </a:endParaRPr>
          </a:p>
          <a:p>
            <a:pPr algn="ctr"/>
            <a:r>
              <a:rPr lang="en-US" sz="3600" dirty="0">
                <a:solidFill>
                  <a:srgbClr val="000000"/>
                </a:solidFill>
              </a:rPr>
              <a:t>Class Eight</a:t>
            </a:r>
          </a:p>
          <a:p>
            <a:pPr algn="ctr"/>
            <a:r>
              <a:rPr lang="en-US" sz="3600" dirty="0">
                <a:solidFill>
                  <a:srgbClr val="000000"/>
                </a:solidFill>
              </a:rPr>
              <a:t>English for today</a:t>
            </a:r>
          </a:p>
          <a:p>
            <a:pPr algn="ctr"/>
            <a:endParaRPr lang="en-US" sz="3600" dirty="0">
              <a:solidFill>
                <a:srgbClr val="000000"/>
              </a:solidFill>
            </a:endParaRPr>
          </a:p>
        </p:txBody>
      </p:sp>
      <p:sp>
        <p:nvSpPr>
          <p:cNvPr id="4" name="Rectangle 3">
            <a:extLst>
              <a:ext uri="{FF2B5EF4-FFF2-40B4-BE49-F238E27FC236}">
                <a16:creationId xmlns:a16="http://schemas.microsoft.com/office/drawing/2014/main" id="{EF987D8F-9D05-45D7-B1EB-139A2E63D73C}"/>
              </a:ext>
            </a:extLst>
          </p:cNvPr>
          <p:cNvSpPr/>
          <p:nvPr/>
        </p:nvSpPr>
        <p:spPr>
          <a:xfrm>
            <a:off x="1371600" y="2743200"/>
            <a:ext cx="1999958"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0000"/>
              </a:solidFill>
            </a:endParaRPr>
          </a:p>
          <a:p>
            <a:pPr algn="ctr"/>
            <a:endParaRPr lang="en-US" sz="3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2000"/>
                                        <p:tgtEl>
                                          <p:spTgt spid="3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97E517-173B-48B1-8B94-C0BBB317AFBE}"/>
              </a:ext>
            </a:extLst>
          </p:cNvPr>
          <p:cNvSpPr/>
          <p:nvPr/>
        </p:nvSpPr>
        <p:spPr>
          <a:xfrm>
            <a:off x="2385699" y="5335359"/>
            <a:ext cx="505147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1. What do </a:t>
            </a:r>
            <a:r>
              <a:rPr lang="en-US" sz="2400" dirty="0">
                <a:solidFill>
                  <a:srgbClr val="066211"/>
                </a:solidFill>
              </a:rPr>
              <a:t>you </a:t>
            </a:r>
            <a:r>
              <a:rPr lang="en-US" sz="2400" dirty="0" smtClean="0">
                <a:solidFill>
                  <a:srgbClr val="066211"/>
                </a:solidFill>
              </a:rPr>
              <a:t>see?</a:t>
            </a:r>
            <a:endParaRPr lang="en-US" sz="2400" dirty="0">
              <a:solidFill>
                <a:srgbClr val="066211"/>
              </a:solidFill>
            </a:endParaRPr>
          </a:p>
        </p:txBody>
      </p:sp>
      <p:sp>
        <p:nvSpPr>
          <p:cNvPr id="27" name="Rectangle 26">
            <a:extLst>
              <a:ext uri="{FF2B5EF4-FFF2-40B4-BE49-F238E27FC236}">
                <a16:creationId xmlns:a16="http://schemas.microsoft.com/office/drawing/2014/main" id="{9F0CEEA6-7F45-493A-834D-D58DE94EE031}"/>
              </a:ext>
            </a:extLst>
          </p:cNvPr>
          <p:cNvSpPr/>
          <p:nvPr/>
        </p:nvSpPr>
        <p:spPr>
          <a:xfrm>
            <a:off x="1928499" y="5300724"/>
            <a:ext cx="5965874" cy="61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2. What could be this place?</a:t>
            </a:r>
            <a:endParaRPr lang="en-US" sz="2400" dirty="0">
              <a:solidFill>
                <a:srgbClr val="066211"/>
              </a:solidFill>
            </a:endParaRPr>
          </a:p>
        </p:txBody>
      </p:sp>
      <p:sp>
        <p:nvSpPr>
          <p:cNvPr id="2" name="Rectangle 1"/>
          <p:cNvSpPr/>
          <p:nvPr/>
        </p:nvSpPr>
        <p:spPr>
          <a:xfrm>
            <a:off x="2133600" y="381000"/>
            <a:ext cx="52959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Look at the picture and talk about it.</a:t>
            </a:r>
            <a:endParaRPr lang="en-US" sz="2400" dirty="0">
              <a:solidFill>
                <a:schemeClr val="tx1"/>
              </a:solidFill>
            </a:endParaRPr>
          </a:p>
        </p:txBody>
      </p:sp>
      <p:sp>
        <p:nvSpPr>
          <p:cNvPr id="7" name="Rectangle 6">
            <a:extLst>
              <a:ext uri="{FF2B5EF4-FFF2-40B4-BE49-F238E27FC236}">
                <a16:creationId xmlns:a16="http://schemas.microsoft.com/office/drawing/2014/main" id="{9F0CEEA6-7F45-493A-834D-D58DE94EE031}"/>
              </a:ext>
            </a:extLst>
          </p:cNvPr>
          <p:cNvSpPr/>
          <p:nvPr/>
        </p:nvSpPr>
        <p:spPr>
          <a:xfrm>
            <a:off x="1798613" y="5307650"/>
            <a:ext cx="5965874" cy="61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3. How do you know?</a:t>
            </a:r>
            <a:endParaRPr lang="en-US" sz="2400" dirty="0">
              <a:solidFill>
                <a:srgbClr val="066211"/>
              </a:solidFill>
            </a:endParaRPr>
          </a:p>
        </p:txBody>
      </p:sp>
      <p:grpSp>
        <p:nvGrpSpPr>
          <p:cNvPr id="9" name="Group 8"/>
          <p:cNvGrpSpPr/>
          <p:nvPr/>
        </p:nvGrpSpPr>
        <p:grpSpPr>
          <a:xfrm>
            <a:off x="1171204" y="1215735"/>
            <a:ext cx="7418614" cy="3439391"/>
            <a:chOff x="1171204" y="1215735"/>
            <a:chExt cx="7418614" cy="3439391"/>
          </a:xfrm>
        </p:grpSpPr>
        <p:pic>
          <p:nvPicPr>
            <p:cNvPr id="6" name="Picture 5"/>
            <p:cNvPicPr>
              <a:picLocks noChangeAspect="1"/>
            </p:cNvPicPr>
            <p:nvPr/>
          </p:nvPicPr>
          <p:blipFill>
            <a:blip r:embed="rId2"/>
            <a:stretch>
              <a:fillRect/>
            </a:stretch>
          </p:blipFill>
          <p:spPr>
            <a:xfrm>
              <a:off x="1171204" y="1219200"/>
              <a:ext cx="3761014" cy="3429000"/>
            </a:xfrm>
            <a:prstGeom prst="rect">
              <a:avLst/>
            </a:prstGeom>
          </p:spPr>
        </p:pic>
        <p:pic>
          <p:nvPicPr>
            <p:cNvPr id="8" name="Picture 7"/>
            <p:cNvPicPr>
              <a:picLocks noChangeAspect="1"/>
            </p:cNvPicPr>
            <p:nvPr/>
          </p:nvPicPr>
          <p:blipFill>
            <a:blip r:embed="rId3"/>
            <a:stretch>
              <a:fillRect/>
            </a:stretch>
          </p:blipFill>
          <p:spPr>
            <a:xfrm>
              <a:off x="4911436" y="1215735"/>
              <a:ext cx="3678382" cy="34393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25"/>
                                        </p:tgtEl>
                                      </p:cBhvr>
                                    </p:animEffect>
                                    <p:anim calcmode="lin" valueType="num">
                                      <p:cBhvr>
                                        <p:cTn id="28" dur="1000"/>
                                        <p:tgtEl>
                                          <p:spTgt spid="25"/>
                                        </p:tgtEl>
                                        <p:attrNameLst>
                                          <p:attrName>ppt_x</p:attrName>
                                        </p:attrNameLst>
                                      </p:cBhvr>
                                      <p:tavLst>
                                        <p:tav tm="0">
                                          <p:val>
                                            <p:strVal val="ppt_x"/>
                                          </p:val>
                                        </p:tav>
                                        <p:tav tm="100000">
                                          <p:val>
                                            <p:strVal val="ppt_x"/>
                                          </p:val>
                                        </p:tav>
                                      </p:tavLst>
                                    </p:anim>
                                    <p:anim calcmode="lin" valueType="num">
                                      <p:cBhvr>
                                        <p:cTn id="29" dur="1000"/>
                                        <p:tgtEl>
                                          <p:spTgt spid="25"/>
                                        </p:tgtEl>
                                        <p:attrNameLst>
                                          <p:attrName>ppt_y</p:attrName>
                                        </p:attrNameLst>
                                      </p:cBhvr>
                                      <p:tavLst>
                                        <p:tav tm="0">
                                          <p:val>
                                            <p:strVal val="ppt_y"/>
                                          </p:val>
                                        </p:tav>
                                        <p:tav tm="100000">
                                          <p:val>
                                            <p:strVal val="ppt_y+.1"/>
                                          </p:val>
                                        </p:tav>
                                      </p:tavLst>
                                    </p:anim>
                                    <p:set>
                                      <p:cBhvr>
                                        <p:cTn id="30" dur="1" fill="hold">
                                          <p:stCondLst>
                                            <p:cond delay="999"/>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7"/>
                                        </p:tgtEl>
                                      </p:cBhvr>
                                    </p:animEffect>
                                    <p:anim calcmode="lin" valueType="num">
                                      <p:cBhvr>
                                        <p:cTn id="42" dur="1000"/>
                                        <p:tgtEl>
                                          <p:spTgt spid="27"/>
                                        </p:tgtEl>
                                        <p:attrNameLst>
                                          <p:attrName>ppt_x</p:attrName>
                                        </p:attrNameLst>
                                      </p:cBhvr>
                                      <p:tavLst>
                                        <p:tav tm="0">
                                          <p:val>
                                            <p:strVal val="ppt_x"/>
                                          </p:val>
                                        </p:tav>
                                        <p:tav tm="100000">
                                          <p:val>
                                            <p:strVal val="ppt_x"/>
                                          </p:val>
                                        </p:tav>
                                      </p:tavLst>
                                    </p:anim>
                                    <p:anim calcmode="lin" valueType="num">
                                      <p:cBhvr>
                                        <p:cTn id="43" dur="1000"/>
                                        <p:tgtEl>
                                          <p:spTgt spid="27"/>
                                        </p:tgtEl>
                                        <p:attrNameLst>
                                          <p:attrName>ppt_y</p:attrName>
                                        </p:attrNameLst>
                                      </p:cBhvr>
                                      <p:tavLst>
                                        <p:tav tm="0">
                                          <p:val>
                                            <p:strVal val="ppt_y"/>
                                          </p:val>
                                        </p:tav>
                                        <p:tav tm="100000">
                                          <p:val>
                                            <p:strVal val="ppt_y+.1"/>
                                          </p:val>
                                        </p:tav>
                                      </p:tavLst>
                                    </p:anim>
                                    <p:set>
                                      <p:cBhvr>
                                        <p:cTn id="44" dur="1" fill="hold">
                                          <p:stCondLst>
                                            <p:cond delay="999"/>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7"/>
                                        </p:tgtEl>
                                      </p:cBhvr>
                                    </p:animEffect>
                                    <p:anim calcmode="lin" valueType="num">
                                      <p:cBhvr>
                                        <p:cTn id="56" dur="1000"/>
                                        <p:tgtEl>
                                          <p:spTgt spid="7"/>
                                        </p:tgtEl>
                                        <p:attrNameLst>
                                          <p:attrName>ppt_x</p:attrName>
                                        </p:attrNameLst>
                                      </p:cBhvr>
                                      <p:tavLst>
                                        <p:tav tm="0">
                                          <p:val>
                                            <p:strVal val="ppt_x"/>
                                          </p:val>
                                        </p:tav>
                                        <p:tav tm="100000">
                                          <p:val>
                                            <p:strVal val="ppt_x"/>
                                          </p:val>
                                        </p:tav>
                                      </p:tavLst>
                                    </p:anim>
                                    <p:anim calcmode="lin" valueType="num">
                                      <p:cBhvr>
                                        <p:cTn id="57" dur="1000"/>
                                        <p:tgtEl>
                                          <p:spTgt spid="7"/>
                                        </p:tgtEl>
                                        <p:attrNameLst>
                                          <p:attrName>ppt_y</p:attrName>
                                        </p:attrNameLst>
                                      </p:cBhvr>
                                      <p:tavLst>
                                        <p:tav tm="0">
                                          <p:val>
                                            <p:strVal val="ppt_y"/>
                                          </p:val>
                                        </p:tav>
                                        <p:tav tm="100000">
                                          <p:val>
                                            <p:strVal val="ppt_y+.1"/>
                                          </p:val>
                                        </p:tav>
                                      </p:tavLst>
                                    </p:anim>
                                    <p:set>
                                      <p:cBhvr>
                                        <p:cTn id="5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2" grpId="0"/>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023B0-8CB3-4037-9709-29192FCBB73F}"/>
              </a:ext>
            </a:extLst>
          </p:cNvPr>
          <p:cNvSpPr/>
          <p:nvPr/>
        </p:nvSpPr>
        <p:spPr>
          <a:xfrm>
            <a:off x="1828800" y="342899"/>
            <a:ext cx="685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Our today’s lesson </a:t>
            </a:r>
            <a:r>
              <a:rPr lang="en-US" sz="3200" dirty="0" smtClean="0">
                <a:solidFill>
                  <a:srgbClr val="0000FF"/>
                </a:solidFill>
              </a:rPr>
              <a:t>.................</a:t>
            </a:r>
            <a:endParaRPr lang="en-US" sz="3200" dirty="0">
              <a:solidFill>
                <a:srgbClr val="0000FF"/>
              </a:solidFill>
            </a:endParaRPr>
          </a:p>
        </p:txBody>
      </p:sp>
      <p:sp>
        <p:nvSpPr>
          <p:cNvPr id="6" name="Rectangle 5">
            <a:extLst>
              <a:ext uri="{FF2B5EF4-FFF2-40B4-BE49-F238E27FC236}">
                <a16:creationId xmlns:a16="http://schemas.microsoft.com/office/drawing/2014/main" id="{F26BD5DA-F17B-4A6E-8704-06D3643FA576}"/>
              </a:ext>
            </a:extLst>
          </p:cNvPr>
          <p:cNvSpPr/>
          <p:nvPr/>
        </p:nvSpPr>
        <p:spPr>
          <a:xfrm>
            <a:off x="1560368" y="6019800"/>
            <a:ext cx="685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FF"/>
                </a:solidFill>
              </a:rPr>
              <a:t>Unit:6  </a:t>
            </a:r>
            <a:r>
              <a:rPr lang="en-US" sz="3200" dirty="0">
                <a:solidFill>
                  <a:srgbClr val="0000FF"/>
                </a:solidFill>
              </a:rPr>
              <a:t>Lesson: </a:t>
            </a:r>
            <a:r>
              <a:rPr lang="en-US" sz="3200" dirty="0" smtClean="0">
                <a:solidFill>
                  <a:srgbClr val="0000FF"/>
                </a:solidFill>
              </a:rPr>
              <a:t>8  Page: 73</a:t>
            </a:r>
            <a:endParaRPr lang="en-US" sz="3200" dirty="0">
              <a:solidFill>
                <a:srgbClr val="0000FF"/>
              </a:solidFill>
            </a:endParaRPr>
          </a:p>
        </p:txBody>
      </p:sp>
      <p:sp>
        <p:nvSpPr>
          <p:cNvPr id="7" name="Rectangle 6">
            <a:extLst>
              <a:ext uri="{FF2B5EF4-FFF2-40B4-BE49-F238E27FC236}">
                <a16:creationId xmlns:a16="http://schemas.microsoft.com/office/drawing/2014/main" id="{7B6023B0-8CB3-4037-9709-29192FCBB73F}"/>
              </a:ext>
            </a:extLst>
          </p:cNvPr>
          <p:cNvSpPr/>
          <p:nvPr/>
        </p:nvSpPr>
        <p:spPr>
          <a:xfrm>
            <a:off x="1828800" y="5361722"/>
            <a:ext cx="685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FF"/>
                </a:solidFill>
              </a:rPr>
              <a:t>The destination</a:t>
            </a:r>
            <a:endParaRPr lang="en-US" sz="3200" dirty="0">
              <a:solidFill>
                <a:srgbClr val="0000FF"/>
              </a:solidFill>
            </a:endParaRPr>
          </a:p>
        </p:txBody>
      </p:sp>
      <p:pic>
        <p:nvPicPr>
          <p:cNvPr id="2" name="Picture 1"/>
          <p:cNvPicPr>
            <a:picLocks noChangeAspect="1"/>
          </p:cNvPicPr>
          <p:nvPr/>
        </p:nvPicPr>
        <p:blipFill>
          <a:blip r:embed="rId2"/>
          <a:stretch>
            <a:fillRect/>
          </a:stretch>
        </p:blipFill>
        <p:spPr>
          <a:xfrm>
            <a:off x="2358468" y="1044293"/>
            <a:ext cx="5798663" cy="4343400"/>
          </a:xfrm>
          <a:prstGeom prst="rect">
            <a:avLst/>
          </a:prstGeom>
        </p:spPr>
      </p:pic>
    </p:spTree>
    <p:extLst>
      <p:ext uri="{BB962C8B-B14F-4D97-AF65-F5344CB8AC3E}">
        <p14:creationId xmlns:p14="http://schemas.microsoft.com/office/powerpoint/2010/main" val="447505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89BBF-C32E-4BC8-95C4-4C9B47994E5B}"/>
              </a:ext>
            </a:extLst>
          </p:cNvPr>
          <p:cNvSpPr/>
          <p:nvPr/>
        </p:nvSpPr>
        <p:spPr>
          <a:xfrm>
            <a:off x="1447800" y="762000"/>
            <a:ext cx="464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LEARNING OUTCOMES</a:t>
            </a:r>
          </a:p>
        </p:txBody>
      </p:sp>
      <p:sp>
        <p:nvSpPr>
          <p:cNvPr id="41" name="Rectangle 40">
            <a:extLst>
              <a:ext uri="{FF2B5EF4-FFF2-40B4-BE49-F238E27FC236}">
                <a16:creationId xmlns:a16="http://schemas.microsoft.com/office/drawing/2014/main" id="{ADC3185E-8B08-4F08-80F8-6D41E1392929}"/>
              </a:ext>
            </a:extLst>
          </p:cNvPr>
          <p:cNvSpPr/>
          <p:nvPr/>
        </p:nvSpPr>
        <p:spPr>
          <a:xfrm>
            <a:off x="457200" y="1219200"/>
            <a:ext cx="85344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rPr>
              <a:t>By the end of the lesson, the students will be able to…</a:t>
            </a:r>
          </a:p>
          <a:p>
            <a:pPr marL="285750" indent="-285750">
              <a:buFont typeface="Wingdings" panose="05000000000000000000" pitchFamily="2" charset="2"/>
              <a:buChar char="Ø"/>
            </a:pPr>
            <a:r>
              <a:rPr lang="en-US" sz="2800" dirty="0">
                <a:solidFill>
                  <a:srgbClr val="0000FF"/>
                </a:solidFill>
              </a:rPr>
              <a:t> to talk about the pictures.</a:t>
            </a:r>
          </a:p>
          <a:p>
            <a:pPr marL="285750" indent="-285750">
              <a:buFont typeface="Wingdings" panose="05000000000000000000" pitchFamily="2" charset="2"/>
              <a:buChar char="Ø"/>
            </a:pPr>
            <a:r>
              <a:rPr lang="en-US" sz="2800" dirty="0">
                <a:solidFill>
                  <a:srgbClr val="0000FF"/>
                </a:solidFill>
              </a:rPr>
              <a:t> to read and understand the text.</a:t>
            </a:r>
          </a:p>
          <a:p>
            <a:pPr marL="285750" indent="-285750">
              <a:buFont typeface="Wingdings" panose="05000000000000000000" pitchFamily="2" charset="2"/>
              <a:buChar char="Ø"/>
            </a:pPr>
            <a:r>
              <a:rPr lang="en-US" sz="2800" dirty="0">
                <a:solidFill>
                  <a:srgbClr val="0000FF"/>
                </a:solidFill>
              </a:rPr>
              <a:t> to write answer to the questions.</a:t>
            </a:r>
          </a:p>
          <a:p>
            <a:pPr marL="285750" indent="-285750">
              <a:buFont typeface="Wingdings" panose="05000000000000000000" pitchFamily="2" charset="2"/>
              <a:buChar char="Ø"/>
            </a:pPr>
            <a:r>
              <a:rPr lang="en-US" sz="2800" dirty="0">
                <a:solidFill>
                  <a:srgbClr val="0000FF"/>
                </a:solidFill>
              </a:rPr>
              <a:t> to </a:t>
            </a:r>
            <a:r>
              <a:rPr lang="en-US" sz="2800" dirty="0" smtClean="0">
                <a:solidFill>
                  <a:srgbClr val="0000FF"/>
                </a:solidFill>
              </a:rPr>
              <a:t>fill in the gaps.</a:t>
            </a:r>
            <a:endParaRPr lang="en-US" sz="2800" dirty="0">
              <a:solidFill>
                <a:srgbClr val="066211"/>
              </a:solidFill>
            </a:endParaRPr>
          </a:p>
          <a:p>
            <a:pPr algn="ctr"/>
            <a:endParaRPr lang="en-US" sz="2800" dirty="0">
              <a:solidFill>
                <a:srgbClr val="06621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3928A-D475-4717-8964-080DF14234E5}"/>
              </a:ext>
            </a:extLst>
          </p:cNvPr>
          <p:cNvSpPr/>
          <p:nvPr/>
        </p:nvSpPr>
        <p:spPr>
          <a:xfrm>
            <a:off x="2324100" y="36199"/>
            <a:ext cx="5257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66211"/>
                </a:solidFill>
              </a:rPr>
              <a:t>Let us introduce with some key words.</a:t>
            </a:r>
          </a:p>
        </p:txBody>
      </p:sp>
      <p:sp>
        <p:nvSpPr>
          <p:cNvPr id="41" name="Rectangle 40">
            <a:extLst>
              <a:ext uri="{FF2B5EF4-FFF2-40B4-BE49-F238E27FC236}">
                <a16:creationId xmlns:a16="http://schemas.microsoft.com/office/drawing/2014/main" id="{66A353CA-2489-48AE-8CA5-5EB5324C7AC8}"/>
              </a:ext>
            </a:extLst>
          </p:cNvPr>
          <p:cNvSpPr/>
          <p:nvPr/>
        </p:nvSpPr>
        <p:spPr>
          <a:xfrm>
            <a:off x="-228600" y="28956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Fascinate</a:t>
            </a:r>
            <a:endParaRPr lang="en-US" sz="2400" dirty="0">
              <a:solidFill>
                <a:srgbClr val="066211"/>
              </a:solidFill>
            </a:endParaRPr>
          </a:p>
        </p:txBody>
      </p:sp>
      <p:sp>
        <p:nvSpPr>
          <p:cNvPr id="44" name="Rectangle 43">
            <a:extLst>
              <a:ext uri="{FF2B5EF4-FFF2-40B4-BE49-F238E27FC236}">
                <a16:creationId xmlns:a16="http://schemas.microsoft.com/office/drawing/2014/main" id="{43196E7C-197A-4328-AA5F-5EF06358297B}"/>
              </a:ext>
            </a:extLst>
          </p:cNvPr>
          <p:cNvSpPr/>
          <p:nvPr/>
        </p:nvSpPr>
        <p:spPr>
          <a:xfrm>
            <a:off x="3314700" y="1087582"/>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To attract or interest somebody very much</a:t>
            </a:r>
            <a:endParaRPr lang="en-US" sz="2400" dirty="0">
              <a:solidFill>
                <a:srgbClr val="0000FF"/>
              </a:solidFill>
            </a:endParaRPr>
          </a:p>
        </p:txBody>
      </p:sp>
      <p:sp>
        <p:nvSpPr>
          <p:cNvPr id="14" name="Rectangle 13">
            <a:extLst>
              <a:ext uri="{FF2B5EF4-FFF2-40B4-BE49-F238E27FC236}">
                <a16:creationId xmlns:a16="http://schemas.microsoft.com/office/drawing/2014/main" id="{43196E7C-197A-4328-AA5F-5EF06358297B}"/>
              </a:ext>
            </a:extLst>
          </p:cNvPr>
          <p:cNvSpPr/>
          <p:nvPr/>
        </p:nvSpPr>
        <p:spPr>
          <a:xfrm>
            <a:off x="3280064" y="5410200"/>
            <a:ext cx="6134100" cy="56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The garden attracts him very much.</a:t>
            </a:r>
            <a:endParaRPr lang="en-US" sz="2400" dirty="0">
              <a:solidFill>
                <a:srgbClr val="0000FF"/>
              </a:solidFill>
            </a:endParaRPr>
          </a:p>
        </p:txBody>
      </p:sp>
      <p:pic>
        <p:nvPicPr>
          <p:cNvPr id="4" name="Picture 3"/>
          <p:cNvPicPr>
            <a:picLocks noChangeAspect="1"/>
          </p:cNvPicPr>
          <p:nvPr/>
        </p:nvPicPr>
        <p:blipFill>
          <a:blip r:embed="rId2"/>
          <a:stretch>
            <a:fillRect/>
          </a:stretch>
        </p:blipFill>
        <p:spPr>
          <a:xfrm>
            <a:off x="3733800" y="1752600"/>
            <a:ext cx="4648200" cy="3481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4"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152400" y="3094074"/>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Destination</a:t>
            </a:r>
            <a:endParaRPr lang="en-US" sz="2400" dirty="0">
              <a:solidFill>
                <a:srgbClr val="066211"/>
              </a:solidFill>
            </a:endParaRPr>
          </a:p>
        </p:txBody>
      </p:sp>
      <p:sp>
        <p:nvSpPr>
          <p:cNvPr id="44" name="Rectangle 43">
            <a:extLst>
              <a:ext uri="{FF2B5EF4-FFF2-40B4-BE49-F238E27FC236}">
                <a16:creationId xmlns:a16="http://schemas.microsoft.com/office/drawing/2014/main" id="{43196E7C-197A-4328-AA5F-5EF06358297B}"/>
              </a:ext>
            </a:extLst>
          </p:cNvPr>
          <p:cNvSpPr/>
          <p:nvPr/>
        </p:nvSpPr>
        <p:spPr>
          <a:xfrm>
            <a:off x="3314700" y="990600"/>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 place to which somebody or something is going or being sent.</a:t>
            </a:r>
            <a:endParaRPr lang="en-US" sz="2400" dirty="0">
              <a:solidFill>
                <a:schemeClr val="tx1"/>
              </a:solidFill>
            </a:endParaRPr>
          </a:p>
        </p:txBody>
      </p:sp>
      <p:sp>
        <p:nvSpPr>
          <p:cNvPr id="14" name="Rectangle 13">
            <a:extLst>
              <a:ext uri="{FF2B5EF4-FFF2-40B4-BE49-F238E27FC236}">
                <a16:creationId xmlns:a16="http://schemas.microsoft.com/office/drawing/2014/main" id="{43196E7C-197A-4328-AA5F-5EF06358297B}"/>
              </a:ext>
            </a:extLst>
          </p:cNvPr>
          <p:cNvSpPr/>
          <p:nvPr/>
        </p:nvSpPr>
        <p:spPr>
          <a:xfrm>
            <a:off x="3429000" y="5257800"/>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His destination is to be a great poet.</a:t>
            </a:r>
            <a:endParaRPr lang="en-US" sz="2400" dirty="0">
              <a:solidFill>
                <a:srgbClr val="0000FF"/>
              </a:solidFill>
            </a:endParaRPr>
          </a:p>
        </p:txBody>
      </p:sp>
      <p:pic>
        <p:nvPicPr>
          <p:cNvPr id="2" name="Picture 1"/>
          <p:cNvPicPr>
            <a:picLocks noChangeAspect="1"/>
          </p:cNvPicPr>
          <p:nvPr/>
        </p:nvPicPr>
        <p:blipFill>
          <a:blip r:embed="rId2"/>
          <a:stretch>
            <a:fillRect/>
          </a:stretch>
        </p:blipFill>
        <p:spPr>
          <a:xfrm>
            <a:off x="3581400" y="1873491"/>
            <a:ext cx="5017279" cy="3126966"/>
          </a:xfrm>
          <a:prstGeom prst="rect">
            <a:avLst/>
          </a:prstGeom>
        </p:spPr>
      </p:pic>
    </p:spTree>
    <p:extLst>
      <p:ext uri="{BB962C8B-B14F-4D97-AF65-F5344CB8AC3E}">
        <p14:creationId xmlns:p14="http://schemas.microsoft.com/office/powerpoint/2010/main" val="1383147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 calcmode="lin" valueType="num">
                                      <p:cBhvr>
                                        <p:cTn id="17" dur="1000" fill="hold"/>
                                        <p:tgtEl>
                                          <p:spTgt spid="44"/>
                                        </p:tgtEl>
                                        <p:attrNameLst>
                                          <p:attrName>style.rotation</p:attrName>
                                        </p:attrNameLst>
                                      </p:cBhvr>
                                      <p:tavLst>
                                        <p:tav tm="0">
                                          <p:val>
                                            <p:fltVal val="90"/>
                                          </p:val>
                                        </p:tav>
                                        <p:tav tm="100000">
                                          <p:val>
                                            <p:fltVal val="0"/>
                                          </p:val>
                                        </p:tav>
                                      </p:tavLst>
                                    </p:anim>
                                    <p:animEffect transition="in" filter="fade">
                                      <p:cBhvr>
                                        <p:cTn id="18" dur="1000"/>
                                        <p:tgtEl>
                                          <p:spTgt spid="4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par>
                                <p:cTn id="25" presetID="3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228600" y="3141075"/>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Floating market</a:t>
            </a:r>
            <a:endParaRPr lang="en-US" sz="2400" dirty="0">
              <a:solidFill>
                <a:srgbClr val="066211"/>
              </a:solidFill>
            </a:endParaRPr>
          </a:p>
        </p:txBody>
      </p:sp>
      <p:sp>
        <p:nvSpPr>
          <p:cNvPr id="44" name="Rectangle 43">
            <a:extLst>
              <a:ext uri="{FF2B5EF4-FFF2-40B4-BE49-F238E27FC236}">
                <a16:creationId xmlns:a16="http://schemas.microsoft.com/office/drawing/2014/main" id="{43196E7C-197A-4328-AA5F-5EF06358297B}"/>
              </a:ext>
            </a:extLst>
          </p:cNvPr>
          <p:cNvSpPr/>
          <p:nvPr/>
        </p:nvSpPr>
        <p:spPr>
          <a:xfrm>
            <a:off x="2895600" y="990600"/>
            <a:ext cx="65532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 movable market or  a special market in small boats in Bangkok.</a:t>
            </a:r>
            <a:endParaRPr lang="en-US" sz="2400" dirty="0">
              <a:solidFill>
                <a:schemeClr val="tx1"/>
              </a:solidFill>
            </a:endParaRPr>
          </a:p>
        </p:txBody>
      </p:sp>
      <p:sp>
        <p:nvSpPr>
          <p:cNvPr id="14" name="Rectangle 13">
            <a:extLst>
              <a:ext uri="{FF2B5EF4-FFF2-40B4-BE49-F238E27FC236}">
                <a16:creationId xmlns:a16="http://schemas.microsoft.com/office/drawing/2014/main" id="{43196E7C-197A-4328-AA5F-5EF06358297B}"/>
              </a:ext>
            </a:extLst>
          </p:cNvPr>
          <p:cNvSpPr/>
          <p:nvPr/>
        </p:nvSpPr>
        <p:spPr>
          <a:xfrm>
            <a:off x="3429000" y="5257800"/>
            <a:ext cx="6134100" cy="882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Mita</a:t>
            </a:r>
            <a:r>
              <a:rPr lang="en-US" sz="2400" dirty="0" smtClean="0">
                <a:solidFill>
                  <a:srgbClr val="0000FF"/>
                </a:solidFill>
              </a:rPr>
              <a:t> went to the floating market in Bangkok.</a:t>
            </a:r>
            <a:endParaRPr lang="en-US" sz="2400" dirty="0">
              <a:solidFill>
                <a:srgbClr val="0000FF"/>
              </a:solidFill>
            </a:endParaRPr>
          </a:p>
        </p:txBody>
      </p:sp>
      <p:pic>
        <p:nvPicPr>
          <p:cNvPr id="3" name="Picture 2"/>
          <p:cNvPicPr>
            <a:picLocks noChangeAspect="1"/>
          </p:cNvPicPr>
          <p:nvPr/>
        </p:nvPicPr>
        <p:blipFill>
          <a:blip r:embed="rId2"/>
          <a:stretch>
            <a:fillRect/>
          </a:stretch>
        </p:blipFill>
        <p:spPr>
          <a:xfrm>
            <a:off x="3581400" y="1866564"/>
            <a:ext cx="5181600" cy="3241749"/>
          </a:xfrm>
          <a:prstGeom prst="rect">
            <a:avLst/>
          </a:prstGeom>
        </p:spPr>
      </p:pic>
    </p:spTree>
    <p:extLst>
      <p:ext uri="{BB962C8B-B14F-4D97-AF65-F5344CB8AC3E}">
        <p14:creationId xmlns:p14="http://schemas.microsoft.com/office/powerpoint/2010/main" val="24598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ppt_w</p:attrName>
                                        </p:attrNameLst>
                                      </p:cBhvr>
                                      <p:tavLst>
                                        <p:tav tm="0">
                                          <p:val>
                                            <p:fltVal val="0"/>
                                          </p:val>
                                        </p:tav>
                                        <p:tav tm="100000">
                                          <p:val>
                                            <p:strVal val="#ppt_w"/>
                                          </p:val>
                                        </p:tav>
                                      </p:tavLst>
                                    </p:anim>
                                    <p:anim calcmode="lin" valueType="num">
                                      <p:cBhvr>
                                        <p:cTn id="15" dur="1000" fill="hold"/>
                                        <p:tgtEl>
                                          <p:spTgt spid="44"/>
                                        </p:tgtEl>
                                        <p:attrNameLst>
                                          <p:attrName>ppt_h</p:attrName>
                                        </p:attrNameLst>
                                      </p:cBhvr>
                                      <p:tavLst>
                                        <p:tav tm="0">
                                          <p:val>
                                            <p:fltVal val="0"/>
                                          </p:val>
                                        </p:tav>
                                        <p:tav tm="100000">
                                          <p:val>
                                            <p:strVal val="#ppt_h"/>
                                          </p:val>
                                        </p:tav>
                                      </p:tavLst>
                                    </p:anim>
                                    <p:anim calcmode="lin" valueType="num">
                                      <p:cBhvr>
                                        <p:cTn id="16" dur="1000" fill="hold"/>
                                        <p:tgtEl>
                                          <p:spTgt spid="44"/>
                                        </p:tgtEl>
                                        <p:attrNameLst>
                                          <p:attrName>style.rotation</p:attrName>
                                        </p:attrNameLst>
                                      </p:cBhvr>
                                      <p:tavLst>
                                        <p:tav tm="0">
                                          <p:val>
                                            <p:fltVal val="90"/>
                                          </p:val>
                                        </p:tav>
                                        <p:tav tm="100000">
                                          <p:val>
                                            <p:fltVal val="0"/>
                                          </p:val>
                                        </p:tav>
                                      </p:tavLst>
                                    </p:anim>
                                    <p:animEffect transition="in" filter="fade">
                                      <p:cBhvr>
                                        <p:cTn id="17" dur="1000"/>
                                        <p:tgtEl>
                                          <p:spTgt spid="4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2415</TotalTime>
  <Words>655</Words>
  <Application>Microsoft Office PowerPoint</Application>
  <PresentationFormat>A4 Paper (210x297 mm)</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Afsar Ali</cp:lastModifiedBy>
  <cp:revision>306</cp:revision>
  <dcterms:created xsi:type="dcterms:W3CDTF">2017-07-15T05:08:23Z</dcterms:created>
  <dcterms:modified xsi:type="dcterms:W3CDTF">2020-08-02T06:01:49Z</dcterms:modified>
</cp:coreProperties>
</file>