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0" r:id="rId2"/>
    <p:sldId id="282" r:id="rId3"/>
    <p:sldId id="257" r:id="rId4"/>
    <p:sldId id="258" r:id="rId5"/>
    <p:sldId id="259" r:id="rId6"/>
    <p:sldId id="329" r:id="rId7"/>
    <p:sldId id="311" r:id="rId8"/>
    <p:sldId id="312" r:id="rId9"/>
    <p:sldId id="315" r:id="rId10"/>
    <p:sldId id="321" r:id="rId11"/>
    <p:sldId id="328" r:id="rId12"/>
    <p:sldId id="317" r:id="rId13"/>
    <p:sldId id="322" r:id="rId14"/>
    <p:sldId id="286" r:id="rId15"/>
    <p:sldId id="318" r:id="rId16"/>
    <p:sldId id="323" r:id="rId17"/>
    <p:sldId id="292" r:id="rId18"/>
    <p:sldId id="310" r:id="rId19"/>
    <p:sldId id="324" r:id="rId20"/>
    <p:sldId id="325" r:id="rId21"/>
    <p:sldId id="327" r:id="rId22"/>
    <p:sldId id="326" r:id="rId23"/>
    <p:sldId id="270" r:id="rId24"/>
    <p:sldId id="309" r:id="rId25"/>
    <p:sldId id="308" r:id="rId26"/>
    <p:sldId id="307" r:id="rId27"/>
  </p:sldIdLst>
  <p:sldSz cx="14630400" cy="91440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48" y="-42"/>
      </p:cViewPr>
      <p:guideLst>
        <p:guide orient="horz" pos="2880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DB92-BFD3-4FB2-B45B-566A3868F191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EEC3-B511-491D-BB1F-699EED8A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B8848-9FB6-4035-9FC2-643AE0C588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9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8"/>
            <a:ext cx="12435840" cy="1960033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66185"/>
            <a:ext cx="3291840" cy="7802033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66185"/>
            <a:ext cx="9631680" cy="7802033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7"/>
            <a:ext cx="12435840" cy="1816100"/>
          </a:xfrm>
          <a:prstGeom prst="rect">
            <a:avLst/>
          </a:prstGeom>
        </p:spPr>
        <p:txBody>
          <a:bodyPr lIns="135852" tIns="67926" rIns="135852" bIns="67926"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18"/>
            <a:ext cx="12435840" cy="2000249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1"/>
            <a:ext cx="6461760" cy="6034617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1"/>
            <a:ext cx="6461760" cy="6034617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46817"/>
            <a:ext cx="6464301" cy="853016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899833"/>
            <a:ext cx="6464301" cy="5268384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2046817"/>
            <a:ext cx="6466840" cy="853016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899833"/>
            <a:ext cx="6466840" cy="5268384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64067"/>
            <a:ext cx="4813301" cy="1549400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67"/>
            <a:ext cx="8178800" cy="7804151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913467"/>
            <a:ext cx="4813301" cy="6254751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6400800"/>
            <a:ext cx="8778240" cy="755651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817033"/>
            <a:ext cx="8778240" cy="548640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7156451"/>
            <a:ext cx="8778240" cy="1073149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6" y="0"/>
            <a:ext cx="14642876" cy="9136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8763000"/>
            <a:ext cx="1264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শাজিদুর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জাহান,ict</a:t>
            </a:r>
            <a:r>
              <a:rPr lang="bn-BD" sz="2000" dirty="0" smtClean="0">
                <a:solidFill>
                  <a:srgbClr val="002060"/>
                </a:solidFill>
              </a:rPr>
              <a:t>4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eজেলা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shajidur</a:t>
            </a:r>
            <a:r>
              <a:rPr lang="bn-BD" sz="2000" dirty="0" smtClean="0">
                <a:solidFill>
                  <a:srgbClr val="002060"/>
                </a:solidFill>
              </a:rPr>
              <a:t>79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f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7944" y="592667"/>
            <a:ext cx="12604207" cy="1172701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algn="ctr"/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33" y="2362200"/>
            <a:ext cx="9464367" cy="5334000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5476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11292"/>
            <a:ext cx="4374122" cy="32607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43" y="1343950"/>
            <a:ext cx="4376057" cy="3228050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43543" y="47638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 কথা বল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4840069"/>
            <a:ext cx="490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নেশাগ্রস্তহয়ে গাড়ি চালা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62" y="1311292"/>
            <a:ext cx="4446338" cy="32607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6" name="TextBox 15"/>
          <p:cNvSpPr txBox="1"/>
          <p:nvPr/>
        </p:nvSpPr>
        <p:spPr>
          <a:xfrm>
            <a:off x="9495663" y="4840069"/>
            <a:ext cx="482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 চলানোর সময় কথা বল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5729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581471"/>
            <a:ext cx="1272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এধরণের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অসাবধান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ফলে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546" y="1398154"/>
            <a:ext cx="4609654" cy="33262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4494"/>
            <a:ext cx="3736265" cy="3279906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/>
          <p:cNvSpPr txBox="1"/>
          <p:nvPr/>
        </p:nvSpPr>
        <p:spPr>
          <a:xfrm>
            <a:off x="9563546" y="4916269"/>
            <a:ext cx="468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ত্রুটি প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 না 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49162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ট্রাকে অতিরিক্ত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বোঝাই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9162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যাত্রী বোঝাই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11314"/>
            <a:ext cx="1280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কী কী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চালকেরা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সম্মুখীন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5719"/>
            <a:ext cx="4729054" cy="33486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152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9152"/>
            <a:ext cx="6555726" cy="4608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84" y="1657130"/>
            <a:ext cx="6670416" cy="46674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649191" y="497280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7391400"/>
            <a:ext cx="141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পথচারীরা রাস্তা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পারাপারের সময় ফোনে কথা বলা ও অন্যমনস্কতার কারণে অনেক সময় দুর্ঘটনা ঘটে।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65164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ফোনে কথা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0" y="6516469"/>
            <a:ext cx="401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অন্যমনস্ক ভাবে পথ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595717"/>
            <a:ext cx="4447691" cy="33022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95718"/>
            <a:ext cx="4606906" cy="33022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59999"/>
            <a:ext cx="4652760" cy="33379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4" name="TextBox 13"/>
          <p:cNvSpPr txBox="1"/>
          <p:nvPr/>
        </p:nvSpPr>
        <p:spPr>
          <a:xfrm>
            <a:off x="2438400" y="533400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পথচারীরা আর কী কী কারণে দুর্ঘটনার শিকার হচ্ছে?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5733871"/>
            <a:ext cx="13744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পথচারীরা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জেব্রাক্রসিং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ওভারব্রিজ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না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সারাসরি রাস্তা পার হয়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বৃদ্ধরা রাস্তা পারাপারের নিয়মনীতি না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অসতর্কভাবে রাস্তায় চলাচল করে ফলে দুর্ঘটনা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ঘটে।</a:t>
            </a:r>
          </a:p>
        </p:txBody>
      </p:sp>
    </p:spTree>
    <p:extLst>
      <p:ext uri="{BB962C8B-B14F-4D97-AF65-F5344CB8AC3E}">
        <p14:creationId xmlns:p14="http://schemas.microsoft.com/office/powerpoint/2010/main" val="52358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74622"/>
            <a:ext cx="5486400" cy="37526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474622"/>
            <a:ext cx="5369560" cy="37526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TextBox 4"/>
          <p:cNvSpPr txBox="1"/>
          <p:nvPr/>
        </p:nvSpPr>
        <p:spPr>
          <a:xfrm>
            <a:off x="1667965" y="5410200"/>
            <a:ext cx="511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অযোগ্য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 গাড়ি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200" y="5334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হালকা বডির গাড়ি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477000"/>
            <a:ext cx="1242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স্বল্পশিক্ষিত গাড়ির মালিকগণ অতিরিক্ত লাভের আশায় এধরণের গাড়িগুলো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মহাসড়কে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 ফলে দুর্ঘটনা ঘটে।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6491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6791253" cy="449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89" y="1524000"/>
            <a:ext cx="6742711" cy="44614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4205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7029271"/>
            <a:ext cx="1246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 উপর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হাটবাজার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স্থাপন, মহাসড়কে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শুকাতে দেওয়ার ফলে অনেক সময় সড়ক দুর্ঘটনা ঘটে।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1700" y="6211669"/>
            <a:ext cx="448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 উপর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হাটবাজার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5900" y="6211669"/>
            <a:ext cx="464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মহাসড়কে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17" y="1447800"/>
            <a:ext cx="4029931" cy="28568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447800"/>
            <a:ext cx="4022562" cy="28568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35" y="5181600"/>
            <a:ext cx="4029931" cy="2837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19" y="5105400"/>
            <a:ext cx="3793367" cy="28856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2514600" y="533400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কেন্দ্রিক আর কী কী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দুর্ঘটনা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জন্য দায়ী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696201" y="7888069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 প্রয়োগকারী সংস্থার দায়িত্বে অবহেলা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4343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নির্মাণসামগ্রী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3600" y="4419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ত্রুটিপূর্ন সড়ক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79642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ঝুঁকিপূর্ন বাঁক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0" y="1600200"/>
            <a:ext cx="5014738" cy="3816229"/>
            <a:chOff x="1881" y="3189675"/>
            <a:chExt cx="2873159" cy="2298527"/>
          </a:xfrm>
          <a:blipFill>
            <a:blip r:embed="rId2"/>
            <a:stretch>
              <a:fillRect/>
            </a:stretch>
          </a:blipFill>
        </p:grpSpPr>
        <p:sp>
          <p:nvSpPr>
            <p:cNvPr id="10" name="Rounded Rectangle 9"/>
            <p:cNvSpPr/>
            <p:nvPr/>
          </p:nvSpPr>
          <p:spPr>
            <a:xfrm>
              <a:off x="1881" y="3189675"/>
              <a:ext cx="2873159" cy="22985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69203" y="3256997"/>
              <a:ext cx="2738515" cy="21638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900" kern="1200" dirty="0" smtClean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900" kern="1200" dirty="0" smtClean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43000" y="55258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248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সুদূর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494646" y="1561602"/>
            <a:ext cx="4876800" cy="3740063"/>
            <a:chOff x="2343030" y="399603"/>
            <a:chExt cx="2873159" cy="2298527"/>
          </a:xfrm>
        </p:grpSpPr>
        <p:sp>
          <p:nvSpPr>
            <p:cNvPr id="14" name="Rounded Rectangle 13"/>
            <p:cNvSpPr/>
            <p:nvPr/>
          </p:nvSpPr>
          <p:spPr>
            <a:xfrm>
              <a:off x="2343030" y="399603"/>
              <a:ext cx="2873159" cy="2298527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410352" y="466925"/>
              <a:ext cx="2738515" cy="2163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900" kern="1200" dirty="0" smtClean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86400" y="1568407"/>
            <a:ext cx="3733800" cy="4070393"/>
            <a:chOff x="5985194" y="399603"/>
            <a:chExt cx="2873175" cy="2298527"/>
          </a:xfrm>
          <a:blipFill>
            <a:blip r:embed="rId4"/>
            <a:stretch>
              <a:fillRect/>
            </a:stretch>
          </a:blipFill>
        </p:grpSpPr>
        <p:sp>
          <p:nvSpPr>
            <p:cNvPr id="17" name="Rounded Rectangle 16"/>
            <p:cNvSpPr/>
            <p:nvPr/>
          </p:nvSpPr>
          <p:spPr>
            <a:xfrm>
              <a:off x="5985210" y="399603"/>
              <a:ext cx="2873159" cy="22985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985194" y="466925"/>
              <a:ext cx="2738509" cy="21638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900" kern="1200" dirty="0" smtClean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3900" kern="1200" dirty="0" smtClean="0"/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991600" y="5486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দুর্বিষহ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59068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বিপর্যস্ত ও হতাশাগ্রস্থ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143000" y="6781800"/>
            <a:ext cx="1310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উপার্জনক্ষম ব্যাক্তি দুর্ঘটনায় আহত বা নিহত হলে এসব পরিবারের সদস্যদের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দুর্বিষহ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অর্থিকভাবে ক্ষতির ফলে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 শিক্ষা ব্যাহত হয়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6781800"/>
            <a:ext cx="1318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দুর্ঘটনায় আক্রান্ত ব্যাক্তি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উপার্জন ক্ষমতা হারিয়ে বিপর্যস্ত ও হতাশাগ্রস্থ হয়ে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 যা তার ব্যাক্তি জীবনকে ভারসাম্যহীন 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ফলে জীবন নির্বাহের জন্য অপরাধ জগতে প্রবেশ করে।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5729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00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9" grpId="0"/>
      <p:bldP spid="19" grpId="1"/>
      <p:bldP spid="20" grpId="0"/>
      <p:bldP spid="21" grpId="0"/>
      <p:bldP spid="21" grpId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3465D6A-00AF-4CA8-B674-86039746A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31788"/>
              </p:ext>
            </p:extLst>
          </p:nvPr>
        </p:nvGraphicFramePr>
        <p:xfrm>
          <a:off x="1600200" y="3200400"/>
          <a:ext cx="11690219" cy="436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0792">
                  <a:extLst>
                    <a:ext uri="{9D8B030D-6E8A-4147-A177-3AD203B41FA5}">
                      <a16:colId xmlns="" xmlns:a16="http://schemas.microsoft.com/office/drawing/2014/main" val="275026006"/>
                    </a:ext>
                  </a:extLst>
                </a:gridCol>
                <a:gridCol w="5759427">
                  <a:extLst>
                    <a:ext uri="{9D8B030D-6E8A-4147-A177-3AD203B41FA5}">
                      <a16:colId xmlns="" xmlns:a16="http://schemas.microsoft.com/office/drawing/2014/main" val="2664924354"/>
                    </a:ext>
                  </a:extLst>
                </a:gridCol>
              </a:tblGrid>
              <a:tr h="872976"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দুর্ঘটনা</a:t>
                      </a: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দায়ী</a:t>
                      </a:r>
                      <a:r>
                        <a:rPr lang="bn-IN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দুর্ঘটনার</a:t>
                      </a: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r>
                        <a:rPr lang="bn-IN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7996121"/>
                  </a:ext>
                </a:extLst>
              </a:tr>
              <a:tr h="872976"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চালক</a:t>
                      </a:r>
                      <a:r>
                        <a:rPr lang="bn-IN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7465084"/>
                  </a:ext>
                </a:extLst>
              </a:tr>
              <a:tr h="872976"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মালিক</a:t>
                      </a:r>
                      <a:r>
                        <a:rPr lang="bn-IN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3462587"/>
                  </a:ext>
                </a:extLst>
              </a:tr>
              <a:tr h="872976"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সড়ক</a:t>
                      </a:r>
                      <a:r>
                        <a:rPr lang="bn-IN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1919003"/>
                  </a:ext>
                </a:extLst>
              </a:tr>
              <a:tr h="872976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পথচারী</a:t>
                      </a:r>
                      <a:endParaRPr lang="en-US" sz="4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7043" marR="117043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9D3592B-91F0-43B9-B3B4-6CABE657EBD4}"/>
              </a:ext>
            </a:extLst>
          </p:cNvPr>
          <p:cNvSpPr txBox="1"/>
          <p:nvPr/>
        </p:nvSpPr>
        <p:spPr>
          <a:xfrm>
            <a:off x="1767435" y="1732103"/>
            <a:ext cx="12177165" cy="797141"/>
          </a:xfrm>
          <a:prstGeom prst="rect">
            <a:avLst/>
          </a:prstGeom>
          <a:noFill/>
        </p:spPr>
        <p:txBody>
          <a:bodyPr wrap="square" lIns="118872" tIns="59436" rIns="118872" bIns="59436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2B1479-586F-4A53-9BBF-EB279058EA3E}"/>
              </a:ext>
            </a:extLst>
          </p:cNvPr>
          <p:cNvSpPr txBox="1"/>
          <p:nvPr/>
        </p:nvSpPr>
        <p:spPr>
          <a:xfrm>
            <a:off x="4876800" y="508337"/>
            <a:ext cx="4603839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75114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64402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 সড়ক দিবস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65" y="1437620"/>
            <a:ext cx="7709135" cy="4656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457200" y="7086600"/>
            <a:ext cx="136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 হ্রাসে প্রয়োজন ব্যাপক গণসচেনতা সৃষ্টি ও সামাজিক আন্দোলন গড়ে তোলা।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4129262" y="653921"/>
            <a:ext cx="6462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6469" y="4741333"/>
            <a:ext cx="6494717" cy="37161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090" tIns="57044" rIns="114090" bIns="57044">
            <a:spAutoFit/>
          </a:bodyPr>
          <a:lstStyle/>
          <a:p>
            <a:pPr algn="ctr">
              <a:defRPr/>
            </a:pPr>
            <a:r>
              <a:rPr lang="en-US" sz="39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9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9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9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9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9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9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54" y="1524000"/>
            <a:ext cx="2389526" cy="2948864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3C4632-9603-4ED4-9B9F-E9F1776A6461}"/>
              </a:ext>
            </a:extLst>
          </p:cNvPr>
          <p:cNvSpPr txBox="1"/>
          <p:nvPr/>
        </p:nvSpPr>
        <p:spPr>
          <a:xfrm>
            <a:off x="5527041" y="346684"/>
            <a:ext cx="3548293" cy="923317"/>
          </a:xfrm>
          <a:prstGeom prst="rect">
            <a:avLst/>
          </a:prstGeom>
          <a:noFill/>
        </p:spPr>
        <p:txBody>
          <a:bodyPr wrap="square" lIns="99046" tIns="49522" rIns="99046" bIns="49522" rtlCol="0">
            <a:spAutoFit/>
          </a:bodyPr>
          <a:lstStyle/>
          <a:p>
            <a:pPr algn="ctr"/>
            <a:r>
              <a:rPr lang="bn-IN" sz="5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7467600" y="1270000"/>
            <a:ext cx="121920" cy="7282824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7" tIns="49528" rIns="99057" bIns="49528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12916" y="5029200"/>
            <a:ext cx="5374484" cy="28763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17" tIns="52658" rIns="105317" bIns="5265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10ম 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ষোড়শ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সামাজিক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524000"/>
            <a:ext cx="2438400" cy="291253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761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572991" y="573480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629400"/>
            <a:ext cx="1257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181600"/>
            <a:ext cx="807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94360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গণসচেতনতা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তোলার কার্যকর হাতিয়ার হলো গণমাধ্যম।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39" y="1628143"/>
            <a:ext cx="6498061" cy="4061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143"/>
            <a:ext cx="6890399" cy="4061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050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000042"/>
            <a:ext cx="4419600" cy="294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066800" y="6477000"/>
            <a:ext cx="1264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চালককে ট্রাফিক আইন-কানুন ও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সিগন্যাল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মেনে গাড়ি চালাতে উৎসাহিত করতে হবে।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8" y="2057400"/>
            <a:ext cx="4507842" cy="29565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1066800" y="571500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 প্রয়োগকারী সংস্থাকে দায়িত্ব পালনে সচেতন হতে হবে।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42160"/>
            <a:ext cx="4446790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572991" y="497280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752600"/>
            <a:ext cx="6476196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990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থেকে উপযুক্ত শিক্ষা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5" y="1736292"/>
            <a:ext cx="6461695" cy="38263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990600" y="6096000"/>
            <a:ext cx="1288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ও মানসম্মত ড্রাইভিং ট্রেনিং ইনস্টিটিউট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572991" y="497280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2057400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র্ঘটনা হ্রাসের উপায় ব্যাখ্যা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লিখ।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550F06-C910-4E1B-80F9-AE9ED6FAD420}"/>
              </a:ext>
            </a:extLst>
          </p:cNvPr>
          <p:cNvSpPr txBox="1"/>
          <p:nvPr/>
        </p:nvSpPr>
        <p:spPr>
          <a:xfrm>
            <a:off x="4343400" y="550783"/>
            <a:ext cx="5053544" cy="1354217"/>
          </a:xfrm>
          <a:prstGeom prst="rect">
            <a:avLst/>
          </a:prstGeom>
          <a:noFill/>
          <a:ln>
            <a:noFill/>
          </a:ln>
        </p:spPr>
        <p:txBody>
          <a:bodyPr wrap="square" lIns="118872" tIns="59436" rIns="118872" bIns="59436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7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r>
              <a:rPr lang="en-US" sz="7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90" y="3200400"/>
            <a:ext cx="7016220" cy="46074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573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0176" y="2895600"/>
            <a:ext cx="3861814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 গাড়ি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0338" y="2895600"/>
            <a:ext cx="3947985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অদক্ষ চালক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0176" y="3569573"/>
            <a:ext cx="3797678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সংকীর্ণ রাস্তা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2520" y="3581400"/>
            <a:ext cx="4150107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জ্যাম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515" y="4114800"/>
            <a:ext cx="13496439" cy="779700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pPr marL="668655" indent="-668655">
              <a:buFont typeface="Wingdings" panose="05000000000000000000" pitchFamily="2" charset="2"/>
              <a:buChar char="q"/>
            </a:pPr>
            <a:r>
              <a:rPr lang="bn-BD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 এড়াতে যাত্রীদের করণীয়</a:t>
            </a:r>
            <a:r>
              <a:rPr lang="bn-IN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5639" y="4800600"/>
            <a:ext cx="6344361" cy="674031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যাত্রী হয়ে গাড়িতে না ওঠা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5931" y="4800600"/>
            <a:ext cx="5224705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 বের না হওয়া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7579" y="5410200"/>
            <a:ext cx="4256475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গাড়িতে না চড়া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8070" y="5410200"/>
            <a:ext cx="4927976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 বসে থাকা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9611469" y="576187"/>
            <a:ext cx="4584192" cy="1726704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72" tIns="59436" rIns="118872" bIns="59436" rtlCol="0" anchor="ctr"/>
          <a:lstStyle/>
          <a:p>
            <a:pPr algn="ctr"/>
            <a:r>
              <a:rPr lang="bn-IN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5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5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9611469" y="579889"/>
            <a:ext cx="4584192" cy="1726704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72" tIns="59436" rIns="118872" bIns="59436" rtlCol="0" anchor="ctr"/>
          <a:lstStyle/>
          <a:p>
            <a:pPr algn="ctr"/>
            <a:r>
              <a:rPr lang="en-US" sz="5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5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9515" y="6019800"/>
            <a:ext cx="13496439" cy="779700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pPr marL="668655" indent="-668655">
              <a:buFont typeface="Wingdings" panose="05000000000000000000" pitchFamily="2" charset="2"/>
              <a:buChar char="q"/>
            </a:pPr>
            <a:r>
              <a:rPr lang="bn-BD" sz="4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 দুর্ঘটনা এড়াতে কোনটি করা উচিত নয়</a:t>
            </a:r>
            <a:r>
              <a:rPr lang="bn-IN" sz="4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07579" y="7315200"/>
            <a:ext cx="5719462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জেব্রা ক্রসিং ব্যবহার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17382" y="7303373"/>
            <a:ext cx="5333253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চলন্ত অবস্থায় গাড়িতে ওঠা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7579" y="6705600"/>
            <a:ext cx="5056645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 ওভারব্রিজ ব্যবহার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17382" y="6705600"/>
            <a:ext cx="4897756" cy="697627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দৌড়ে রাস্তা পার হওয়া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07854" y="998247"/>
            <a:ext cx="3590543" cy="88258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8872" tIns="59436" rIns="118872" bIns="59436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6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4194" y="2209800"/>
            <a:ext cx="12180829" cy="779700"/>
          </a:xfrm>
          <a:prstGeom prst="rect">
            <a:avLst/>
          </a:prstGeom>
        </p:spPr>
        <p:txBody>
          <a:bodyPr wrap="square" lIns="118872" tIns="59436" rIns="118872" bIns="59436">
            <a:spAutoFit/>
          </a:bodyPr>
          <a:lstStyle/>
          <a:p>
            <a:pPr marL="594360" indent="-594360">
              <a:buFont typeface="Wingdings" panose="05000000000000000000" pitchFamily="2" charset="2"/>
              <a:buChar char="q"/>
            </a:pPr>
            <a:r>
              <a:rPr lang="bn-BD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দুর্ঘটনার অন্যতম কারণ হলো-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86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320" y="1439335"/>
            <a:ext cx="5039360" cy="1269179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35817" tIns="67909" rIns="135817" bIns="67909" rtlCol="0">
            <a:spAutoFit/>
          </a:bodyPr>
          <a:lstStyle/>
          <a:p>
            <a:pPr algn="ctr"/>
            <a:r>
              <a:rPr lang="bn-BD" sz="7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320" y="3486773"/>
            <a:ext cx="14102080" cy="752697"/>
          </a:xfrm>
          <a:prstGeom prst="rect">
            <a:avLst/>
          </a:prstGeom>
          <a:noFill/>
        </p:spPr>
        <p:txBody>
          <a:bodyPr wrap="square" lIns="135817" tIns="67909" rIns="135817" bIns="67909" rtlCol="0">
            <a:spAutoFit/>
          </a:bodyPr>
          <a:lstStyle/>
          <a:p>
            <a:pPr marL="619106" indent="-619106">
              <a:buFont typeface="Wingdings" panose="05000000000000000000" pitchFamily="2" charset="2"/>
              <a:buChar char="v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দুর্ঘটনা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তোমার ভুমিকা কী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খাতায় লিখে আনবে।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022" y="508000"/>
            <a:ext cx="5998138" cy="2837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99" y="4800600"/>
            <a:ext cx="6905625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364438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243BF4-3054-4D9B-AED5-5C06A10EFCA0}"/>
              </a:ext>
            </a:extLst>
          </p:cNvPr>
          <p:cNvSpPr/>
          <p:nvPr/>
        </p:nvSpPr>
        <p:spPr>
          <a:xfrm>
            <a:off x="2926080" y="667412"/>
            <a:ext cx="8864471" cy="10233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9046" tIns="49522" rIns="99046" bIns="49522">
            <a:spAutoFit/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57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18" y="1981200"/>
            <a:ext cx="6503882" cy="65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14097000" cy="8534400"/>
          </a:xfrm>
          <a:prstGeom prst="roundRect">
            <a:avLst>
              <a:gd name="adj" fmla="val 514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519660"/>
            <a:ext cx="4746086" cy="1379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bn-BD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</a:t>
            </a:r>
            <a:r>
              <a:rPr lang="bn-IN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করঃ 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9914" y="7126069"/>
            <a:ext cx="447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 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5473"/>
              </p:ext>
            </p:extLst>
          </p:nvPr>
        </p:nvGraphicFramePr>
        <p:xfrm>
          <a:off x="6634057" y="3929062"/>
          <a:ext cx="15240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4057" y="3929062"/>
                        <a:ext cx="1524000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1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1552" y="762000"/>
            <a:ext cx="581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</a:t>
            </a:r>
            <a:r>
              <a:rPr lang="en-US" sz="9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9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র্ঘটনা </a:t>
            </a:r>
            <a:endParaRPr lang="en-US" sz="96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30" y="2895600"/>
            <a:ext cx="8264870" cy="4343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77848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4495" y="1031838"/>
            <a:ext cx="338990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9563" y="2209800"/>
            <a:ext cx="11449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সড়ক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র্ঘটনা কী তা বলতে পার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সড়ক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র্ঘটনার কারণ বর্ণনা করতে 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র্ঘটনা হ্রাসের উপায় ব্যাখ্যা করতে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65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64" y="1066800"/>
            <a:ext cx="4060436" cy="2869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95800"/>
            <a:ext cx="3835188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433" y="4572000"/>
            <a:ext cx="3805167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066800"/>
            <a:ext cx="4042138" cy="2869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/>
          <p:cNvSpPr txBox="1"/>
          <p:nvPr/>
        </p:nvSpPr>
        <p:spPr>
          <a:xfrm>
            <a:off x="3200400" y="304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লক্ষ্য কর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962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4038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9400" y="3962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7162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525000" y="7239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সড়ককেন্দ্রিক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24400" y="7597914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533400" y="7543800"/>
            <a:ext cx="13792200" cy="1337473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চালক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দুর্বলতাজনিত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সড়ককেন্দ্রিক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 তাই সড়ক দুর্ঘটনা।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3913788" cy="27831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7292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3" grpId="0"/>
      <p:bldP spid="23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745069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সংখ্যা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7430869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দুর্ঘটনায়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আহতের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12" y="1859247"/>
            <a:ext cx="4376572" cy="480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41" y="1859247"/>
            <a:ext cx="6629400" cy="4438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1157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2057400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 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A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838200"/>
            <a:ext cx="4419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3048000"/>
            <a:ext cx="66675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09" y="1524000"/>
            <a:ext cx="6160891" cy="4336548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1592107"/>
            <a:ext cx="6160891" cy="4336548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191991" y="406435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33400" y="62878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অভারটেক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457200"/>
            <a:ext cx="1257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চালকেরা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6973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প্রশিক্ষণবীহিন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চালককে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 গাড়ি চালানই সড়ক দূর্ঘটনার অন্যতম কারণ।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5800" y="6248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অদক্ষতার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9F271D9-18EE-445F-82E9-075C8D78E8DA}"/>
              </a:ext>
            </a:extLst>
          </p:cNvPr>
          <p:cNvSpPr/>
          <p:nvPr/>
        </p:nvSpPr>
        <p:spPr>
          <a:xfrm>
            <a:off x="933982" y="7543800"/>
            <a:ext cx="13163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বীহিন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জন্য যে আইন ও নিয়মনীতি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 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দূর্ঘটনার অন্যতম কারণ।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9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800</Words>
  <Application>Microsoft Office PowerPoint</Application>
  <PresentationFormat>Custom</PresentationFormat>
  <Paragraphs>126</Paragraphs>
  <Slides>26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349</cp:revision>
  <dcterms:created xsi:type="dcterms:W3CDTF">2006-08-16T00:00:00Z</dcterms:created>
  <dcterms:modified xsi:type="dcterms:W3CDTF">2020-08-02T01:32:29Z</dcterms:modified>
</cp:coreProperties>
</file>