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3" r:id="rId2"/>
    <p:sldId id="274" r:id="rId3"/>
    <p:sldId id="280" r:id="rId4"/>
    <p:sldId id="259" r:id="rId5"/>
    <p:sldId id="258" r:id="rId6"/>
    <p:sldId id="267" r:id="rId7"/>
    <p:sldId id="261" r:id="rId8"/>
    <p:sldId id="262" r:id="rId9"/>
    <p:sldId id="268" r:id="rId10"/>
    <p:sldId id="269" r:id="rId11"/>
    <p:sldId id="279" r:id="rId12"/>
    <p:sldId id="277" r:id="rId13"/>
    <p:sldId id="278" r:id="rId14"/>
    <p:sldId id="264" r:id="rId15"/>
    <p:sldId id="265" r:id="rId16"/>
    <p:sldId id="275" r:id="rId17"/>
    <p:sldId id="276" r:id="rId18"/>
  </p:sldIdLst>
  <p:sldSz cx="9144000" cy="5143500" type="screen16x9"/>
  <p:notesSz cx="6858000" cy="9144000"/>
  <p:defaultTextStyle>
    <a:defPPr>
      <a:defRPr lang="en-US"/>
    </a:defPPr>
    <a:lvl1pPr marL="0" algn="l" defTabSz="8162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39" algn="l" defTabSz="8162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79" algn="l" defTabSz="8162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418" algn="l" defTabSz="8162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558" algn="l" defTabSz="8162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697" algn="l" defTabSz="8162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837" algn="l" defTabSz="8162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6976" algn="l" defTabSz="8162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115" algn="l" defTabSz="8162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7" d="100"/>
          <a:sy n="137" d="100"/>
        </p:scale>
        <p:origin x="-78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56AF7-4869-4C0D-B168-793C4C38CE9E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2DD60-351E-4C72-A3EE-A00FC6B3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789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03947" algn="l" defTabSz="60789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07893" algn="l" defTabSz="60789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11840" algn="l" defTabSz="60789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15786" algn="l" defTabSz="60789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19733" algn="l" defTabSz="60789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823679" algn="l" defTabSz="60789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127626" algn="l" defTabSz="60789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431572" algn="l" defTabSz="60789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2DD60-351E-4C72-A3EE-A00FC6B3D5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1903-5992-42E4-9682-480C443FBBD0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E2BC8-53FF-40FC-A366-775AAE2AA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1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C4DA-6AA4-44D6-8FC1-2F7161D9E816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FDC1-9EC9-4199-8DAF-F6003659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C4DA-6AA4-44D6-8FC1-2F7161D9E816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FDC1-9EC9-4199-8DAF-F6003659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8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C4DA-6AA4-44D6-8FC1-2F7161D9E816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FDC1-9EC9-4199-8DAF-F6003659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8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C4DA-6AA4-44D6-8FC1-2F7161D9E816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FDC1-9EC9-4199-8DAF-F6003659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6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C4DA-6AA4-44D6-8FC1-2F7161D9E816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FDC1-9EC9-4199-8DAF-F6003659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2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C4DA-6AA4-44D6-8FC1-2F7161D9E816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FDC1-9EC9-4199-8DAF-F6003659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6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C4DA-6AA4-44D6-8FC1-2F7161D9E816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FDC1-9EC9-4199-8DAF-F6003659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5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C4DA-6AA4-44D6-8FC1-2F7161D9E816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FDC1-9EC9-4199-8DAF-F6003659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C4DA-6AA4-44D6-8FC1-2F7161D9E816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FDC1-9EC9-4199-8DAF-F6003659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5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C4DA-6AA4-44D6-8FC1-2F7161D9E816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FDC1-9EC9-4199-8DAF-F6003659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6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FC4DA-6AA4-44D6-8FC1-2F7161D9E816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EFDC1-9EC9-4199-8DAF-F6003659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2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ahimsaikat7@gmail.com" TargetMode="External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png" /><Relationship Id="rId5" Type="http://schemas.microsoft.com/office/2007/relationships/hdphoto" Target="../media/hdphoto2.wdp" /><Relationship Id="rId4" Type="http://schemas.openxmlformats.org/officeDocument/2006/relationships/image" Target="../media/image4.pn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63040" y="514356"/>
            <a:ext cx="6468110" cy="180818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3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11300" b="1" spc="3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4" descr="5ef919073714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2720" y="2144622"/>
            <a:ext cx="3718573" cy="284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2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76154"/>
            <a:ext cx="6400800" cy="477371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u="sng" dirty="0">
                <a:latin typeface="Book Antiqua" pitchFamily="18" charset="0"/>
              </a:rPr>
              <a:t>Add suffix or prefix with the word in bracket.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4134970"/>
            <a:ext cx="7823200" cy="403412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Mother Teresa  was rewarded for his  ________   (human).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200" y="4134970"/>
            <a:ext cx="1219200" cy="403412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humanity</a:t>
            </a:r>
          </a:p>
        </p:txBody>
      </p:sp>
      <p:pic>
        <p:nvPicPr>
          <p:cNvPr id="7" name="Picture 6" descr="mothertere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612" y="779930"/>
            <a:ext cx="4631388" cy="29348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8433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20800" y="151281"/>
            <a:ext cx="5974080" cy="477371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u="sng" dirty="0">
                <a:latin typeface="Book Antiqua" pitchFamily="18" charset="0"/>
              </a:rPr>
              <a:t>Add suffix or prefix with the word in bracket.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4387105"/>
            <a:ext cx="8737600" cy="403412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The___________ (perfect) of his performance is really  ___________   (wonder).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0400" y="4387103"/>
            <a:ext cx="1219200" cy="383241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perfection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400" y="4387105"/>
            <a:ext cx="1320800" cy="312644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wonderful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95350"/>
            <a:ext cx="4800600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5625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52987"/>
            <a:ext cx="8077200" cy="477371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u="sng" dirty="0">
                <a:latin typeface="Book Antiqua" pitchFamily="18" charset="0"/>
              </a:rPr>
              <a:t>Add suffix or prefix with the word in bracket.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000" y="4538383"/>
            <a:ext cx="8178800" cy="403412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Our parents always  __________(courage) us to put on these dress.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9600" y="4619066"/>
            <a:ext cx="1168400" cy="302559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encourage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8" y="1352550"/>
            <a:ext cx="3936342" cy="26908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1352550"/>
            <a:ext cx="3581401" cy="26916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9147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0800" y="100855"/>
            <a:ext cx="6146800" cy="477371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u="sng" dirty="0">
                <a:latin typeface="Book Antiqua" pitchFamily="18" charset="0"/>
              </a:rPr>
              <a:t>Add suffix or prefix with the word in bracket.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3600" y="4387105"/>
            <a:ext cx="7620000" cy="403412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What a beautiful __________(perform) he displayed!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3760" y="4387105"/>
            <a:ext cx="1564640" cy="403412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performance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819150"/>
            <a:ext cx="3805238" cy="316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3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04550"/>
            <a:ext cx="8534400" cy="2544638"/>
          </a:xfrm>
          <a:prstGeom prst="rect">
            <a:avLst/>
          </a:prstGeom>
          <a:noFill/>
        </p:spPr>
        <p:txBody>
          <a:bodyPr wrap="square" lIns="81628" tIns="40814" rIns="81628" bIns="40814" rtlCol="0">
            <a:spAutoFit/>
          </a:bodyPr>
          <a:lstStyle/>
          <a:p>
            <a:pPr algn="just">
              <a:tabLst>
                <a:tab pos="310357" algn="l"/>
              </a:tabLst>
            </a:pPr>
            <a:r>
              <a:rPr lang="en-US" b="1" dirty="0">
                <a:latin typeface="Book Antiqua" pitchFamily="18" charset="0"/>
              </a:rPr>
              <a:t>Complete the text adding suffixes, prefixes or the both with the root 	words given in the parenthesis.                                                   </a:t>
            </a:r>
          </a:p>
          <a:p>
            <a:pPr algn="just">
              <a:tabLst>
                <a:tab pos="310357" algn="l"/>
              </a:tabLst>
            </a:pPr>
            <a:r>
              <a:rPr lang="en-US" dirty="0">
                <a:latin typeface="Book Antiqua" pitchFamily="18" charset="0"/>
              </a:rPr>
              <a:t>In the past people did not have developed (a) _______ (communicate) 	facilities. They used to make (b) _______ (move) to short distant places 	on foot. Nowadays, they go by rickshaw,"   taxi or by other kinds of 	(c)_______ (motor) vehicles. As a result, they do not undergo physical 	(d) _______   (exert) -— which is good for health. The ultimate result is 	that many a man is now getting diabetics. The (e) _______(suggest) is 	that we should form the habit of walking. Walking (f) _______ (able)  	us to (g) _______  	(joy) the beauty of nature. It also helps us have 	physical (h) _______ (fit). 	But some people are (i) _______ (different) to 	walking. They give (j) _______ 	(prefer) to vehicles.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3943" y="3982957"/>
            <a:ext cx="8077200" cy="667201"/>
          </a:xfrm>
          <a:prstGeom prst="rect">
            <a:avLst/>
          </a:prstGeom>
          <a:noFill/>
        </p:spPr>
        <p:txBody>
          <a:bodyPr wrap="square" lIns="81628" tIns="40814" rIns="81628" bIns="40814" rtlCol="0">
            <a:spAutoFit/>
          </a:bodyPr>
          <a:lstStyle/>
          <a:p>
            <a:pPr algn="just"/>
            <a:r>
              <a:rPr lang="en-US" sz="1900" dirty="0">
                <a:latin typeface="Book Antiqua" pitchFamily="18" charset="0"/>
              </a:rPr>
              <a:t>(a) communica</a:t>
            </a:r>
            <a:r>
              <a:rPr lang="en-US" sz="1900" i="1" dirty="0">
                <a:solidFill>
                  <a:srgbClr val="00B0F0"/>
                </a:solidFill>
                <a:latin typeface="Book Antiqua" pitchFamily="18" charset="0"/>
              </a:rPr>
              <a:t>tion</a:t>
            </a:r>
            <a:r>
              <a:rPr lang="en-US" sz="1900" dirty="0">
                <a:latin typeface="Book Antiqua" pitchFamily="18" charset="0"/>
              </a:rPr>
              <a:t>; (b) move</a:t>
            </a:r>
            <a:r>
              <a:rPr lang="en-US" sz="1900" i="1" dirty="0">
                <a:solidFill>
                  <a:srgbClr val="00B0F0"/>
                </a:solidFill>
                <a:latin typeface="Book Antiqua" pitchFamily="18" charset="0"/>
              </a:rPr>
              <a:t>ment</a:t>
            </a:r>
            <a:r>
              <a:rPr lang="en-US" sz="1900" dirty="0">
                <a:latin typeface="Book Antiqua" pitchFamily="18" charset="0"/>
              </a:rPr>
              <a:t>; (c) motorize</a:t>
            </a:r>
            <a:r>
              <a:rPr lang="en-US" sz="1900" i="1" dirty="0">
                <a:solidFill>
                  <a:srgbClr val="00B0F0"/>
                </a:solidFill>
                <a:latin typeface="Book Antiqua" pitchFamily="18" charset="0"/>
              </a:rPr>
              <a:t>d</a:t>
            </a:r>
            <a:r>
              <a:rPr lang="en-US" sz="1900" dirty="0">
                <a:latin typeface="Book Antiqua" pitchFamily="18" charset="0"/>
              </a:rPr>
              <a:t>; (d) exer</a:t>
            </a:r>
            <a:r>
              <a:rPr lang="en-US" sz="1900" i="1" dirty="0">
                <a:solidFill>
                  <a:srgbClr val="00B0F0"/>
                </a:solidFill>
                <a:latin typeface="Book Antiqua" pitchFamily="18" charset="0"/>
              </a:rPr>
              <a:t>tion</a:t>
            </a:r>
            <a:r>
              <a:rPr lang="en-US" sz="1900" dirty="0">
                <a:latin typeface="Book Antiqua" pitchFamily="18" charset="0"/>
              </a:rPr>
              <a:t>; (e) sugges</a:t>
            </a:r>
            <a:r>
              <a:rPr lang="en-US" sz="1900" i="1" dirty="0">
                <a:solidFill>
                  <a:srgbClr val="00B0F0"/>
                </a:solidFill>
                <a:latin typeface="Book Antiqua" pitchFamily="18" charset="0"/>
              </a:rPr>
              <a:t>tion</a:t>
            </a:r>
            <a:r>
              <a:rPr lang="en-US" sz="1900" dirty="0">
                <a:latin typeface="Book Antiqua" pitchFamily="18" charset="0"/>
              </a:rPr>
              <a:t>; (f) </a:t>
            </a:r>
            <a:r>
              <a:rPr lang="en-US" sz="1900" i="1" dirty="0">
                <a:solidFill>
                  <a:srgbClr val="00B0F0"/>
                </a:solidFill>
                <a:latin typeface="Book Antiqua" pitchFamily="18" charset="0"/>
              </a:rPr>
              <a:t>en</a:t>
            </a:r>
            <a:r>
              <a:rPr lang="en-US" sz="1900" dirty="0">
                <a:latin typeface="Book Antiqua" pitchFamily="18" charset="0"/>
              </a:rPr>
              <a:t>ables; (g) </a:t>
            </a:r>
            <a:r>
              <a:rPr lang="en-US" sz="1900" i="1" dirty="0">
                <a:solidFill>
                  <a:srgbClr val="00B0F0"/>
                </a:solidFill>
                <a:latin typeface="Book Antiqua" pitchFamily="18" charset="0"/>
              </a:rPr>
              <a:t>en</a:t>
            </a:r>
            <a:r>
              <a:rPr lang="en-US" sz="1900" dirty="0">
                <a:latin typeface="Book Antiqua" pitchFamily="18" charset="0"/>
              </a:rPr>
              <a:t>joy; (h) fit</a:t>
            </a:r>
            <a:r>
              <a:rPr lang="en-US" sz="1900" i="1" dirty="0">
                <a:solidFill>
                  <a:srgbClr val="00B0F0"/>
                </a:solidFill>
                <a:latin typeface="Book Antiqua" pitchFamily="18" charset="0"/>
              </a:rPr>
              <a:t>ness</a:t>
            </a:r>
            <a:r>
              <a:rPr lang="en-US" sz="1900" dirty="0">
                <a:latin typeface="Book Antiqua" pitchFamily="18" charset="0"/>
              </a:rPr>
              <a:t>; (i) </a:t>
            </a:r>
            <a:r>
              <a:rPr lang="en-US" sz="1900" i="1" dirty="0">
                <a:solidFill>
                  <a:srgbClr val="00B0F0"/>
                </a:solidFill>
                <a:latin typeface="Book Antiqua" pitchFamily="18" charset="0"/>
              </a:rPr>
              <a:t>in</a:t>
            </a:r>
            <a:r>
              <a:rPr lang="en-US" sz="1900" dirty="0">
                <a:latin typeface="Book Antiqua" pitchFamily="18" charset="0"/>
              </a:rPr>
              <a:t>different; (j) prefer</a:t>
            </a:r>
            <a:r>
              <a:rPr lang="en-US" sz="1900" i="1" dirty="0">
                <a:solidFill>
                  <a:srgbClr val="00B0F0"/>
                </a:solidFill>
                <a:latin typeface="Book Antiqua" pitchFamily="18" charset="0"/>
              </a:rPr>
              <a:t>ence</a:t>
            </a:r>
            <a:r>
              <a:rPr lang="en-US" sz="1900" dirty="0">
                <a:latin typeface="Book Antiqua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3943" y="3615512"/>
            <a:ext cx="8077200" cy="405591"/>
          </a:xfrm>
          <a:prstGeom prst="rect">
            <a:avLst/>
          </a:prstGeom>
          <a:noFill/>
        </p:spPr>
        <p:txBody>
          <a:bodyPr wrap="square" lIns="81628" tIns="40814" rIns="81628" bIns="40814" rtlCol="0">
            <a:spAutoFit/>
          </a:bodyPr>
          <a:lstStyle/>
          <a:p>
            <a:pPr algn="ctr"/>
            <a:r>
              <a:rPr lang="en-US" sz="2100" b="1" dirty="0">
                <a:latin typeface="Book Antiqua" pitchFamily="18" charset="0"/>
              </a:rPr>
              <a:t>Check your answer</a:t>
            </a:r>
          </a:p>
        </p:txBody>
      </p:sp>
      <p:sp>
        <p:nvSpPr>
          <p:cNvPr id="5" name="Oval 4"/>
          <p:cNvSpPr/>
          <p:nvPr/>
        </p:nvSpPr>
        <p:spPr>
          <a:xfrm>
            <a:off x="2235200" y="352985"/>
            <a:ext cx="4470400" cy="60511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0789" tIns="30395" rIns="60789" bIns="30395" rtlCol="0" anchor="ctr"/>
          <a:lstStyle/>
          <a:p>
            <a:pPr algn="ctr"/>
            <a:r>
              <a:rPr lang="en-AU" sz="2700" b="1" dirty="0">
                <a:latin typeface="Book Antiqua" pitchFamily="18" charset="0"/>
              </a:rPr>
              <a:t>Individual work</a:t>
            </a:r>
          </a:p>
        </p:txBody>
      </p:sp>
    </p:spTree>
    <p:extLst>
      <p:ext uri="{BB962C8B-B14F-4D97-AF65-F5344CB8AC3E}">
        <p14:creationId xmlns:p14="http://schemas.microsoft.com/office/powerpoint/2010/main" val="89104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000" y="2917685"/>
            <a:ext cx="8178800" cy="1784932"/>
          </a:xfrm>
          <a:prstGeom prst="rect">
            <a:avLst/>
          </a:prstGeom>
          <a:noFill/>
        </p:spPr>
        <p:txBody>
          <a:bodyPr wrap="square" lIns="60789" tIns="30395" rIns="60789" bIns="30395" rtlCol="0">
            <a:spAutoFit/>
          </a:bodyPr>
          <a:lstStyle/>
          <a:p>
            <a:pPr algn="just"/>
            <a:r>
              <a:rPr lang="en-US" dirty="0">
                <a:latin typeface="Book Antiqua" pitchFamily="18" charset="0"/>
              </a:rPr>
              <a:t>Smoking produces (a) ___ (danger) effects on man. By smoking a man, incurs both physical and (b) ___ (economy) loss. The butt end of a cigarette often causes a (c) ___ (devastate) fire. Smoking is a kind of (d) ___ (addict). Those who become (e) ___ (addict) to drug first begin smoking which is the initial step to addiction. We should (f)____(smoking) (g) ___ (aware) among our people. It is (h) ___ (possible) ___ to stop smoking by giving (i) ___ (punish). (j) ___ (out) effort from everybody is essential to minimize smoking.</a:t>
            </a:r>
            <a:endParaRPr lang="en-AU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0400" y="414322"/>
            <a:ext cx="5334000" cy="476882"/>
          </a:xfrm>
          <a:prstGeom prst="rect">
            <a:avLst/>
          </a:prstGeom>
          <a:noFill/>
        </p:spPr>
        <p:txBody>
          <a:bodyPr wrap="square" lIns="60789" tIns="30395" rIns="60789" bIns="30395" rtlCol="0">
            <a:spAutoFit/>
          </a:bodyPr>
          <a:lstStyle/>
          <a:p>
            <a:pPr algn="ctr"/>
            <a:r>
              <a:rPr lang="en-AU" sz="2700" b="1" dirty="0">
                <a:latin typeface="Book Antiqua" pitchFamily="18" charset="0"/>
              </a:rPr>
              <a:t>Home work</a:t>
            </a:r>
          </a:p>
        </p:txBody>
      </p:sp>
      <p:sp>
        <p:nvSpPr>
          <p:cNvPr id="5" name="Oval 4"/>
          <p:cNvSpPr/>
          <p:nvPr/>
        </p:nvSpPr>
        <p:spPr>
          <a:xfrm>
            <a:off x="475343" y="1084483"/>
            <a:ext cx="8178800" cy="1598384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0789" tIns="30395" rIns="60789" bIns="30395" rtlCol="0" anchor="ctr"/>
          <a:lstStyle/>
          <a:p>
            <a:pPr algn="ctr"/>
            <a:r>
              <a:rPr lang="en-AU" sz="2400" b="1" dirty="0">
                <a:latin typeface="Book Antiqua" pitchFamily="18" charset="0"/>
              </a:rPr>
              <a:t>Differentiate the suffix and prefix of the word of the following passage after adding suffix and prefix. </a:t>
            </a:r>
          </a:p>
        </p:txBody>
      </p:sp>
    </p:spTree>
    <p:extLst>
      <p:ext uri="{BB962C8B-B14F-4D97-AF65-F5344CB8AC3E}">
        <p14:creationId xmlns:p14="http://schemas.microsoft.com/office/powerpoint/2010/main" val="2032167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4041" y="4248150"/>
            <a:ext cx="5242559" cy="318351"/>
          </a:xfrm>
          <a:prstGeom prst="rect">
            <a:avLst/>
          </a:prstGeom>
          <a:noFill/>
        </p:spPr>
        <p:txBody>
          <a:bodyPr wrap="square" lIns="71433" tIns="35716" rIns="71433" bIns="35716" rtlCol="0">
            <a:spAutoFit/>
          </a:bodyPr>
          <a:lstStyle/>
          <a:p>
            <a:r>
              <a:rPr lang="en-US" sz="1600" dirty="0"/>
              <a:t>Write some sentences and identify the </a:t>
            </a:r>
            <a:r>
              <a:rPr lang="en-US" b="1" dirty="0">
                <a:latin typeface="Book Antiqua" pitchFamily="18" charset="0"/>
              </a:rPr>
              <a:t>Suffix and prefix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-19050"/>
            <a:ext cx="3992880" cy="794892"/>
          </a:xfrm>
          <a:prstGeom prst="roundRect">
            <a:avLst/>
          </a:prstGeom>
          <a:noFill/>
          <a:ln w="38100">
            <a:noFill/>
          </a:ln>
        </p:spPr>
        <p:txBody>
          <a:bodyPr wrap="square" lIns="71433" tIns="35716" rIns="71433" bIns="35716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" y="1009650"/>
            <a:ext cx="4937760" cy="3086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5446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20" y="1085853"/>
            <a:ext cx="8290560" cy="2965229"/>
          </a:xfrm>
          <a:prstGeom prst="rect">
            <a:avLst/>
          </a:prstGeom>
          <a:noFill/>
          <a:ln w="38100">
            <a:noFill/>
          </a:ln>
        </p:spPr>
        <p:txBody>
          <a:bodyPr wrap="square" lIns="71433" tIns="35716" rIns="71433" bIns="35716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Thanks Everyone</a:t>
            </a:r>
          </a:p>
        </p:txBody>
      </p:sp>
    </p:spTree>
    <p:extLst>
      <p:ext uri="{BB962C8B-B14F-4D97-AF65-F5344CB8AC3E}">
        <p14:creationId xmlns:p14="http://schemas.microsoft.com/office/powerpoint/2010/main" val="305920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20191225_202916.jpg"/>
          <p:cNvPicPr>
            <a:picLocks noChangeAspect="1"/>
          </p:cNvPicPr>
          <p:nvPr/>
        </p:nvPicPr>
        <p:blipFill>
          <a:blip r:embed="rId2" cstate="print"/>
          <a:srcRect l="7332" t="12762" r="20621" b="10476"/>
          <a:stretch>
            <a:fillRect/>
          </a:stretch>
        </p:blipFill>
        <p:spPr>
          <a:xfrm>
            <a:off x="533400" y="1893270"/>
            <a:ext cx="1726516" cy="1897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097280" y="638142"/>
            <a:ext cx="640080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2137398"/>
            <a:ext cx="2868894" cy="15465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is Rahim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Saikat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Assistant Teacher of</a:t>
            </a:r>
          </a:p>
          <a:p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Paraikora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Nayantara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High School,</a:t>
            </a: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3"/>
              </a:rPr>
              <a:t>rahimsaikat7@gmail.com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Anowara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Chttogram</a:t>
            </a:r>
            <a:endParaRPr lang="en-US" sz="1600" dirty="0">
              <a:latin typeface="BenSenHandwriting" pitchFamily="2" charset="0"/>
              <a:cs typeface="BenSenHandwriting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0" y="2341174"/>
            <a:ext cx="3003550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ENGLISH GRAMMAR.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Class : Nine &amp; Ten</a:t>
            </a:r>
          </a:p>
          <a:p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Suffix &amp; Prefix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505450" y="1898650"/>
            <a:ext cx="0" cy="18478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79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9" b="99422" l="3612" r="93454">
                        <a14:foregroundMark x1="36569" y1="31503" x2="37698" y2="31792"/>
                        <a14:foregroundMark x1="34763" y1="31214" x2="34763" y2="31214"/>
                        <a14:foregroundMark x1="58239" y1="30058" x2="58239" y2="30058"/>
                        <a14:foregroundMark x1="32731" y1="31069" x2="32731" y2="31069"/>
                        <a14:foregroundMark x1="28217" y1="32514" x2="28217" y2="32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7538"/>
            <a:ext cx="200003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2" b="97019" l="9880" r="89880">
                        <a14:backgroundMark x1="67229" y1="44309" x2="67229" y2="44309"/>
                        <a14:backgroundMark x1="66747" y1="43631" x2="66747" y2="43631"/>
                        <a14:backgroundMark x1="34458" y1="59079" x2="34458" y2="59079"/>
                        <a14:backgroundMark x1="69639" y1="61382" x2="69639" y2="61382"/>
                        <a14:backgroundMark x1="68193" y1="60298" x2="68193" y2="60298"/>
                        <a14:backgroundMark x1="68434" y1="62466" x2="68434" y2="62466"/>
                        <a14:backgroundMark x1="67952" y1="62060" x2="67952" y2="62060"/>
                        <a14:backgroundMark x1="67711" y1="61382" x2="67711" y2="61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68005"/>
            <a:ext cx="2064096" cy="3670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5600" y="201708"/>
            <a:ext cx="4927600" cy="384549"/>
          </a:xfrm>
          <a:prstGeom prst="rect">
            <a:avLst/>
          </a:prstGeom>
          <a:noFill/>
        </p:spPr>
        <p:txBody>
          <a:bodyPr wrap="square" lIns="60789" tIns="30395" rIns="60789" bIns="30395" rtlCol="0">
            <a:spAutoFit/>
          </a:bodyPr>
          <a:lstStyle/>
          <a:p>
            <a:pPr algn="ctr"/>
            <a:r>
              <a:rPr lang="en-US" sz="2100" b="1" dirty="0">
                <a:latin typeface="Book Antiqua" pitchFamily="18" charset="0"/>
              </a:rPr>
              <a:t>What is followed by the pictures?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8000" y="3862297"/>
            <a:ext cx="2184400" cy="307605"/>
          </a:xfrm>
          <a:prstGeom prst="rect">
            <a:avLst/>
          </a:prstGeom>
          <a:noFill/>
        </p:spPr>
        <p:txBody>
          <a:bodyPr wrap="square" lIns="60789" tIns="30395" rIns="60789" bIns="30395" rtlCol="0">
            <a:spAutoFit/>
          </a:bodyPr>
          <a:lstStyle/>
          <a:p>
            <a:pPr algn="ctr"/>
            <a:r>
              <a:rPr lang="en-US" b="1" dirty="0">
                <a:latin typeface="Book Antiqua" pitchFamily="18" charset="0"/>
              </a:rPr>
              <a:t>Standing before/front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00700" y="3862295"/>
            <a:ext cx="2705100" cy="307605"/>
          </a:xfrm>
          <a:prstGeom prst="rect">
            <a:avLst/>
          </a:prstGeom>
          <a:noFill/>
        </p:spPr>
        <p:txBody>
          <a:bodyPr wrap="square" lIns="60789" tIns="30395" rIns="60789" bIns="30395" rtlCol="0">
            <a:spAutoFit/>
          </a:bodyPr>
          <a:lstStyle/>
          <a:p>
            <a:pPr algn="ctr"/>
            <a:r>
              <a:rPr lang="en-US" b="1" dirty="0">
                <a:latin typeface="Book Antiqua" pitchFamily="18" charset="0"/>
              </a:rPr>
              <a:t>Standing after/back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695" y="647693"/>
            <a:ext cx="2298705" cy="344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3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54226E-6 L 0.64896 -0.0120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-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2035 L -0.66528 0.0037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99" y="1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7800" y="2370044"/>
            <a:ext cx="5791200" cy="196663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0789" tIns="30395" rIns="60789" bIns="30395" rtlCol="0" anchor="ctr"/>
          <a:lstStyle/>
          <a:p>
            <a:pPr algn="ctr"/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705973"/>
            <a:ext cx="4753428" cy="756397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Our Today’s lesson is--</a:t>
            </a:r>
          </a:p>
        </p:txBody>
      </p:sp>
      <p:sp>
        <p:nvSpPr>
          <p:cNvPr id="4" name="Down Arrow Callout 3"/>
          <p:cNvSpPr/>
          <p:nvPr/>
        </p:nvSpPr>
        <p:spPr>
          <a:xfrm>
            <a:off x="1778000" y="655545"/>
            <a:ext cx="5130800" cy="1664074"/>
          </a:xfrm>
          <a:prstGeom prst="downArrowCallout">
            <a:avLst>
              <a:gd name="adj1" fmla="val 40584"/>
              <a:gd name="adj2" fmla="val 45779"/>
              <a:gd name="adj3" fmla="val 25000"/>
              <a:gd name="adj4" fmla="val 5393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78314" y="2898047"/>
            <a:ext cx="3759200" cy="708925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Suffix and prefix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6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711200" y="453840"/>
            <a:ext cx="7620000" cy="1664074"/>
          </a:xfrm>
          <a:prstGeom prst="ribbon">
            <a:avLst>
              <a:gd name="adj1" fmla="val 27057"/>
              <a:gd name="adj2" fmla="val 70469"/>
            </a:avLst>
          </a:prstGeom>
          <a:noFill/>
          <a:ln w="101600" cap="sq" cmpd="dbl">
            <a:solidFill>
              <a:schemeClr val="tx1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0789" tIns="30395" rIns="60789" bIns="30395" rtlCol="0" anchor="ctr"/>
          <a:lstStyle/>
          <a:p>
            <a:pPr algn="ctr"/>
            <a:r>
              <a:rPr lang="en-US" sz="2400" b="1" dirty="0">
                <a:latin typeface="Book Antiqua" pitchFamily="18" charset="0"/>
              </a:rPr>
              <a:t>Learning outcomes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11200" y="2420470"/>
            <a:ext cx="7620000" cy="2117912"/>
          </a:xfrm>
          <a:prstGeom prst="roundRect">
            <a:avLst/>
          </a:prstGeom>
          <a:noFill/>
          <a:ln w="101600" cmpd="dbl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0789" tIns="30395" rIns="60789" bIns="30395" rtlCol="0" anchor="ctr">
            <a:prstTxWarp prst="textPlain">
              <a:avLst/>
            </a:prstTxWarp>
          </a:bodyPr>
          <a:lstStyle/>
          <a:p>
            <a:r>
              <a:rPr lang="en-US" sz="2400" b="1" dirty="0">
                <a:latin typeface="Book Antiqua" pitchFamily="18" charset="0"/>
              </a:rPr>
              <a:t>     After completing this lesson, we will be able to-</a:t>
            </a:r>
          </a:p>
          <a:p>
            <a:pPr marL="727150" indent="-379933">
              <a:buFont typeface="Wingdings" pitchFamily="2" charset="2"/>
              <a:buChar char="Ø"/>
            </a:pPr>
            <a:r>
              <a:rPr lang="en-US" sz="2400" b="1" dirty="0">
                <a:latin typeface="Book Antiqua" pitchFamily="18" charset="0"/>
              </a:rPr>
              <a:t> identify the definition of suffix and prefix</a:t>
            </a:r>
          </a:p>
          <a:p>
            <a:pPr marL="727150" indent="-379933">
              <a:buFont typeface="Wingdings" pitchFamily="2" charset="2"/>
              <a:buChar char="Ø"/>
            </a:pPr>
            <a:r>
              <a:rPr lang="en-US" sz="2400" b="1" dirty="0">
                <a:latin typeface="Book Antiqua" pitchFamily="18" charset="0"/>
              </a:rPr>
              <a:t> differ suffix and prefix</a:t>
            </a:r>
          </a:p>
          <a:p>
            <a:pPr marL="727150" indent="-379933">
              <a:buFont typeface="Wingdings" pitchFamily="2" charset="2"/>
              <a:buChar char="Ø"/>
            </a:pPr>
            <a:r>
              <a:rPr lang="en-US" sz="2400" b="1" dirty="0">
                <a:latin typeface="Book Antiqua" pitchFamily="18" charset="0"/>
              </a:rPr>
              <a:t> use suffix and prefix in the sentence</a:t>
            </a:r>
          </a:p>
        </p:txBody>
      </p:sp>
      <p:sp>
        <p:nvSpPr>
          <p:cNvPr id="4" name="Oval 3"/>
          <p:cNvSpPr/>
          <p:nvPr/>
        </p:nvSpPr>
        <p:spPr>
          <a:xfrm>
            <a:off x="2387600" y="1109382"/>
            <a:ext cx="4114800" cy="857250"/>
          </a:xfrm>
          <a:prstGeom prst="ellipse">
            <a:avLst/>
          </a:pr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5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4" r="-109" b="8379"/>
          <a:stretch/>
        </p:blipFill>
        <p:spPr>
          <a:xfrm>
            <a:off x="3457125" y="103006"/>
            <a:ext cx="2003879" cy="26978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663373" y="3046658"/>
            <a:ext cx="4007757" cy="430716"/>
          </a:xfrm>
          <a:prstGeom prst="rect">
            <a:avLst/>
          </a:prstGeom>
          <a:noFill/>
        </p:spPr>
        <p:txBody>
          <a:bodyPr wrap="square" lIns="60789" tIns="30395" rIns="60789" bIns="30395" rtlCol="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The man looks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26000" y="3046658"/>
            <a:ext cx="1270000" cy="430716"/>
          </a:xfrm>
          <a:prstGeom prst="rect">
            <a:avLst/>
          </a:prstGeom>
          <a:noFill/>
        </p:spPr>
        <p:txBody>
          <a:bodyPr wrap="square" lIns="60789" tIns="30395" rIns="60789" bIns="30395" rtlCol="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happy.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26005" y="3046658"/>
            <a:ext cx="1486807" cy="430716"/>
          </a:xfrm>
          <a:prstGeom prst="rect">
            <a:avLst/>
          </a:prstGeom>
          <a:noFill/>
        </p:spPr>
        <p:txBody>
          <a:bodyPr wrap="square" lIns="60789" tIns="30395" rIns="60789" bIns="30395" rtlCol="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unhappy.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3702202"/>
            <a:ext cx="762000" cy="430716"/>
          </a:xfrm>
          <a:prstGeom prst="rect">
            <a:avLst/>
          </a:prstGeom>
          <a:noFill/>
        </p:spPr>
        <p:txBody>
          <a:bodyPr wrap="square" lIns="60789" tIns="30395" rIns="60789" bIns="30395" rtlCol="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un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21200" y="3728321"/>
            <a:ext cx="1009650" cy="430716"/>
          </a:xfrm>
          <a:prstGeom prst="rect">
            <a:avLst/>
          </a:prstGeom>
          <a:noFill/>
        </p:spPr>
        <p:txBody>
          <a:bodyPr wrap="square" lIns="60789" tIns="30395" rIns="60789" bIns="30395" rtlCol="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happy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2386" y="3778748"/>
            <a:ext cx="738414" cy="430716"/>
          </a:xfrm>
          <a:prstGeom prst="rect">
            <a:avLst/>
          </a:prstGeom>
          <a:noFill/>
        </p:spPr>
        <p:txBody>
          <a:bodyPr wrap="square" lIns="60789" tIns="30395" rIns="60789" bIns="30395" rtlCol="0">
            <a:spAutoFit/>
          </a:bodyPr>
          <a:lstStyle/>
          <a:p>
            <a:r>
              <a:rPr lang="bn-IN" sz="2400" b="1" dirty="0">
                <a:latin typeface="Book Antiqua" pitchFamily="18" charset="0"/>
              </a:rPr>
              <a:t>সুখী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35600" y="3778750"/>
            <a:ext cx="355600" cy="800047"/>
          </a:xfrm>
          <a:prstGeom prst="rect">
            <a:avLst/>
          </a:prstGeom>
          <a:noFill/>
        </p:spPr>
        <p:txBody>
          <a:bodyPr wrap="square" lIns="60789" tIns="30395" rIns="60789" bIns="30395" rtlCol="0">
            <a:spAutoFit/>
          </a:bodyPr>
          <a:lstStyle/>
          <a:p>
            <a:r>
              <a:rPr lang="bn-IN" sz="2400" b="1" dirty="0"/>
              <a:t>অ </a:t>
            </a:r>
            <a:endParaRPr lang="en-US" sz="2400" b="1" dirty="0"/>
          </a:p>
        </p:txBody>
      </p:sp>
      <p:sp>
        <p:nvSpPr>
          <p:cNvPr id="11" name="Oval 10"/>
          <p:cNvSpPr/>
          <p:nvPr/>
        </p:nvSpPr>
        <p:spPr>
          <a:xfrm>
            <a:off x="4165600" y="3752629"/>
            <a:ext cx="457200" cy="403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260602" y="3570059"/>
            <a:ext cx="1828800" cy="84509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0789" tIns="30395" rIns="60789" bIns="30395" rtlCol="0" anchor="ctr"/>
          <a:lstStyle/>
          <a:p>
            <a:pPr algn="ctr"/>
            <a:r>
              <a:rPr lang="en-US" sz="1900" b="1" dirty="0">
                <a:latin typeface="Book Antiqua" pitchFamily="18" charset="0"/>
              </a:rPr>
              <a:t>What is it?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60602" y="4415155"/>
            <a:ext cx="914400" cy="430716"/>
          </a:xfrm>
          <a:prstGeom prst="rect">
            <a:avLst/>
          </a:prstGeom>
          <a:noFill/>
        </p:spPr>
        <p:txBody>
          <a:bodyPr wrap="square" lIns="60789" tIns="30395" rIns="60789" bIns="30395" rtlCol="0">
            <a:spAutoFit/>
          </a:bodyPr>
          <a:lstStyle/>
          <a:p>
            <a:r>
              <a:rPr lang="en-US" sz="2400" b="1" dirty="0" err="1">
                <a:latin typeface="Book Antiqua" pitchFamily="18" charset="0"/>
              </a:rPr>
              <a:t>happ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9058" y="4415918"/>
            <a:ext cx="304800" cy="430716"/>
          </a:xfrm>
          <a:prstGeom prst="rect">
            <a:avLst/>
          </a:prstGeom>
          <a:noFill/>
        </p:spPr>
        <p:txBody>
          <a:bodyPr wrap="square" lIns="60789" tIns="30395" rIns="60789" bIns="30395" rtlCol="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9341" y="4362797"/>
            <a:ext cx="547913" cy="430716"/>
          </a:xfrm>
          <a:prstGeom prst="rect">
            <a:avLst/>
          </a:prstGeom>
          <a:noFill/>
        </p:spPr>
        <p:txBody>
          <a:bodyPr wrap="square" lIns="60789" tIns="30395" rIns="60789" bIns="30395" rtlCol="0">
            <a:spAutoFit/>
          </a:bodyPr>
          <a:lstStyle/>
          <a:p>
            <a:r>
              <a:rPr lang="en-US" sz="2400" b="1" dirty="0" err="1">
                <a:latin typeface="Book Antiqua" pitchFamily="18" charset="0"/>
              </a:rPr>
              <a:t>ily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04456" y="4437529"/>
            <a:ext cx="457200" cy="403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3504751" y="4246360"/>
            <a:ext cx="1486807" cy="785755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0789" tIns="30395" rIns="60789" bIns="30395" rtlCol="0" anchor="ctr"/>
          <a:lstStyle/>
          <a:p>
            <a:pPr algn="ctr"/>
            <a:r>
              <a:rPr lang="en-US" b="1" dirty="0">
                <a:latin typeface="Book Antiqua" pitchFamily="18" charset="0"/>
              </a:rPr>
              <a:t>What is it?</a:t>
            </a:r>
          </a:p>
        </p:txBody>
      </p:sp>
    </p:spTree>
    <p:extLst>
      <p:ext uri="{BB962C8B-B14F-4D97-AF65-F5344CB8AC3E}">
        <p14:creationId xmlns:p14="http://schemas.microsoft.com/office/powerpoint/2010/main" val="105924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0.00224 L 0.12222 0.0032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0204 L -0.12697 0.0075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8" y="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7" grpId="0"/>
      <p:bldP spid="7" grpId="1"/>
      <p:bldP spid="8" grpId="0"/>
      <p:bldP spid="9" grpId="0"/>
      <p:bldP spid="10" grpId="0"/>
      <p:bldP spid="11" grpId="0" animBg="1"/>
      <p:bldP spid="12" grpId="0" animBg="1"/>
      <p:bldP spid="13" grpId="0"/>
      <p:bldP spid="14" grpId="0"/>
      <p:bldP spid="14" grpId="1"/>
      <p:bldP spid="15" grpId="0"/>
      <p:bldP spid="15" grpId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923929"/>
            <a:ext cx="914400" cy="430716"/>
          </a:xfrm>
          <a:prstGeom prst="rect">
            <a:avLst/>
          </a:prstGeom>
          <a:noFill/>
        </p:spPr>
        <p:txBody>
          <a:bodyPr wrap="square" lIns="60789" tIns="30395" rIns="60789" bIns="30395" rtlCol="0">
            <a:spAutoFit/>
          </a:bodyPr>
          <a:lstStyle/>
          <a:p>
            <a:pPr algn="ctr"/>
            <a:r>
              <a:rPr lang="en-AU" sz="2400" dirty="0">
                <a:latin typeface="Book Antiqua" pitchFamily="18" charset="0"/>
              </a:rPr>
              <a:t>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934732"/>
            <a:ext cx="914400" cy="430716"/>
          </a:xfrm>
          <a:prstGeom prst="rect">
            <a:avLst/>
          </a:prstGeom>
          <a:noFill/>
        </p:spPr>
        <p:txBody>
          <a:bodyPr wrap="square" lIns="60789" tIns="30395" rIns="60789" bIns="30395" rtlCol="0">
            <a:spAutoFit/>
          </a:bodyPr>
          <a:lstStyle/>
          <a:p>
            <a:pPr algn="ctr"/>
            <a:r>
              <a:rPr lang="en-AU" sz="2400" dirty="0">
                <a:latin typeface="Book Antiqua" pitchFamily="18" charset="0"/>
              </a:rPr>
              <a:t>un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37200" y="1920974"/>
            <a:ext cx="914400" cy="430716"/>
          </a:xfrm>
          <a:prstGeom prst="rect">
            <a:avLst/>
          </a:prstGeom>
          <a:noFill/>
        </p:spPr>
        <p:txBody>
          <a:bodyPr wrap="square" lIns="60789" tIns="30395" rIns="60789" bIns="30395" rtlCol="0">
            <a:spAutoFit/>
          </a:bodyPr>
          <a:lstStyle/>
          <a:p>
            <a:pPr algn="ctr"/>
            <a:r>
              <a:rPr lang="en-AU" sz="2400" dirty="0" err="1">
                <a:latin typeface="Book Antiqua" pitchFamily="18" charset="0"/>
              </a:rPr>
              <a:t>abl</a:t>
            </a:r>
            <a:endParaRPr lang="en-AU" sz="2400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1931780"/>
            <a:ext cx="914400" cy="430716"/>
          </a:xfrm>
          <a:prstGeom prst="rect">
            <a:avLst/>
          </a:prstGeom>
          <a:noFill/>
        </p:spPr>
        <p:txBody>
          <a:bodyPr wrap="square" lIns="60789" tIns="30395" rIns="60789" bIns="30395" rtlCol="0">
            <a:spAutoFit/>
          </a:bodyPr>
          <a:lstStyle/>
          <a:p>
            <a:pPr algn="ctr"/>
            <a:r>
              <a:rPr lang="en-AU" sz="2400" dirty="0" err="1">
                <a:latin typeface="Book Antiqua" pitchFamily="18" charset="0"/>
              </a:rPr>
              <a:t>ity</a:t>
            </a:r>
            <a:endParaRPr lang="en-AU" sz="2400" dirty="0">
              <a:latin typeface="Book Antiqua" pitchFamily="18" charset="0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1473200" y="2269193"/>
            <a:ext cx="1498600" cy="554691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r>
              <a:rPr lang="en-AU" b="1" dirty="0">
                <a:solidFill>
                  <a:schemeClr val="tx1"/>
                </a:solidFill>
                <a:latin typeface="Book Antiqua" pitchFamily="18" charset="0"/>
              </a:rPr>
              <a:t>Added before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1473200" y="1567990"/>
            <a:ext cx="1498600" cy="396674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r>
              <a:rPr lang="en-AU" b="1" dirty="0">
                <a:solidFill>
                  <a:schemeClr val="tx1"/>
                </a:solidFill>
                <a:latin typeface="Book Antiqua" pitchFamily="18" charset="0"/>
              </a:rPr>
              <a:t>Prefix</a:t>
            </a:r>
          </a:p>
        </p:txBody>
      </p:sp>
      <p:sp>
        <p:nvSpPr>
          <p:cNvPr id="8" name="Up Arrow Callout 7"/>
          <p:cNvSpPr/>
          <p:nvPr/>
        </p:nvSpPr>
        <p:spPr>
          <a:xfrm>
            <a:off x="5537200" y="2269193"/>
            <a:ext cx="1320800" cy="554691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r>
              <a:rPr lang="en-AU" b="1" dirty="0">
                <a:solidFill>
                  <a:schemeClr val="tx1"/>
                </a:solidFill>
                <a:latin typeface="Book Antiqua" pitchFamily="18" charset="0"/>
              </a:rPr>
              <a:t>Added after</a:t>
            </a:r>
          </a:p>
        </p:txBody>
      </p:sp>
      <p:sp>
        <p:nvSpPr>
          <p:cNvPr id="9" name="Down Arrow Callout 8"/>
          <p:cNvSpPr/>
          <p:nvPr/>
        </p:nvSpPr>
        <p:spPr>
          <a:xfrm>
            <a:off x="5537200" y="1567990"/>
            <a:ext cx="1320800" cy="396674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r>
              <a:rPr lang="en-AU" b="1" dirty="0">
                <a:solidFill>
                  <a:schemeClr val="tx1"/>
                </a:solidFill>
                <a:latin typeface="Book Antiqua" pitchFamily="18" charset="0"/>
              </a:rPr>
              <a:t>Suffix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1920974"/>
            <a:ext cx="228600" cy="430716"/>
          </a:xfrm>
          <a:prstGeom prst="rect">
            <a:avLst/>
          </a:prstGeom>
          <a:noFill/>
        </p:spPr>
        <p:txBody>
          <a:bodyPr wrap="square" lIns="60789" tIns="30395" rIns="60789" bIns="30395" rtlCol="0">
            <a:spAutoFit/>
          </a:bodyPr>
          <a:lstStyle/>
          <a:p>
            <a:pPr algn="ctr"/>
            <a:r>
              <a:rPr lang="en-AU" sz="2400" dirty="0">
                <a:latin typeface="Book Antiqua" pitchFamily="18" charset="0"/>
              </a:rPr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3176870"/>
            <a:ext cx="2895600" cy="1613647"/>
          </a:xfrm>
          <a:prstGeom prst="rect">
            <a:avLst/>
          </a:prstGeom>
          <a:noFill/>
          <a:ln>
            <a:noFill/>
          </a:ln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AU" b="1" dirty="0">
                <a:latin typeface="Book Antiqua" pitchFamily="18" charset="0"/>
              </a:rPr>
              <a:t>Letter or letters added </a:t>
            </a:r>
          </a:p>
          <a:p>
            <a:pPr algn="just"/>
            <a:r>
              <a:rPr lang="en-AU" b="1" dirty="0">
                <a:latin typeface="Book Antiqua" pitchFamily="18" charset="0"/>
              </a:rPr>
              <a:t>before any word and </a:t>
            </a:r>
          </a:p>
          <a:p>
            <a:pPr algn="just"/>
            <a:r>
              <a:rPr lang="en-AU" b="1" dirty="0">
                <a:latin typeface="Book Antiqua" pitchFamily="18" charset="0"/>
              </a:rPr>
              <a:t>changes its meaning</a:t>
            </a:r>
          </a:p>
          <a:p>
            <a:pPr algn="just"/>
            <a:r>
              <a:rPr lang="en-AU" b="1" dirty="0">
                <a:latin typeface="Book Antiqua" pitchFamily="18" charset="0"/>
              </a:rPr>
              <a:t> is called  prefix.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13300" y="3176867"/>
            <a:ext cx="2946400" cy="1462368"/>
          </a:xfrm>
          <a:prstGeom prst="rect">
            <a:avLst/>
          </a:prstGeom>
          <a:noFill/>
          <a:ln>
            <a:noFill/>
          </a:ln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AU" b="1" dirty="0">
                <a:latin typeface="Book Antiqua" pitchFamily="18" charset="0"/>
              </a:rPr>
              <a:t>Letter or letters added</a:t>
            </a:r>
          </a:p>
          <a:p>
            <a:pPr algn="just"/>
            <a:r>
              <a:rPr lang="en-AU" b="1" dirty="0">
                <a:latin typeface="Book Antiqua" pitchFamily="18" charset="0"/>
              </a:rPr>
              <a:t> after  any word and </a:t>
            </a:r>
          </a:p>
          <a:p>
            <a:pPr algn="just"/>
            <a:r>
              <a:rPr lang="en-AU" b="1" dirty="0">
                <a:latin typeface="Book Antiqua" pitchFamily="18" charset="0"/>
              </a:rPr>
              <a:t>change its form </a:t>
            </a:r>
          </a:p>
          <a:p>
            <a:pPr algn="just"/>
            <a:r>
              <a:rPr lang="en-AU" b="1" dirty="0">
                <a:latin typeface="Book Antiqua" pitchFamily="18" charset="0"/>
              </a:rPr>
              <a:t>is called  suffix.</a:t>
            </a:r>
          </a:p>
        </p:txBody>
      </p:sp>
      <p:sp>
        <p:nvSpPr>
          <p:cNvPr id="14" name="Oval 13"/>
          <p:cNvSpPr/>
          <p:nvPr/>
        </p:nvSpPr>
        <p:spPr>
          <a:xfrm>
            <a:off x="1926771" y="403414"/>
            <a:ext cx="4978400" cy="756397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0789" tIns="30395" rIns="60789" bIns="30395" rtlCol="0" anchor="ctr"/>
          <a:lstStyle/>
          <a:p>
            <a:pPr algn="ctr"/>
            <a:r>
              <a:rPr lang="en-AU" sz="2100" b="1" dirty="0">
                <a:latin typeface="Book Antiqua" pitchFamily="18" charset="0"/>
              </a:rPr>
              <a:t>Follow carefully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3025588"/>
            <a:ext cx="3149600" cy="19666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11700" y="3025588"/>
            <a:ext cx="3149600" cy="19666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9" tIns="30395" rIns="60789" bIns="3039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7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57516E-6 L 0.11667 -0.002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04575E-6 L -0.1 -0.002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692400" y="1159811"/>
            <a:ext cx="3403600" cy="756397"/>
          </a:xfrm>
          <a:prstGeom prst="downArrowCallout">
            <a:avLst>
              <a:gd name="adj1" fmla="val 45000"/>
              <a:gd name="adj2" fmla="val 43571"/>
              <a:gd name="adj3" fmla="val 25000"/>
              <a:gd name="adj4" fmla="val 53548"/>
            </a:avLst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0789" tIns="30395" rIns="60789" bIns="30395" rtlCol="0" anchor="ctr"/>
          <a:lstStyle/>
          <a:p>
            <a:pPr algn="ctr"/>
            <a:r>
              <a:rPr lang="en-AU" b="1" dirty="0">
                <a:latin typeface="Book Antiqua" pitchFamily="18" charset="0"/>
              </a:rPr>
              <a:t>Differences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8400" y="2928338"/>
            <a:ext cx="2997200" cy="5538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60789" tIns="30395" rIns="60789" bIns="30395" rtlCol="0">
            <a:spAutoFit/>
          </a:bodyPr>
          <a:lstStyle/>
          <a:p>
            <a:pPr algn="just"/>
            <a:r>
              <a:rPr lang="en-AU" b="1" dirty="0">
                <a:latin typeface="Book Antiqua" pitchFamily="18" charset="0"/>
              </a:rPr>
              <a:t>Prefix is added before a word and changes its meaning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6057" y="2928338"/>
            <a:ext cx="2997200" cy="5538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60789" tIns="30395" rIns="60789" bIns="30395" rtlCol="0">
            <a:spAutoFit/>
          </a:bodyPr>
          <a:lstStyle/>
          <a:p>
            <a:pPr algn="just"/>
            <a:r>
              <a:rPr lang="en-AU" b="1" dirty="0">
                <a:latin typeface="Book Antiqua" pitchFamily="18" charset="0"/>
              </a:rPr>
              <a:t>suffix is added after a word and changes its form.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4000" y="3832412"/>
            <a:ext cx="3911600" cy="5538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60789" tIns="30395" rIns="60789" bIns="30395" rtlCol="0">
            <a:spAutoFit/>
          </a:bodyPr>
          <a:lstStyle/>
          <a:p>
            <a:r>
              <a:rPr lang="en-AU" b="1" dirty="0">
                <a:latin typeface="Book Antiqua" pitchFamily="18" charset="0"/>
              </a:rPr>
              <a:t>Examples of some prefix: un, in, </a:t>
            </a:r>
            <a:r>
              <a:rPr lang="en-AU" b="1" dirty="0" err="1">
                <a:latin typeface="Book Antiqua" pitchFamily="18" charset="0"/>
              </a:rPr>
              <a:t>im</a:t>
            </a:r>
            <a:r>
              <a:rPr lang="en-AU" b="1" dirty="0">
                <a:latin typeface="Book Antiqua" pitchFamily="18" charset="0"/>
              </a:rPr>
              <a:t>, en etc.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18000" y="3832412"/>
            <a:ext cx="4622800" cy="5538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60789" tIns="30395" rIns="60789" bIns="30395" rtlCol="0">
            <a:spAutoFit/>
          </a:bodyPr>
          <a:lstStyle/>
          <a:p>
            <a:r>
              <a:rPr lang="en-AU" b="1" dirty="0">
                <a:latin typeface="Book Antiqua" pitchFamily="18" charset="0"/>
              </a:rPr>
              <a:t>Examples of some suffix: </a:t>
            </a:r>
            <a:r>
              <a:rPr lang="en-AU" b="1" dirty="0" err="1">
                <a:latin typeface="Book Antiqua" pitchFamily="18" charset="0"/>
              </a:rPr>
              <a:t>tion</a:t>
            </a:r>
            <a:r>
              <a:rPr lang="en-AU" b="1" dirty="0">
                <a:latin typeface="Book Antiqua" pitchFamily="18" charset="0"/>
              </a:rPr>
              <a:t>, </a:t>
            </a:r>
            <a:r>
              <a:rPr lang="en-AU" b="1" dirty="0" err="1">
                <a:latin typeface="Book Antiqua" pitchFamily="18" charset="0"/>
              </a:rPr>
              <a:t>ity</a:t>
            </a:r>
            <a:r>
              <a:rPr lang="en-AU" b="1" dirty="0">
                <a:latin typeface="Book Antiqua" pitchFamily="18" charset="0"/>
              </a:rPr>
              <a:t>, </a:t>
            </a:r>
            <a:r>
              <a:rPr lang="en-AU" b="1" dirty="0" err="1">
                <a:latin typeface="Book Antiqua" pitchFamily="18" charset="0"/>
              </a:rPr>
              <a:t>ly,ness</a:t>
            </a:r>
            <a:r>
              <a:rPr lang="en-AU" b="1" dirty="0">
                <a:latin typeface="Book Antiqua" pitchFamily="18" charset="0"/>
              </a:rPr>
              <a:t>, </a:t>
            </a:r>
            <a:r>
              <a:rPr lang="en-AU" b="1" dirty="0" err="1">
                <a:latin typeface="Book Antiqua" pitchFamily="18" charset="0"/>
              </a:rPr>
              <a:t>ment</a:t>
            </a:r>
            <a:r>
              <a:rPr lang="en-AU" b="1" dirty="0">
                <a:latin typeface="Book Antiqua" pitchFamily="18" charset="0"/>
              </a:rPr>
              <a:t> etc.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18000" y="4387104"/>
            <a:ext cx="4622800" cy="5538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60789" tIns="30395" rIns="60789" bIns="30395" rtlCol="0">
            <a:spAutoFit/>
          </a:bodyPr>
          <a:lstStyle/>
          <a:p>
            <a:r>
              <a:rPr lang="en-AU" b="1" dirty="0">
                <a:latin typeface="Book Antiqua" pitchFamily="18" charset="0"/>
              </a:rPr>
              <a:t>Note: If the last letter of the word is e, t, it is omitted while adding suffix.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4657" y="653526"/>
            <a:ext cx="7162800" cy="384549"/>
          </a:xfrm>
          <a:prstGeom prst="rect">
            <a:avLst/>
          </a:prstGeom>
          <a:noFill/>
        </p:spPr>
        <p:txBody>
          <a:bodyPr wrap="square" lIns="60789" tIns="30395" rIns="60789" bIns="30395" rtlCol="0">
            <a:spAutoFit/>
          </a:bodyPr>
          <a:lstStyle/>
          <a:p>
            <a:pPr algn="ctr"/>
            <a:r>
              <a:rPr lang="en-AU" sz="2100" b="1" dirty="0">
                <a:latin typeface="Book Antiqua" pitchFamily="18" charset="0"/>
              </a:rPr>
              <a:t>What is the difference between suffix and prefix?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4000" y="4382337"/>
            <a:ext cx="3911600" cy="5538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60789" tIns="30395" rIns="60789" bIns="30395" rtlCol="0">
            <a:spAutoFit/>
          </a:bodyPr>
          <a:lstStyle/>
          <a:p>
            <a:r>
              <a:rPr lang="en-AU" b="1" dirty="0">
                <a:latin typeface="Book Antiqua" pitchFamily="18" charset="0"/>
              </a:rPr>
              <a:t>Note: Prefix is added directly before the word</a:t>
            </a:r>
          </a:p>
        </p:txBody>
      </p:sp>
      <p:pic>
        <p:nvPicPr>
          <p:cNvPr id="1026" name="Picture 2" descr="E:\ \Monogram &amp; symbol\Dn Arr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1815355"/>
            <a:ext cx="4051300" cy="111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99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0800" y="352987"/>
            <a:ext cx="6400800" cy="477371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u="sng" dirty="0">
                <a:latin typeface="Book Antiqua" pitchFamily="18" charset="0"/>
              </a:rPr>
              <a:t>Add suffix or prefix with the word in bracket.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7520" y="4134970"/>
            <a:ext cx="5547360" cy="403412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He has no _________ (able) to buy a Laptop.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03600" y="4134971"/>
            <a:ext cx="965200" cy="383241"/>
          </a:xfrm>
          <a:prstGeom prst="rect">
            <a:avLst/>
          </a:prstGeom>
          <a:noFill/>
        </p:spPr>
        <p:txBody>
          <a:bodyPr wrap="square" lIns="60789" tIns="30395" rIns="60789" bIns="30395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ability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47750"/>
            <a:ext cx="4395788" cy="276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6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594</Words>
  <Application>Microsoft Office PowerPoint</Application>
  <PresentationFormat>On-screen Show (16:9)</PresentationFormat>
  <Paragraphs>86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Rahim Saikat</cp:lastModifiedBy>
  <cp:revision>48</cp:revision>
  <dcterms:created xsi:type="dcterms:W3CDTF">2015-09-14T03:57:17Z</dcterms:created>
  <dcterms:modified xsi:type="dcterms:W3CDTF">2020-08-01T20:01:19Z</dcterms:modified>
</cp:coreProperties>
</file>